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67.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BE3BAD-15B5-4674-826F-A2FA4BED5D1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pitchFamily="18" charset="0"/>
                <a:cs typeface="Times New Roman" panose="02020603050405020304" pitchFamily="18" charset="0"/>
              </a:rPr>
              <a:t>缺陷</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LIWC</a:t>
            </a:r>
            <a:r>
              <a:rPr lang="zh-CN" altLang="en-US" dirty="0" smtClean="0">
                <a:latin typeface="Times New Roman" panose="02020603050405020304" pitchFamily="18" charset="0"/>
                <a:cs typeface="Times New Roman" panose="02020603050405020304" pitchFamily="18" charset="0"/>
              </a:rPr>
              <a:t>基于词语对情绪的提取能力有限</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情绪蔓延现象，即便用计量模型证明了节点的情绪受其邻居节点影响，但我们无法衡量，群体讨论行为的发生是否是因为他们本来就倾向于对一件事情有相似的情绪。</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000" dirty="0" smtClean="0"/>
              <a:t>站在公共卫生事件应对</a:t>
            </a:r>
            <a:r>
              <a:rPr lang="en-US" altLang="zh-CN" sz="1000" dirty="0" smtClean="0"/>
              <a:t>/</a:t>
            </a:r>
            <a:r>
              <a:rPr lang="zh-CN" altLang="en-US" sz="1000" dirty="0" smtClean="0"/>
              <a:t>舆情管控的角度，为了防止疫情后的恐慌情绪在网络中蔓延引发非理性行为，理解大家的心理反应十分有必要。</a:t>
            </a:r>
            <a:endParaRPr lang="zh-CN" altLang="en-US" sz="1000"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研究主体：社交媒体上针对新冠的讨论以及讨论关系</a:t>
            </a:r>
            <a:endParaRPr lang="en-US" altLang="zh-CN" dirty="0" smtClean="0"/>
          </a:p>
          <a:p>
            <a:r>
              <a:rPr lang="zh-CN" altLang="en-US" dirty="0" smtClean="0"/>
              <a:t>研究方法：</a:t>
            </a:r>
            <a:r>
              <a:rPr lang="en-US" altLang="zh-CN" dirty="0" smtClean="0"/>
              <a:t>3+1</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microsoft.com/office/2007/relationships/hdphoto" Target="../media/image2.wdp"/><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17938" y="236"/>
            <a:ext cx="12209938" cy="6856950"/>
          </a:xfrm>
          <a:prstGeom prst="rect">
            <a:avLst/>
          </a:prstGeom>
        </p:spPr>
      </p:pic>
      <p:sp>
        <p:nvSpPr>
          <p:cNvPr id="3" name="标题 1"/>
          <p:cNvSpPr txBox="1"/>
          <p:nvPr/>
        </p:nvSpPr>
        <p:spPr bwMode="auto">
          <a:xfrm>
            <a:off x="661035" y="1956435"/>
            <a:ext cx="11127105" cy="1860550"/>
          </a:xfrm>
          <a:prstGeom prst="rect">
            <a:avLst/>
          </a:prstGeom>
          <a:noFill/>
          <a:ln w="9525">
            <a:noFill/>
            <a:miter lim="800000"/>
          </a:ln>
        </p:spPr>
        <p:txBody>
          <a:bodyPr vert="horz" wrap="square" lIns="91425" tIns="45712" rIns="91425" bIns="45712"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a:lstStyle>
          <a:p>
            <a:pPr>
              <a:lnSpc>
                <a:spcPct val="150000"/>
              </a:lnSpc>
            </a:pPr>
            <a:endParaRPr lang="zh-CN" altLang="en-US" sz="5400" dirty="0" smtClean="0">
              <a:solidFill>
                <a:srgbClr val="9E1E33"/>
              </a:solidFill>
              <a:latin typeface="方正小标宋简体" panose="02010601030101010101" pitchFamily="2" charset="-122"/>
              <a:ea typeface="方正小标宋简体" panose="02010601030101010101" pitchFamily="2" charset="-122"/>
            </a:endParaRPr>
          </a:p>
        </p:txBody>
      </p:sp>
      <p:sp>
        <p:nvSpPr>
          <p:cNvPr id="4" name="标题 1"/>
          <p:cNvSpPr txBox="1"/>
          <p:nvPr/>
        </p:nvSpPr>
        <p:spPr bwMode="auto">
          <a:xfrm>
            <a:off x="3222911" y="4735104"/>
            <a:ext cx="5728239" cy="1919743"/>
          </a:xfrm>
          <a:prstGeom prst="rect">
            <a:avLst/>
          </a:prstGeom>
          <a:noFill/>
          <a:ln w="9525">
            <a:noFill/>
            <a:miter lim="800000"/>
          </a:ln>
        </p:spPr>
        <p:txBody>
          <a:bodyPr vert="horz" wrap="square" lIns="91425" tIns="45712" rIns="91425" bIns="45712"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a:lstStyle>
          <a:p>
            <a:endParaRPr lang="en-US" altLang="zh-CN" sz="254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赵一诺</a:t>
            </a:r>
            <a:endParaRPr lang="zh-CN" altLang="en-US"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2019202239</a:t>
            </a:r>
            <a:endParaRPr lang="en-US" altLang="zh-CN" sz="3200" dirty="0">
              <a:latin typeface="楷体" panose="02010609060101010101" pitchFamily="49" charset="-122"/>
              <a:ea typeface="楷体" panose="02010609060101010101" pitchFamily="49" charset="-122"/>
            </a:endParaRPr>
          </a:p>
        </p:txBody>
      </p:sp>
      <p:pic>
        <p:nvPicPr>
          <p:cNvPr id="1232" name="Picture 208" descr="C:\Users\Lydia\Desktop\教务处工作\20190209龙老师PPT\学校中英文标准组合LOGO下载\中英文标准组合(jpge格式）.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087" y="457405"/>
            <a:ext cx="3392070" cy="67880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41973" y="3428711"/>
            <a:ext cx="7466456" cy="531495"/>
          </a:xfrm>
          <a:prstGeom prst="rect">
            <a:avLst/>
          </a:prstGeom>
        </p:spPr>
        <p:txBody>
          <a:bodyPr wrap="square">
            <a:spAutoFit/>
          </a:bodyPr>
          <a:lstStyle/>
          <a:p>
            <a:pPr algn="ctr">
              <a:lnSpc>
                <a:spcPct val="150000"/>
              </a:lnSpc>
            </a:pPr>
            <a:endParaRPr lang="zh-CN" altLang="en-US" sz="1905" dirty="0">
              <a:solidFill>
                <a:srgbClr val="9E1E33"/>
              </a:solidFill>
              <a:latin typeface="方正小标宋简体" panose="02010601030101010101" pitchFamily="2" charset="-122"/>
              <a:ea typeface="方正小标宋简体" panose="02010601030101010101" pitchFamily="2" charset="-122"/>
            </a:endParaRPr>
          </a:p>
        </p:txBody>
      </p:sp>
      <p:sp>
        <p:nvSpPr>
          <p:cNvPr id="6" name="标题 1"/>
          <p:cNvSpPr txBox="1"/>
          <p:nvPr/>
        </p:nvSpPr>
        <p:spPr bwMode="auto">
          <a:xfrm>
            <a:off x="596900" y="1894840"/>
            <a:ext cx="11191240" cy="2203450"/>
          </a:xfrm>
          <a:prstGeom prst="rect">
            <a:avLst/>
          </a:prstGeom>
          <a:noFill/>
          <a:ln w="9525">
            <a:noFill/>
            <a:miter lim="800000"/>
          </a:ln>
        </p:spPr>
        <p:txBody>
          <a:bodyPr vert="horz" wrap="square" lIns="91425" tIns="45712" rIns="91425" bIns="45712"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a:lstStyle>
          <a:p>
            <a:pPr>
              <a:lnSpc>
                <a:spcPct val="150000"/>
              </a:lnSpc>
            </a:pPr>
            <a:r>
              <a:rPr lang="zh-CN" altLang="en-US" sz="5400" dirty="0">
                <a:solidFill>
                  <a:srgbClr val="9E1E33"/>
                </a:solidFill>
                <a:latin typeface="方正小标宋_GBK" panose="03000509000000000000" pitchFamily="65" charset="-122"/>
                <a:ea typeface="方正小标宋_GBK" panose="03000509000000000000" pitchFamily="65" charset="-122"/>
                <a:sym typeface="+mn-ea"/>
              </a:rPr>
              <a:t>分析网络上的新冠疫情发帖及评论</a:t>
            </a:r>
            <a:endParaRPr lang="en-US" sz="5400" dirty="0" smtClean="0">
              <a:solidFill>
                <a:srgbClr val="9E1E33"/>
              </a:solidFill>
              <a:latin typeface="方正小标宋_GBK" panose="03000509000000000000" pitchFamily="65" charset="-122"/>
              <a:ea typeface="方正小标宋_GBK" panose="03000509000000000000" pitchFamily="65" charset="-122"/>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graphicFrame>
        <p:nvGraphicFramePr>
          <p:cNvPr id="5" name="内容占位符 4"/>
          <p:cNvGraphicFramePr>
            <a:graphicFrameLocks noGrp="1"/>
          </p:cNvGraphicFramePr>
          <p:nvPr>
            <p:ph idx="1"/>
            <p:custDataLst>
              <p:tags r:id="rId1"/>
            </p:custDataLst>
          </p:nvPr>
        </p:nvGraphicFramePr>
        <p:xfrm>
          <a:off x="838201" y="0"/>
          <a:ext cx="10515697" cy="7292340"/>
        </p:xfrm>
        <a:graphic>
          <a:graphicData uri="http://schemas.openxmlformats.org/drawingml/2006/table">
            <a:tbl>
              <a:tblPr firstRow="1" firstCol="1" bandRow="1">
                <a:tableStyleId>{5C22544A-7EE6-4342-B048-85BDC9FD1C3A}</a:tableStyleId>
              </a:tblPr>
              <a:tblGrid>
                <a:gridCol w="2216785"/>
                <a:gridCol w="1838127"/>
                <a:gridCol w="1838127"/>
                <a:gridCol w="2311329"/>
                <a:gridCol w="2311329"/>
              </a:tblGrid>
              <a:tr h="251460">
                <a:tc>
                  <a:txBody>
                    <a:bodyPr/>
                    <a:lstStyle/>
                    <a:p>
                      <a:pPr indent="127000" algn="l">
                        <a:lnSpc>
                          <a:spcPct val="150000"/>
                        </a:lnSpc>
                        <a:spcAft>
                          <a:spcPts val="0"/>
                        </a:spcAft>
                      </a:pPr>
                      <a:r>
                        <a:rPr lang="zh-CN" sz="1100" kern="0" dirty="0">
                          <a:effectLst/>
                          <a:latin typeface="Times New Roman" panose="02020603050405020304" pitchFamily="18" charset="0"/>
                          <a:ea typeface="楷体" panose="02010609060101010101" pitchFamily="49" charset="-122"/>
                          <a:cs typeface="Times New Roman" panose="02020603050405020304" pitchFamily="18" charset="0"/>
                        </a:rPr>
                        <a:t>一级类别</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zh-CN" sz="1100" kern="0">
                          <a:effectLst/>
                          <a:latin typeface="Times New Roman" panose="02020603050405020304" pitchFamily="18" charset="0"/>
                          <a:ea typeface="楷体" panose="02010609060101010101" pitchFamily="49" charset="-122"/>
                          <a:cs typeface="Times New Roman" panose="02020603050405020304" pitchFamily="18" charset="0"/>
                        </a:rPr>
                        <a:t>二级</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zh-CN" sz="1100" kern="0">
                          <a:effectLst/>
                          <a:latin typeface="Times New Roman" panose="02020603050405020304" pitchFamily="18" charset="0"/>
                          <a:ea typeface="楷体" panose="02010609060101010101" pitchFamily="49" charset="-122"/>
                          <a:cs typeface="Times New Roman" panose="02020603050405020304" pitchFamily="18" charset="0"/>
                        </a:rPr>
                        <a:t>三级</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zh-CN" sz="1100" kern="0">
                          <a:effectLst/>
                          <a:latin typeface="Times New Roman" panose="02020603050405020304" pitchFamily="18" charset="0"/>
                          <a:ea typeface="楷体" panose="02010609060101010101" pitchFamily="49" charset="-122"/>
                          <a:cs typeface="Times New Roman" panose="02020603050405020304" pitchFamily="18" charset="0"/>
                        </a:rPr>
                        <a:t>中文</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zh-CN" sz="1100" kern="0" dirty="0">
                          <a:effectLst/>
                          <a:latin typeface="Times New Roman" panose="02020603050405020304" pitchFamily="18" charset="0"/>
                          <a:ea typeface="楷体" panose="02010609060101010101" pitchFamily="49" charset="-122"/>
                          <a:cs typeface="Times New Roman" panose="02020603050405020304" pitchFamily="18" charset="0"/>
                        </a:rPr>
                        <a:t>例子</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r>
              <a:tr h="193823">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情绪</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happy, cried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Positive emotion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积极情绪</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love, nice, sweet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Negative emotion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消极情绪</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hurt, ugly, nasty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Negative emotion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Anxiety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焦虑</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worried, fearful</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Negative emotion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Anger</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愤怒</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hate, kill, annoyed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Affective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Negative emotion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Sadness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伤心</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crying, grief, sad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Social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社交</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mate, talk, they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Social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Family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家庭</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daughter, dad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Social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Friends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朋友</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buddy, neighbor</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Social processes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Female references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女性词</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girl, her, mom</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Social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Male references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男性词</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boy, his, dad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认知</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cause, know, ought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Insight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洞察</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think, know</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Causation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原因</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because, effect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Discrepancy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差异</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should, would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251460">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Tentative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倾向</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maybe, perhaps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Certainty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确定</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always, never</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Cognitive process</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Differ</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不同</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Not, change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Perceptual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感知</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look, heard, feeling</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Perceptual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See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看</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view, saw, seen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Perceptual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Hear</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听</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listen, hearing</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Perceptual processes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Feel</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effectLst/>
                          <a:latin typeface="Times New Roman" panose="02020603050405020304" pitchFamily="18" charset="0"/>
                          <a:ea typeface="楷体" panose="02010609060101010101" pitchFamily="49" charset="-122"/>
                          <a:cs typeface="Times New Roman" panose="02020603050405020304" pitchFamily="18" charset="0"/>
                        </a:rPr>
                        <a:t>感</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feels, touch</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Work</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工作</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job, majors, xerox</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Leisure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休闲</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cook, char, movie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Home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家</a:t>
                      </a:r>
                      <a:endParaRPr lang="zh-CN" sz="1100" kern="10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kitchen, landlord</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Money</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钱</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audit, cash, owe</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Religion</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宗教</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altat, church</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r h="193823">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Personal concerns</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solidFill>
                      <a:srgbClr val="9D1E33"/>
                    </a:solidFill>
                  </a:tcPr>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Death</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en-US" sz="1100" kern="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1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c>
                  <a:txBody>
                    <a:bodyPr/>
                    <a:lstStyle/>
                    <a:p>
                      <a:pPr indent="127000" algn="l">
                        <a:lnSpc>
                          <a:spcPct val="150000"/>
                        </a:lnSpc>
                        <a:spcAft>
                          <a:spcPts val="0"/>
                        </a:spcAft>
                      </a:pPr>
                      <a:r>
                        <a:rPr lang="zh-CN" sz="1100" kern="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rPr>
                        <a:t>死亡</a:t>
                      </a:r>
                      <a:endParaRPr lang="zh-CN" sz="1100" kern="100" dirty="0">
                        <a:solidFill>
                          <a:srgbClr val="9D1E33"/>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nchor="ctr"/>
                </a:tc>
                <a:tc>
                  <a:txBody>
                    <a:bodyPr/>
                    <a:lstStyle/>
                    <a:p>
                      <a:pPr indent="127000" algn="l">
                        <a:lnSpc>
                          <a:spcPct val="150000"/>
                        </a:lnSpc>
                        <a:spcAft>
                          <a:spcPts val="0"/>
                        </a:spcAft>
                      </a:pPr>
                      <a:r>
                        <a:rPr lang="en-US" sz="1100" kern="0" dirty="0">
                          <a:effectLst/>
                          <a:latin typeface="Times New Roman" panose="02020603050405020304" pitchFamily="18" charset="0"/>
                          <a:ea typeface="楷体" panose="02010609060101010101" pitchFamily="49" charset="-122"/>
                          <a:cs typeface="Times New Roman" panose="02020603050405020304" pitchFamily="18" charset="0"/>
                        </a:rPr>
                        <a:t>bury, coffin, kill</a:t>
                      </a:r>
                      <a:endParaRPr 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40922" marR="40922" marT="0" marB="0"/>
                </a:tc>
              </a:tr>
            </a:tbl>
          </a:graphicData>
        </a:graphic>
      </p:graphicFrame>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
        <p:nvSpPr>
          <p:cNvPr id="15" name="灯片编号占位符 14"/>
          <p:cNvSpPr>
            <a:spLocks noGrp="1"/>
          </p:cNvSpPr>
          <p:nvPr>
            <p:ph type="sldNum" sz="quarter" idx="12"/>
          </p:nvPr>
        </p:nvSpPr>
        <p:spPr>
          <a:xfrm>
            <a:off x="8795050" y="5789255"/>
            <a:ext cx="2700000" cy="316800"/>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2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sp>
        <p:nvSpPr>
          <p:cNvPr id="4" name="Title 1"/>
          <p:cNvSpPr txBox="1"/>
          <p:nvPr/>
        </p:nvSpPr>
        <p:spPr>
          <a:xfrm>
            <a:off x="370604" y="690167"/>
            <a:ext cx="11449372" cy="778905"/>
          </a:xfrm>
          <a:prstGeom prst="rect">
            <a:avLst/>
          </a:prstGeom>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r>
              <a:rPr kumimoji="0" lang="zh-CN" altLang="en-US" b="1"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rPr>
              <a:t>心理过程特征分析</a:t>
            </a:r>
            <a:endParaRPr kumimoji="0" lang="en-US" altLang="en-US"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6" name="图片 5"/>
          <p:cNvPicPr/>
          <p:nvPr/>
        </p:nvPicPr>
        <p:blipFill>
          <a:blip r:embed="rId1"/>
          <a:stretch>
            <a:fillRect/>
          </a:stretch>
        </p:blipFill>
        <p:spPr>
          <a:xfrm>
            <a:off x="216678" y="1841843"/>
            <a:ext cx="5891787" cy="2664672"/>
          </a:xfrm>
          <a:prstGeom prst="rect">
            <a:avLst/>
          </a:prstGeom>
        </p:spPr>
      </p:pic>
      <p:sp>
        <p:nvSpPr>
          <p:cNvPr id="9" name="Title 1"/>
          <p:cNvSpPr txBox="1"/>
          <p:nvPr/>
        </p:nvSpPr>
        <p:spPr>
          <a:xfrm>
            <a:off x="383779" y="4529695"/>
            <a:ext cx="4605747" cy="394813"/>
          </a:xfrm>
          <a:prstGeom prst="rect">
            <a:avLst/>
          </a:prstGeom>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r>
              <a:rPr lang="zh-CN" altLang="en-US" sz="1800" b="0" dirty="0">
                <a:solidFill>
                  <a:prstClr val="black"/>
                </a:solidFill>
                <a:latin typeface="楷体" panose="02010609060101010101" pitchFamily="49" charset="-122"/>
                <a:ea typeface="楷体" panose="02010609060101010101" pitchFamily="49" charset="-122"/>
              </a:rPr>
              <a:t>心理水平（一级）与</a:t>
            </a:r>
            <a:r>
              <a:rPr lang="en-US" altLang="zh-CN" sz="1800" b="0" dirty="0">
                <a:solidFill>
                  <a:prstClr val="black"/>
                </a:solidFill>
                <a:latin typeface="楷体" panose="02010609060101010101" pitchFamily="49" charset="-122"/>
                <a:ea typeface="楷体" panose="02010609060101010101" pitchFamily="49" charset="-122"/>
              </a:rPr>
              <a:t>LIWC</a:t>
            </a:r>
            <a:r>
              <a:rPr lang="zh-CN" altLang="en-US" sz="1800" b="0" dirty="0">
                <a:solidFill>
                  <a:prstClr val="black"/>
                </a:solidFill>
                <a:latin typeface="楷体" panose="02010609060101010101" pitchFamily="49" charset="-122"/>
                <a:ea typeface="楷体" panose="02010609060101010101" pitchFamily="49" charset="-122"/>
              </a:rPr>
              <a:t>输出平均值的对比</a:t>
            </a:r>
            <a:endParaRPr kumimoji="0" lang="en-US"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1" name="Title 1"/>
          <p:cNvSpPr txBox="1"/>
          <p:nvPr/>
        </p:nvSpPr>
        <p:spPr>
          <a:xfrm>
            <a:off x="6051550" y="2494099"/>
            <a:ext cx="4605747" cy="394813"/>
          </a:xfrm>
          <a:prstGeom prst="rect">
            <a:avLst/>
          </a:prstGeom>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pPr algn="ctr"/>
            <a:r>
              <a:rPr lang="zh-CN" altLang="en-US" sz="1800" b="0" dirty="0" smtClean="0">
                <a:solidFill>
                  <a:prstClr val="black"/>
                </a:solidFill>
                <a:latin typeface="楷体" panose="02010609060101010101" pitchFamily="49" charset="-122"/>
                <a:ea typeface="楷体" panose="02010609060101010101" pitchFamily="49" charset="-122"/>
              </a:rPr>
              <a:t>认知二级子类</a:t>
            </a:r>
            <a:endParaRPr kumimoji="0" lang="en-US"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12" name="图片 11"/>
          <p:cNvPicPr/>
          <p:nvPr/>
        </p:nvPicPr>
        <p:blipFill>
          <a:blip r:embed="rId2"/>
          <a:stretch>
            <a:fillRect/>
          </a:stretch>
        </p:blipFill>
        <p:spPr>
          <a:xfrm>
            <a:off x="6108265" y="2957512"/>
            <a:ext cx="5219700" cy="2276475"/>
          </a:xfrm>
          <a:prstGeom prst="rect">
            <a:avLst/>
          </a:prstGeom>
        </p:spPr>
      </p:pic>
      <p:sp>
        <p:nvSpPr>
          <p:cNvPr id="13" name="Title 1"/>
          <p:cNvSpPr txBox="1"/>
          <p:nvPr/>
        </p:nvSpPr>
        <p:spPr>
          <a:xfrm>
            <a:off x="6164980" y="5436392"/>
            <a:ext cx="4605747" cy="394813"/>
          </a:xfrm>
          <a:prstGeom prst="rect">
            <a:avLst/>
          </a:prstGeom>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pPr algn="ctr"/>
            <a:r>
              <a:rPr lang="zh-CN" altLang="en-US" sz="1800" b="0" dirty="0" smtClean="0">
                <a:solidFill>
                  <a:prstClr val="black"/>
                </a:solidFill>
                <a:latin typeface="楷体" panose="02010609060101010101" pitchFamily="49" charset="-122"/>
                <a:ea typeface="楷体" panose="02010609060101010101" pitchFamily="49" charset="-122"/>
              </a:rPr>
              <a:t>情绪二级子类</a:t>
            </a:r>
            <a:endParaRPr kumimoji="0" lang="en-US"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10" name="图片 9"/>
          <p:cNvPicPr/>
          <p:nvPr/>
        </p:nvPicPr>
        <p:blipFill>
          <a:blip r:embed="rId3"/>
          <a:stretch>
            <a:fillRect/>
          </a:stretch>
        </p:blipFill>
        <p:spPr>
          <a:xfrm>
            <a:off x="6051550" y="217804"/>
            <a:ext cx="5219700" cy="2276475"/>
          </a:xfrm>
          <a:prstGeom prst="rect">
            <a:avLst/>
          </a:prstGeom>
        </p:spPr>
      </p:pic>
      <p:sp>
        <p:nvSpPr>
          <p:cNvPr id="14" name="Title 1"/>
          <p:cNvSpPr txBox="1"/>
          <p:nvPr/>
        </p:nvSpPr>
        <p:spPr>
          <a:xfrm>
            <a:off x="404495" y="5560695"/>
            <a:ext cx="6214110" cy="709295"/>
          </a:xfrm>
          <a:prstGeom prst="rect">
            <a:avLst/>
          </a:prstGeom>
          <a:noFill/>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r>
              <a:rPr lang="en-US" altLang="zh-CN" sz="2400" dirty="0">
                <a:solidFill>
                  <a:srgbClr val="9D1E33"/>
                </a:solidFill>
              </a:rPr>
              <a:t>COVID-19</a:t>
            </a:r>
            <a:r>
              <a:rPr lang="zh-CN" altLang="en-US" sz="2400" dirty="0">
                <a:solidFill>
                  <a:srgbClr val="9D1E33"/>
                </a:solidFill>
              </a:rPr>
              <a:t>的相关讨论引发了互联网上的大量负面情绪</a:t>
            </a:r>
            <a:endParaRPr kumimoji="0" lang="en-US" altLang="en-US" sz="2400" b="0" i="0" u="none" strike="noStrike" kern="1200" cap="none" spc="0" normalizeH="0" baseline="0" noProof="0" dirty="0">
              <a:ln>
                <a:noFill/>
              </a:ln>
              <a:solidFill>
                <a:srgbClr val="9D1E33"/>
              </a:solidFill>
              <a:effectLst/>
              <a:uLnTx/>
              <a:uFillTx/>
              <a:latin typeface="楷体" panose="02010609060101010101" pitchFamily="49" charset="-122"/>
              <a:ea typeface="楷体"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六、</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主题</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分析</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
        <p:nvSpPr>
          <p:cNvPr id="4" name="内容占位符 3"/>
          <p:cNvSpPr>
            <a:spLocks noGrp="1"/>
          </p:cNvSpPr>
          <p:nvPr>
            <p:ph idx="1"/>
          </p:nvPr>
        </p:nvSpPr>
        <p:spPr>
          <a:xfrm>
            <a:off x="448708" y="1486672"/>
            <a:ext cx="11175629" cy="4351339"/>
          </a:xfrm>
        </p:spPr>
        <p:txBody>
          <a:bodyPr>
            <a:normAutofit/>
          </a:bodyPr>
          <a:p>
            <a:r>
              <a:rPr lang="zh-CN" altLang="en-US" sz="2400" dirty="0" smtClean="0"/>
              <a:t>主题提取：利用</a:t>
            </a:r>
            <a:r>
              <a:rPr lang="en-US" altLang="zh-CN" sz="2400" dirty="0" smtClean="0"/>
              <a:t>LDA</a:t>
            </a:r>
            <a:r>
              <a:rPr lang="zh-CN" altLang="en-US" sz="2400" dirty="0" smtClean="0"/>
              <a:t>算法对文本进行主题提取</a:t>
            </a:r>
            <a:endParaRPr lang="en-US" altLang="zh-CN" sz="24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9" name="表格 8"/>
          <p:cNvGraphicFramePr>
            <a:graphicFrameLocks noGrp="1"/>
          </p:cNvGraphicFramePr>
          <p:nvPr>
            <p:custDataLst>
              <p:tags r:id="rId1"/>
            </p:custDataLst>
          </p:nvPr>
        </p:nvGraphicFramePr>
        <p:xfrm>
          <a:off x="952471" y="2312567"/>
          <a:ext cx="6986299" cy="3904811"/>
        </p:xfrm>
        <a:graphic>
          <a:graphicData uri="http://schemas.openxmlformats.org/drawingml/2006/table">
            <a:tbl>
              <a:tblPr firstRow="1" firstCol="1" bandRow="1">
                <a:tableStyleId>{5C22544A-7EE6-4342-B048-85BDC9FD1C3A}</a:tableStyleId>
              </a:tblPr>
              <a:tblGrid>
                <a:gridCol w="880360"/>
                <a:gridCol w="1733670"/>
                <a:gridCol w="1392857"/>
                <a:gridCol w="1107594"/>
                <a:gridCol w="1871818"/>
              </a:tblGrid>
              <a:tr h="703454">
                <a:tc>
                  <a:txBody>
                    <a:bodyPr/>
                    <a:p>
                      <a:endParaRPr lang="zh-CN" sz="2000" kern="100" dirty="0">
                        <a:effectLst/>
                        <a:latin typeface="等线" panose="02010600030101010101" pitchFamily="2" charset="-122"/>
                        <a:ea typeface="等线" panose="02010600030101010101" pitchFamily="2" charset="-122"/>
                      </a:endParaRPr>
                    </a:p>
                  </a:txBody>
                  <a:tcPr marL="68580" marR="68580" marT="0" marB="0" anchor="ctr">
                    <a:solidFill>
                      <a:srgbClr val="9D1E33"/>
                    </a:solidFill>
                  </a:tcPr>
                </a:tc>
                <a:tc>
                  <a:txBody>
                    <a:bodyPr/>
                    <a:p>
                      <a:pPr indent="127000" algn="ctr">
                        <a:lnSpc>
                          <a:spcPct val="150000"/>
                        </a:lnSpc>
                        <a:spcAft>
                          <a:spcPts val="0"/>
                        </a:spcAft>
                      </a:pPr>
                      <a:r>
                        <a:rPr lang="en-US" sz="2000" kern="0" dirty="0" err="1">
                          <a:effectLst/>
                        </a:rPr>
                        <a:t>Reddit </a:t>
                      </a:r>
                      <a:r>
                        <a:rPr lang="zh-CN" sz="2000" kern="0" dirty="0">
                          <a:effectLst/>
                        </a:rPr>
                        <a:t>信息</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c>
                  <a:txBody>
                    <a:bodyPr/>
                    <a:p>
                      <a:pPr indent="127000" algn="ctr">
                        <a:lnSpc>
                          <a:spcPct val="150000"/>
                        </a:lnSpc>
                        <a:spcAft>
                          <a:spcPts val="0"/>
                        </a:spcAft>
                      </a:pPr>
                      <a:r>
                        <a:rPr lang="zh-CN" sz="2000" kern="0" dirty="0">
                          <a:effectLst/>
                        </a:rPr>
                        <a:t>心理过程信息</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c>
                  <a:txBody>
                    <a:bodyPr/>
                    <a:p>
                      <a:pPr indent="127000" algn="ctr">
                        <a:lnSpc>
                          <a:spcPct val="150000"/>
                        </a:lnSpc>
                        <a:spcAft>
                          <a:spcPts val="0"/>
                        </a:spcAft>
                      </a:pPr>
                      <a:r>
                        <a:rPr lang="zh-CN" sz="2000" kern="0" dirty="0">
                          <a:effectLst/>
                        </a:rPr>
                        <a:t>主题信息</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c>
                  <a:txBody>
                    <a:bodyPr/>
                    <a:p>
                      <a:pPr indent="127000" algn="ctr">
                        <a:lnSpc>
                          <a:spcPct val="150000"/>
                        </a:lnSpc>
                        <a:spcAft>
                          <a:spcPts val="0"/>
                        </a:spcAft>
                      </a:pPr>
                      <a:r>
                        <a:rPr lang="zh-CN" sz="2000" kern="0" dirty="0">
                          <a:effectLst/>
                        </a:rPr>
                        <a:t>总计</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r>
              <a:tr h="1437117">
                <a:tc>
                  <a:txBody>
                    <a:bodyPr/>
                    <a:p>
                      <a:pPr indent="127000" algn="ctr">
                        <a:lnSpc>
                          <a:spcPct val="150000"/>
                        </a:lnSpc>
                        <a:spcAft>
                          <a:spcPts val="0"/>
                        </a:spcAft>
                      </a:pPr>
                      <a:r>
                        <a:rPr lang="zh-CN" sz="2000" kern="0" dirty="0">
                          <a:effectLst/>
                        </a:rPr>
                        <a:t>帖子</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c>
                  <a:txBody>
                    <a:bodyPr/>
                    <a:p>
                      <a:pPr indent="127000" algn="ctr">
                        <a:lnSpc>
                          <a:spcPct val="150000"/>
                        </a:lnSpc>
                        <a:spcAft>
                          <a:spcPts val="0"/>
                        </a:spcAft>
                      </a:pPr>
                      <a:r>
                        <a:rPr lang="en-US" sz="1100" kern="0" dirty="0">
                          <a:effectLst/>
                        </a:rPr>
                        <a:t>id</a:t>
                      </a:r>
                      <a:r>
                        <a:rPr lang="zh-CN" sz="1100" kern="0" dirty="0">
                          <a:effectLst/>
                        </a:rPr>
                        <a:t>，</a:t>
                      </a:r>
                      <a:r>
                        <a:rPr lang="en-US" sz="1100" kern="0" dirty="0">
                          <a:effectLst/>
                        </a:rPr>
                        <a:t> title</a:t>
                      </a:r>
                      <a:r>
                        <a:rPr lang="zh-CN" sz="1100" kern="0" dirty="0">
                          <a:effectLst/>
                        </a:rPr>
                        <a:t>，</a:t>
                      </a:r>
                      <a:r>
                        <a:rPr lang="en-US" sz="1100" kern="0" dirty="0">
                          <a:effectLst/>
                        </a:rPr>
                        <a:t> </a:t>
                      </a:r>
                      <a:r>
                        <a:rPr lang="en-US" sz="1100" kern="0" dirty="0" err="1">
                          <a:effectLst/>
                        </a:rPr>
                        <a:t>author_fullname</a:t>
                      </a:r>
                      <a:r>
                        <a:rPr lang="zh-CN" sz="1100" kern="0" dirty="0">
                          <a:effectLst/>
                        </a:rPr>
                        <a:t>，</a:t>
                      </a:r>
                      <a:r>
                        <a:rPr lang="en-US" sz="1100" kern="0" dirty="0">
                          <a:effectLst/>
                        </a:rPr>
                        <a:t> </a:t>
                      </a:r>
                      <a:r>
                        <a:rPr lang="en-US" sz="1100" kern="0" dirty="0" err="1">
                          <a:effectLst/>
                        </a:rPr>
                        <a:t>num_comments</a:t>
                      </a:r>
                      <a:r>
                        <a:rPr lang="zh-CN" sz="1100" kern="0" dirty="0">
                          <a:effectLst/>
                        </a:rPr>
                        <a:t>，</a:t>
                      </a:r>
                      <a:r>
                        <a:rPr lang="en-US" sz="1100" kern="0" dirty="0">
                          <a:effectLst/>
                        </a:rPr>
                        <a:t> </a:t>
                      </a:r>
                      <a:r>
                        <a:rPr lang="en-US" sz="1100" kern="0" dirty="0" err="1">
                          <a:effectLst/>
                        </a:rPr>
                        <a:t>created_utc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p>
                      <a:pPr indent="127000" algn="ctr">
                        <a:lnSpc>
                          <a:spcPct val="150000"/>
                        </a:lnSpc>
                        <a:spcAft>
                          <a:spcPts val="0"/>
                        </a:spcAft>
                      </a:pPr>
                      <a:r>
                        <a:rPr lang="zh-CN" sz="1100" kern="0" dirty="0">
                          <a:effectLst/>
                        </a:rPr>
                        <a:t>包含</a:t>
                      </a:r>
                      <a:r>
                        <a:rPr lang="en-US" sz="1100" kern="0" dirty="0">
                          <a:effectLst/>
                        </a:rPr>
                        <a:t>Affective process</a:t>
                      </a:r>
                      <a:r>
                        <a:rPr lang="zh-CN" sz="1100" kern="0" dirty="0">
                          <a:effectLst/>
                        </a:rPr>
                        <a:t>等</a:t>
                      </a:r>
                      <a:r>
                        <a:rPr lang="en-US" sz="1100" kern="0" dirty="0">
                          <a:effectLst/>
                        </a:rPr>
                        <a:t>27</a:t>
                      </a:r>
                      <a:r>
                        <a:rPr lang="zh-CN" sz="1100" kern="0" dirty="0">
                          <a:effectLst/>
                        </a:rPr>
                        <a:t>项维度</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p>
                      <a:pPr indent="127000" algn="ctr">
                        <a:lnSpc>
                          <a:spcPct val="150000"/>
                        </a:lnSpc>
                        <a:spcAft>
                          <a:spcPts val="0"/>
                        </a:spcAft>
                      </a:pPr>
                      <a:r>
                        <a:rPr lang="en-US" sz="1100" kern="0">
                          <a:effectLst/>
                        </a:rPr>
                        <a:t>20</a:t>
                      </a:r>
                      <a:r>
                        <a:rPr lang="zh-CN" sz="1100" kern="0">
                          <a:effectLst/>
                        </a:rPr>
                        <a:t>个主题</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p>
                      <a:pPr indent="127000" algn="ctr">
                        <a:lnSpc>
                          <a:spcPct val="150000"/>
                        </a:lnSpc>
                        <a:spcAft>
                          <a:spcPts val="0"/>
                        </a:spcAft>
                      </a:pPr>
                      <a:r>
                        <a:rPr lang="en-US" altLang="zh-CN" sz="1100" dirty="0" err="1">
                          <a:ln>
                            <a:noFill/>
                          </a:ln>
                          <a:solidFill>
                            <a:schemeClr val="tx1"/>
                          </a:solidFill>
                          <a:effectLst/>
                          <a:latin typeface="Arial" panose="020B0604020202020204" pitchFamily="34" charset="0"/>
                          <a:sym typeface="+mn-ea"/>
                        </a:rPr>
                        <a:t>6149</a:t>
                      </a:r>
                      <a:r>
                        <a:rPr lang="en-US" sz="1100" kern="0">
                          <a:effectLst/>
                        </a:rPr>
                        <a:t>*52</a:t>
                      </a:r>
                      <a:r>
                        <a:rPr lang="zh-CN" sz="1100" kern="0">
                          <a:effectLst/>
                        </a:rPr>
                        <a:t>维矩阵</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99395">
                <a:tc>
                  <a:txBody>
                    <a:bodyPr/>
                    <a:p>
                      <a:pPr indent="127000" algn="ctr">
                        <a:lnSpc>
                          <a:spcPct val="150000"/>
                        </a:lnSpc>
                        <a:spcAft>
                          <a:spcPts val="0"/>
                        </a:spcAft>
                      </a:pPr>
                      <a:r>
                        <a:rPr lang="zh-CN" sz="2000" kern="0" dirty="0">
                          <a:effectLst/>
                        </a:rPr>
                        <a:t>评论</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9D1E33"/>
                    </a:solidFill>
                  </a:tcPr>
                </a:tc>
                <a:tc>
                  <a:txBody>
                    <a:bodyPr/>
                    <a:p>
                      <a:pPr indent="127000" algn="ctr">
                        <a:lnSpc>
                          <a:spcPct val="150000"/>
                        </a:lnSpc>
                        <a:spcAft>
                          <a:spcPts val="0"/>
                        </a:spcAft>
                      </a:pPr>
                      <a:r>
                        <a:rPr lang="en-US" sz="1100" kern="0" dirty="0">
                          <a:effectLst/>
                        </a:rPr>
                        <a:t>id</a:t>
                      </a:r>
                      <a:r>
                        <a:rPr lang="zh-CN" sz="1100" kern="0" dirty="0">
                          <a:effectLst/>
                        </a:rPr>
                        <a:t>，</a:t>
                      </a:r>
                      <a:r>
                        <a:rPr lang="en-US" sz="1100" kern="0" dirty="0">
                          <a:effectLst/>
                        </a:rPr>
                        <a:t> body</a:t>
                      </a:r>
                      <a:r>
                        <a:rPr lang="zh-CN" sz="1100" kern="0" dirty="0">
                          <a:effectLst/>
                        </a:rPr>
                        <a:t>，</a:t>
                      </a:r>
                      <a:r>
                        <a:rPr lang="en-US" sz="1100" kern="0" dirty="0">
                          <a:effectLst/>
                        </a:rPr>
                        <a:t> </a:t>
                      </a:r>
                      <a:r>
                        <a:rPr lang="en-US" sz="1100" kern="0" dirty="0" err="1">
                          <a:effectLst/>
                        </a:rPr>
                        <a:t>link_id</a:t>
                      </a:r>
                      <a:r>
                        <a:rPr lang="zh-CN" sz="1100" kern="0" dirty="0">
                          <a:effectLst/>
                        </a:rPr>
                        <a:t>，</a:t>
                      </a:r>
                      <a:r>
                        <a:rPr lang="en-US" sz="1100" kern="0" dirty="0">
                          <a:effectLst/>
                        </a:rPr>
                        <a:t> </a:t>
                      </a:r>
                      <a:r>
                        <a:rPr lang="en-US" sz="1100" kern="0" dirty="0" err="1">
                          <a:effectLst/>
                        </a:rPr>
                        <a:t>parent_id</a:t>
                      </a:r>
                      <a:r>
                        <a:rPr lang="zh-CN" sz="1100" kern="0" dirty="0">
                          <a:effectLst/>
                        </a:rPr>
                        <a:t>，</a:t>
                      </a:r>
                      <a:r>
                        <a:rPr lang="en-US" sz="1100" kern="0" dirty="0">
                          <a:effectLst/>
                        </a:rPr>
                        <a:t> </a:t>
                      </a:r>
                      <a:r>
                        <a:rPr lang="en-US" sz="1100" kern="0" dirty="0" err="1">
                          <a:effectLst/>
                        </a:rPr>
                        <a:t>author_fullname</a:t>
                      </a:r>
                      <a:r>
                        <a:rPr lang="zh-CN" sz="1100" kern="0" dirty="0">
                          <a:effectLst/>
                        </a:rPr>
                        <a:t>，</a:t>
                      </a:r>
                      <a:r>
                        <a:rPr lang="en-US" sz="1100" kern="0" dirty="0">
                          <a:effectLst/>
                        </a:rPr>
                        <a:t> </a:t>
                      </a:r>
                      <a:r>
                        <a:rPr lang="en-US" sz="1100" kern="0" dirty="0" err="1">
                          <a:effectLst/>
                        </a:rPr>
                        <a:t>created_utc</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vMerge="1">
                  <a:tcPr/>
                </a:tc>
                <a:tc vMerge="1">
                  <a:tcPr/>
                </a:tc>
                <a:tc>
                  <a:txBody>
                    <a:bodyPr/>
                    <a:p>
                      <a:pPr indent="127000" algn="ctr">
                        <a:lnSpc>
                          <a:spcPct val="150000"/>
                        </a:lnSpc>
                        <a:spcAft>
                          <a:spcPts val="0"/>
                        </a:spcAft>
                      </a:pPr>
                      <a:r>
                        <a:rPr lang="en-US" altLang="zh-CN" sz="1100" dirty="0" err="1">
                          <a:latin typeface="Arial" panose="020B0604020202020204" pitchFamily="34" charset="0"/>
                          <a:sym typeface="+mn-ea"/>
                        </a:rPr>
                        <a:t>79441</a:t>
                      </a:r>
                      <a:r>
                        <a:rPr lang="en-US" sz="1100" kern="0" dirty="0">
                          <a:effectLst/>
                        </a:rPr>
                        <a:t>*53</a:t>
                      </a:r>
                      <a:r>
                        <a:rPr lang="zh-CN" sz="1100" kern="0" dirty="0">
                          <a:effectLst/>
                        </a:rPr>
                        <a:t>维矩阵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六、</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主题</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分析</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graphicFrame>
        <p:nvGraphicFramePr>
          <p:cNvPr id="5" name="内容占位符 4"/>
          <p:cNvGraphicFramePr>
            <a:graphicFrameLocks noGrp="1"/>
          </p:cNvGraphicFramePr>
          <p:nvPr>
            <p:ph idx="1"/>
            <p:custDataLst>
              <p:tags r:id="rId1"/>
            </p:custDataLst>
          </p:nvPr>
        </p:nvGraphicFramePr>
        <p:xfrm>
          <a:off x="448707" y="1262965"/>
          <a:ext cx="11449374" cy="5290233"/>
        </p:xfrm>
        <a:graphic>
          <a:graphicData uri="http://schemas.openxmlformats.org/drawingml/2006/table">
            <a:tbl>
              <a:tblPr>
                <a:tableStyleId>{5C22544A-7EE6-4342-B048-85BDC9FD1C3A}</a:tableStyleId>
              </a:tblPr>
              <a:tblGrid>
                <a:gridCol w="1778484"/>
                <a:gridCol w="2985644"/>
                <a:gridCol w="6685246"/>
              </a:tblGrid>
              <a:tr h="241313">
                <a:tc>
                  <a:txBody>
                    <a:bodyPr/>
                    <a:p>
                      <a:pPr indent="127000" algn="ctr" fontAlgn="ctr">
                        <a:lnSpc>
                          <a:spcPct val="150000"/>
                        </a:lnSpc>
                        <a:spcAft>
                          <a:spcPts val="0"/>
                        </a:spcAft>
                      </a:pPr>
                      <a:r>
                        <a:rPr lang="zh-CN" sz="1050" kern="0" dirty="0">
                          <a:solidFill>
                            <a:schemeClr val="bg1"/>
                          </a:solidFill>
                          <a:effectLst/>
                        </a:rPr>
                        <a:t>编号</a:t>
                      </a:r>
                      <a:endParaRPr lang="zh-CN"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solidFill>
                      <a:srgbClr val="9D1E33"/>
                    </a:solidFill>
                  </a:tcPr>
                </a:tc>
                <a:tc>
                  <a:txBody>
                    <a:bodyPr/>
                    <a:p>
                      <a:pPr indent="127000" algn="ctr" fontAlgn="ctr">
                        <a:lnSpc>
                          <a:spcPct val="150000"/>
                        </a:lnSpc>
                        <a:spcAft>
                          <a:spcPts val="0"/>
                        </a:spcAft>
                      </a:pPr>
                      <a:r>
                        <a:rPr lang="zh-CN" sz="1050" kern="0" dirty="0">
                          <a:solidFill>
                            <a:schemeClr val="bg1"/>
                          </a:solidFill>
                          <a:effectLst/>
                        </a:rPr>
                        <a:t>主题概述</a:t>
                      </a:r>
                      <a:endParaRPr lang="zh-CN"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solidFill>
                      <a:srgbClr val="9D1E33"/>
                    </a:solidFill>
                  </a:tcPr>
                </a:tc>
                <a:tc>
                  <a:txBody>
                    <a:bodyPr/>
                    <a:p>
                      <a:pPr indent="127000" algn="ctr" fontAlgn="ctr">
                        <a:lnSpc>
                          <a:spcPct val="150000"/>
                        </a:lnSpc>
                        <a:spcAft>
                          <a:spcPts val="0"/>
                        </a:spcAft>
                      </a:pPr>
                      <a:r>
                        <a:rPr lang="zh-CN" sz="1050" kern="1200" dirty="0">
                          <a:solidFill>
                            <a:schemeClr val="bg1"/>
                          </a:solidFill>
                          <a:effectLst/>
                        </a:rPr>
                        <a:t>主题词（取前六个）</a:t>
                      </a:r>
                      <a:endParaRPr lang="zh-CN" sz="105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solidFill>
                      <a:srgbClr val="9D1E33"/>
                    </a:solidFill>
                  </a:tcPr>
                </a:tc>
              </a:tr>
              <a:tr h="241300">
                <a:tc>
                  <a:txBody>
                    <a:bodyPr/>
                    <a:p>
                      <a:pPr indent="127000" algn="ctr" fontAlgn="ctr">
                        <a:lnSpc>
                          <a:spcPct val="150000"/>
                        </a:lnSpc>
                        <a:spcAft>
                          <a:spcPts val="0"/>
                        </a:spcAft>
                      </a:pPr>
                      <a:r>
                        <a:rPr lang="en-US" sz="1050" kern="1200" dirty="0">
                          <a:effectLst/>
                        </a:rPr>
                        <a:t>1</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信息获取</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read, article, news, source, information, share</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dirty="0">
                          <a:effectLst/>
                        </a:rPr>
                        <a:t>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a:lnSpc>
                          <a:spcPct val="150000"/>
                        </a:lnSpc>
                        <a:spcAft>
                          <a:spcPts val="0"/>
                        </a:spcAft>
                      </a:pPr>
                      <a:r>
                        <a:rPr lang="zh-CN" sz="1050" kern="0" dirty="0">
                          <a:effectLst/>
                        </a:rPr>
                        <a:t>病毒传播方式</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human, problem, change, find, animal, lab</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00">
                <a:tc>
                  <a:txBody>
                    <a:bodyPr/>
                    <a:p>
                      <a:pPr indent="127000" algn="ctr" fontAlgn="ctr">
                        <a:lnSpc>
                          <a:spcPct val="150000"/>
                        </a:lnSpc>
                        <a:spcAft>
                          <a:spcPts val="0"/>
                        </a:spcAft>
                      </a:pPr>
                      <a:r>
                        <a:rPr lang="en-US" sz="1050" kern="1200" dirty="0">
                          <a:effectLst/>
                        </a:rPr>
                        <a:t>3</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疫情知识</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virus, spread, infect, flu, symptom, infection</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时间线</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time, year, end, plan, learn, cancel</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00">
                <a:tc>
                  <a:txBody>
                    <a:bodyPr/>
                    <a:p>
                      <a:pPr indent="127000" algn="ctr" fontAlgn="ctr">
                        <a:lnSpc>
                          <a:spcPct val="150000"/>
                        </a:lnSpc>
                        <a:spcAft>
                          <a:spcPts val="0"/>
                        </a:spcAft>
                      </a:pPr>
                      <a:r>
                        <a:rPr lang="en-US" sz="1050" kern="120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经济</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money, job, work, pay, company , business</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应对措施</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mask, hospital, wear, medical, healthcare, patient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dirty="0">
                          <a:effectLst/>
                        </a:rPr>
                        <a:t>周期</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week, day, month, start, today, period</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a:lnSpc>
                          <a:spcPct val="150000"/>
                        </a:lnSpc>
                        <a:spcAft>
                          <a:spcPts val="0"/>
                        </a:spcAft>
                      </a:pPr>
                      <a:r>
                        <a:rPr lang="zh-CN" sz="1050" kern="0" dirty="0">
                          <a:effectLst/>
                        </a:rPr>
                        <a:t>科研</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point, datum, base, study, expert, evidence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dirty="0">
                          <a:effectLst/>
                        </a:rPr>
                        <a:t>政府</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government, state, Chinese, public, rule, policy</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00">
                <a:tc>
                  <a:txBody>
                    <a:bodyPr/>
                    <a:p>
                      <a:pPr indent="127000" algn="ctr" fontAlgn="ctr">
                        <a:lnSpc>
                          <a:spcPct val="150000"/>
                        </a:lnSpc>
                        <a:spcAft>
                          <a:spcPts val="0"/>
                        </a:spcAft>
                      </a:pPr>
                      <a:r>
                        <a:rPr lang="en-US" sz="1050" kern="1200">
                          <a:effectLst/>
                        </a:rPr>
                        <a:t>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错误消息</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lie, political, wrong, point, agree, reason</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情绪感知</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make, good, bad, thing, hope, sense</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社交</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people, lot , social, thing, understand, distancing</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00">
                <a:tc>
                  <a:txBody>
                    <a:bodyPr/>
                    <a:p>
                      <a:pPr indent="127000" algn="ctr" fontAlgn="ctr">
                        <a:lnSpc>
                          <a:spcPct val="150000"/>
                        </a:lnSpc>
                        <a:spcAft>
                          <a:spcPts val="0"/>
                        </a:spcAft>
                      </a:pPr>
                      <a:r>
                        <a:rPr lang="en-US" sz="1050" kern="1200">
                          <a:effectLst/>
                        </a:rPr>
                        <a:t>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1200">
                          <a:effectLst/>
                        </a:rPr>
                        <a:t>疫苗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vaccine, COVID, immune, treatment, effect, antibody</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14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死亡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people, die, life, young, risk, kill</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00">
                <a:tc>
                  <a:txBody>
                    <a:bodyPr/>
                    <a:p>
                      <a:pPr indent="127000" algn="ctr" fontAlgn="ctr">
                        <a:lnSpc>
                          <a:spcPct val="150000"/>
                        </a:lnSpc>
                        <a:spcAft>
                          <a:spcPts val="0"/>
                        </a:spcAft>
                      </a:pPr>
                      <a:r>
                        <a:rPr lang="en-US" sz="1050" kern="1200">
                          <a:effectLst/>
                        </a:rPr>
                        <a:t>15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封锁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place, close, open, state, travel, area</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16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疫情</a:t>
                      </a:r>
                      <a:r>
                        <a:rPr lang="en-US" sz="1050" kern="0">
                          <a:effectLst/>
                        </a:rPr>
                        <a:t>“</a:t>
                      </a:r>
                      <a:r>
                        <a:rPr lang="zh-CN" sz="1050" kern="0">
                          <a:effectLst/>
                        </a:rPr>
                        <a:t>宅</a:t>
                      </a:r>
                      <a:r>
                        <a:rPr lang="en-US" sz="1050" kern="0">
                          <a:effectLst/>
                        </a:rPr>
                        <a:t>”</a:t>
                      </a:r>
                      <a:r>
                        <a:rPr lang="zh-CN" sz="1050" kern="0">
                          <a:effectLst/>
                        </a:rPr>
                        <a:t>生活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work, home, stay, school, child, family</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a:effectLst/>
                        </a:rPr>
                        <a:t>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物资</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food, buy, store, wash, pick, essential</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463973">
                <a:tc>
                  <a:txBody>
                    <a:bodyPr/>
                    <a:p>
                      <a:pPr indent="127000" algn="ctr" fontAlgn="ctr">
                        <a:lnSpc>
                          <a:spcPct val="150000"/>
                        </a:lnSpc>
                        <a:spcAft>
                          <a:spcPts val="0"/>
                        </a:spcAft>
                      </a:pPr>
                      <a:r>
                        <a:rPr lang="en-US" sz="1050" kern="1200">
                          <a:effectLst/>
                        </a:rPr>
                        <a:t>18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大流行</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country, pandemic, world, economy, population, lockdown</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dirty="0">
                          <a:effectLst/>
                        </a:rPr>
                        <a:t>19</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病例</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a:effectLst/>
                        </a:rPr>
                        <a:t>death, case, test, number, positive, increase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r h="241313">
                <a:tc>
                  <a:txBody>
                    <a:bodyPr/>
                    <a:p>
                      <a:pPr indent="127000" algn="ctr" fontAlgn="ctr">
                        <a:lnSpc>
                          <a:spcPct val="150000"/>
                        </a:lnSpc>
                        <a:spcAft>
                          <a:spcPts val="0"/>
                        </a:spcAft>
                      </a:pPr>
                      <a:r>
                        <a:rPr lang="en-US" sz="1050" kern="1200" dirty="0">
                          <a:effectLst/>
                        </a:rPr>
                        <a:t>20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zh-CN" sz="1050" kern="0">
                          <a:effectLst/>
                        </a:rPr>
                        <a:t>政治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c>
                  <a:txBody>
                    <a:bodyPr/>
                    <a:p>
                      <a:pPr indent="127000" algn="ctr" fontAlgn="ctr">
                        <a:lnSpc>
                          <a:spcPct val="150000"/>
                        </a:lnSpc>
                        <a:spcAft>
                          <a:spcPts val="0"/>
                        </a:spcAft>
                      </a:pPr>
                      <a:r>
                        <a:rPr lang="en-US" sz="1050" kern="1200" dirty="0">
                          <a:effectLst/>
                        </a:rPr>
                        <a:t>fuck, trump, shit, stupid, guy, racist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942" marR="53942" marT="0" marB="0"/>
                </a:tc>
              </a:tr>
            </a:tbl>
          </a:graphicData>
        </a:graphic>
      </p:graphicFrame>
      <p:sp>
        <p:nvSpPr>
          <p:cNvPr id="6" name="Title 1"/>
          <p:cNvSpPr txBox="1"/>
          <p:nvPr/>
        </p:nvSpPr>
        <p:spPr>
          <a:xfrm>
            <a:off x="4835863" y="381073"/>
            <a:ext cx="6281316" cy="647944"/>
          </a:xfrm>
          <a:prstGeom prst="rect">
            <a:avLst/>
          </a:prstGeom>
          <a:noFill/>
        </p:spPr>
        <p:txBody>
          <a:bodyPr/>
          <a:lstStyle>
            <a:lvl1pPr marL="0" algn="l" defTabSz="914400" rtl="0" eaLnBrk="1" latinLnBrk="0" hangingPunct="1">
              <a:spcBef>
                <a:spcPct val="0"/>
              </a:spcBef>
              <a:buNone/>
              <a:defRPr lang="zh-CN" altLang="en-US" sz="2800" b="1" kern="1200" dirty="0">
                <a:solidFill>
                  <a:srgbClr val="0070C0"/>
                </a:solidFill>
                <a:latin typeface="微软雅黑" panose="020B0503020204020204" charset="-122"/>
                <a:ea typeface="微软雅黑" panose="020B0503020204020204" charset="-122"/>
                <a:cs typeface="Times New Roman" panose="02020603050405020304" pitchFamily="18" charset="0"/>
              </a:defRPr>
            </a:lvl1pPr>
          </a:lstStyle>
          <a:p>
            <a:r>
              <a:rPr lang="zh-CN" altLang="en-US" sz="2400" dirty="0">
                <a:solidFill>
                  <a:srgbClr val="9D1E33"/>
                </a:solidFill>
              </a:rPr>
              <a:t>社交媒体平台成了疫情后高风险道德对话场。</a:t>
            </a:r>
            <a:endParaRPr kumimoji="0" lang="en-US" altLang="en-US" sz="2400" b="0" i="0" u="none" strike="noStrike" kern="1200" cap="none" spc="0" normalizeH="0" baseline="0" noProof="0" dirty="0">
              <a:ln>
                <a:noFill/>
              </a:ln>
              <a:solidFill>
                <a:srgbClr val="9D1E33"/>
              </a:solidFill>
              <a:effectLst/>
              <a:uLnTx/>
              <a:uFillTx/>
              <a:latin typeface="楷体" panose="02010609060101010101" pitchFamily="49" charset="-122"/>
              <a:ea typeface="楷体"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38598" y="402783"/>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七、</a:t>
            </a:r>
            <a:r>
              <a:rPr kumimoji="0" lang="en-US" alt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 </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研究总结</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2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sp>
        <p:nvSpPr>
          <p:cNvPr id="16" name="内容占位符 2"/>
          <p:cNvSpPr>
            <a:spLocks noGrp="1"/>
          </p:cNvSpPr>
          <p:nvPr>
            <p:ph idx="1"/>
          </p:nvPr>
        </p:nvSpPr>
        <p:spPr>
          <a:xfrm>
            <a:off x="508397" y="1300230"/>
            <a:ext cx="11175629" cy="5773036"/>
          </a:xfrm>
        </p:spPr>
        <p:txBody>
          <a:bodyPr>
            <a:normAutofit/>
          </a:bodyPr>
          <a:lstStyle/>
          <a:p>
            <a:r>
              <a:rPr lang="zh-CN" altLang="en-US" sz="2000" dirty="0" smtClean="0">
                <a:solidFill>
                  <a:schemeClr val="tx1"/>
                </a:solidFill>
              </a:rPr>
              <a:t>结论</a:t>
            </a:r>
            <a:endParaRPr lang="en-US" altLang="zh-CN" sz="2000" dirty="0" smtClean="0">
              <a:solidFill>
                <a:schemeClr val="tx1"/>
              </a:solidFill>
            </a:endParaRPr>
          </a:p>
          <a:p>
            <a:pPr lvl="1"/>
            <a:r>
              <a:rPr lang="zh-CN" altLang="en-US" sz="1800" dirty="0" smtClean="0">
                <a:solidFill>
                  <a:schemeClr val="tx1"/>
                </a:solidFill>
              </a:rPr>
              <a:t>社交媒体</a:t>
            </a:r>
            <a:r>
              <a:rPr lang="en-US" altLang="zh-CN" sz="1800" dirty="0" smtClean="0">
                <a:solidFill>
                  <a:schemeClr val="tx1"/>
                </a:solidFill>
              </a:rPr>
              <a:t>(</a:t>
            </a:r>
            <a:r>
              <a:rPr lang="en-US" altLang="zh-CN" sz="1800" dirty="0" err="1" smtClean="0">
                <a:solidFill>
                  <a:schemeClr val="tx1"/>
                </a:solidFill>
              </a:rPr>
              <a:t>Reddit</a:t>
            </a:r>
            <a:r>
              <a:rPr lang="en-US" altLang="zh-CN" sz="1800" dirty="0" smtClean="0">
                <a:solidFill>
                  <a:schemeClr val="tx1"/>
                </a:solidFill>
              </a:rPr>
              <a:t>)</a:t>
            </a:r>
            <a:endParaRPr lang="en-US" altLang="zh-CN" sz="1800" dirty="0" smtClean="0">
              <a:solidFill>
                <a:schemeClr val="tx1"/>
              </a:solidFill>
            </a:endParaRPr>
          </a:p>
          <a:p>
            <a:pPr lvl="2"/>
            <a:r>
              <a:rPr lang="zh-CN" altLang="en-US" sz="1800" dirty="0" smtClean="0">
                <a:solidFill>
                  <a:schemeClr val="tx1"/>
                </a:solidFill>
              </a:rPr>
              <a:t>心理状况分析显示了人们对于新冠的确存在负面焦虑的情绪，且在互联网产生了大量讨论</a:t>
            </a:r>
            <a:endParaRPr lang="zh-CN" altLang="en-US" sz="1800" dirty="0" smtClean="0">
              <a:solidFill>
                <a:schemeClr val="tx1"/>
              </a:solidFill>
            </a:endParaRPr>
          </a:p>
          <a:p>
            <a:pPr lvl="2"/>
            <a:r>
              <a:rPr lang="zh-CN" altLang="en-US" sz="1800" dirty="0" smtClean="0">
                <a:solidFill>
                  <a:schemeClr val="tx1"/>
                </a:solidFill>
              </a:rPr>
              <a:t>主题建模揭示了人们针对新冠的讨论不仅限于疾病本身，还进行着经济、政治这样的敏感话题讨论，证实社交媒体为讨论提供着高风险对话的平台；</a:t>
            </a:r>
            <a:endParaRPr lang="zh-CN" altLang="en-US" sz="1800" dirty="0" smtClean="0">
              <a:solidFill>
                <a:schemeClr val="tx1"/>
              </a:solidFill>
            </a:endParaRPr>
          </a:p>
          <a:p>
            <a:pPr lvl="0"/>
            <a:r>
              <a:rPr lang="zh-CN" altLang="en-US" sz="2000" dirty="0" smtClean="0">
                <a:solidFill>
                  <a:schemeClr val="tx1"/>
                </a:solidFill>
                <a:latin typeface="Times New Roman" panose="02020603050405020304" pitchFamily="18" charset="0"/>
                <a:cs typeface="Times New Roman" panose="02020603050405020304" pitchFamily="18" charset="0"/>
              </a:rPr>
              <a:t>未来展望</a:t>
            </a:r>
            <a:endParaRPr lang="zh-CN" altLang="en-US" sz="2000" dirty="0" smtClean="0">
              <a:solidFill>
                <a:schemeClr val="tx1"/>
              </a:solidFill>
              <a:latin typeface="Times New Roman" panose="02020603050405020304" pitchFamily="18" charset="0"/>
              <a:cs typeface="Times New Roman" panose="02020603050405020304" pitchFamily="18" charset="0"/>
            </a:endParaRPr>
          </a:p>
          <a:p>
            <a:pPr lvl="1"/>
            <a:r>
              <a:rPr lang="zh-CN" altLang="en-US" sz="1800" dirty="0" smtClean="0">
                <a:solidFill>
                  <a:schemeClr val="tx1"/>
                </a:solidFill>
                <a:latin typeface="Times New Roman" panose="02020603050405020304" pitchFamily="18" charset="0"/>
                <a:cs typeface="Times New Roman" panose="02020603050405020304" pitchFamily="18" charset="0"/>
              </a:rPr>
              <a:t>在社交网络方面的情绪蔓延问题，不同用户之间情绪心理的相互影响</a:t>
            </a:r>
            <a:endParaRPr lang="zh-CN" altLang="en-US" sz="1800" dirty="0" smtClean="0">
              <a:solidFill>
                <a:schemeClr val="tx1"/>
              </a:solidFill>
              <a:latin typeface="Times New Roman" panose="02020603050405020304" pitchFamily="18" charset="0"/>
              <a:cs typeface="Times New Roman" panose="02020603050405020304" pitchFamily="18" charset="0"/>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cstate="screen">
            <a:extLst>
              <a:ext uri="{BEBA8EAE-BF5A-486C-A8C5-ECC9F3942E4B}">
                <a14:imgProps xmlns:a14="http://schemas.microsoft.com/office/drawing/2010/main">
                  <a14:imgLayer r:embed="rId2">
                    <a14:imgEffect>
                      <a14:saturation sat="200000"/>
                    </a14:imgEffect>
                  </a14:imgLayer>
                </a14:imgProps>
              </a:ext>
            </a:extLst>
          </a:blip>
          <a:stretch>
            <a:fillRect/>
          </a:stretch>
        </p:blipFill>
        <p:spPr>
          <a:xfrm>
            <a:off x="-158" y="236"/>
            <a:ext cx="12209938" cy="6856950"/>
          </a:xfrm>
          <a:prstGeom prst="rect">
            <a:avLst/>
          </a:prstGeom>
        </p:spPr>
      </p:pic>
      <p:sp>
        <p:nvSpPr>
          <p:cNvPr id="3" name="内容占位符 2"/>
          <p:cNvSpPr>
            <a:spLocks noGrp="1"/>
          </p:cNvSpPr>
          <p:nvPr>
            <p:ph idx="1"/>
          </p:nvPr>
        </p:nvSpPr>
        <p:spPr>
          <a:xfrm>
            <a:off x="1611811" y="2140494"/>
            <a:ext cx="8845550" cy="3515995"/>
          </a:xfrm>
        </p:spPr>
        <p:txBody>
          <a:bodyPr/>
          <a:lstStyle/>
          <a:p>
            <a:pPr marL="0" algn="ctr">
              <a:buClrTx/>
              <a:buSzTx/>
              <a:buNone/>
            </a:pPr>
            <a:r>
              <a:rPr lang="zh-CN" altLang="en-US" sz="6000" dirty="0" smtClean="0">
                <a:solidFill>
                  <a:srgbClr val="C00000"/>
                </a:solidFill>
                <a:effectLst>
                  <a:outerShdw blurRad="38100" dist="38100" dir="2700000" algn="tl">
                    <a:srgbClr val="000000">
                      <a:alpha val="43137"/>
                    </a:srgbClr>
                  </a:outerShdw>
                </a:effectLst>
                <a:latin typeface="方正小标宋_GBK" panose="03000509000000000000" pitchFamily="65" charset="-122"/>
                <a:ea typeface="方正小标宋_GBK" panose="03000509000000000000" pitchFamily="65" charset="-122"/>
                <a:sym typeface="+mn-ea"/>
              </a:rPr>
              <a:t>感谢聆听！</a:t>
            </a:r>
            <a:endParaRPr lang="en-US" altLang="zh-CN" sz="6000" dirty="0" smtClean="0">
              <a:solidFill>
                <a:srgbClr val="C00000"/>
              </a:solidFill>
              <a:effectLst>
                <a:outerShdw blurRad="38100" dist="38100" dir="2700000" algn="tl">
                  <a:srgbClr val="000000">
                    <a:alpha val="43137"/>
                  </a:srgbClr>
                </a:outerShdw>
              </a:effectLst>
              <a:latin typeface="方正小标宋_GBK" panose="03000509000000000000" pitchFamily="65" charset="-122"/>
              <a:ea typeface="方正小标宋_GBK" panose="03000509000000000000" pitchFamily="65" charset="-122"/>
              <a:sym typeface="+mn-ea"/>
            </a:endParaRPr>
          </a:p>
          <a:p>
            <a:pPr marL="0" algn="ctr">
              <a:buClrTx/>
              <a:buSzTx/>
              <a:buNone/>
            </a:pPr>
            <a:endParaRPr lang="en-US" altLang="zh-CN" sz="6000" dirty="0">
              <a:solidFill>
                <a:srgbClr val="C00000"/>
              </a:solidFill>
              <a:effectLst>
                <a:outerShdw blurRad="38100" dist="38100" dir="2700000" algn="tl">
                  <a:srgbClr val="000000">
                    <a:alpha val="43137"/>
                  </a:srgbClr>
                </a:outerShdw>
              </a:effectLst>
              <a:latin typeface="方正小标宋_GBK" panose="03000509000000000000" pitchFamily="65" charset="-122"/>
              <a:ea typeface="方正小标宋_GBK" panose="03000509000000000000" pitchFamily="65" charset="-122"/>
              <a:sym typeface="+mn-ea"/>
            </a:endParaRPr>
          </a:p>
          <a:p>
            <a:pPr marL="0" algn="ctr">
              <a:buClrTx/>
              <a:buSzTx/>
              <a:buNone/>
            </a:pPr>
            <a:endParaRPr lang="en-US" altLang="zh-CN" sz="6000" dirty="0" smtClean="0">
              <a:solidFill>
                <a:srgbClr val="C00000"/>
              </a:solidFill>
              <a:effectLst>
                <a:outerShdw blurRad="38100" dist="38100" dir="2700000" algn="tl">
                  <a:srgbClr val="000000">
                    <a:alpha val="43137"/>
                  </a:srgbClr>
                </a:outerShdw>
              </a:effectLst>
              <a:latin typeface="方正小标宋_GBK" panose="03000509000000000000" pitchFamily="65" charset="-122"/>
              <a:ea typeface="方正小标宋_GBK" panose="03000509000000000000" pitchFamily="65" charset="-122"/>
              <a:sym typeface="+mn-ea"/>
            </a:endParaRPr>
          </a:p>
          <a:p>
            <a:pPr marL="0" algn="ctr">
              <a:buClrTx/>
              <a:buSzTx/>
              <a:buNone/>
            </a:pPr>
            <a:endParaRPr lang="zh-CN" altLang="en-US" sz="8000" dirty="0">
              <a:solidFill>
                <a:srgbClr val="C00000"/>
              </a:solidFill>
              <a:effectLst>
                <a:outerShdw blurRad="38100" dist="38100" dir="2700000" algn="tl">
                  <a:srgbClr val="000000">
                    <a:alpha val="43137"/>
                  </a:srgbClr>
                </a:outerShdw>
              </a:effectLst>
              <a:latin typeface="方正小标宋_GBK" panose="03000509000000000000" pitchFamily="65" charset="-122"/>
              <a:ea typeface="方正小标宋_GBK" panose="03000509000000000000" pitchFamily="65" charset="-122"/>
              <a:sym typeface="+mn-ea"/>
            </a:endParaRPr>
          </a:p>
        </p:txBody>
      </p:sp>
      <p:sp>
        <p:nvSpPr>
          <p:cNvPr id="2" name="灯片编号占位符 1"/>
          <p:cNvSpPr>
            <a:spLocks noGrp="1"/>
          </p:cNvSpPr>
          <p:nvPr>
            <p:ph type="sldNum" sz="quarter" idx="12"/>
          </p:nvPr>
        </p:nvSpPr>
        <p:spPr/>
        <p:txBody>
          <a:bodyPr/>
          <a:lstStyle/>
          <a:p>
            <a:fld id="{B91EE9DE-39C0-45B1-B406-4DEC767CB4A8}" type="slidenum">
              <a:rPr lang="zh-CN" altLang="en-US" smtClean="0"/>
            </a:fld>
            <a:endParaRPr lang="zh-CN" altLang="en-US"/>
          </a:p>
        </p:txBody>
      </p:sp>
      <p:sp>
        <p:nvSpPr>
          <p:cNvPr id="4" name="标题 1"/>
          <p:cNvSpPr txBox="1"/>
          <p:nvPr/>
        </p:nvSpPr>
        <p:spPr bwMode="auto">
          <a:xfrm>
            <a:off x="3231801" y="4394744"/>
            <a:ext cx="5728239" cy="1919743"/>
          </a:xfrm>
          <a:prstGeom prst="rect">
            <a:avLst/>
          </a:prstGeom>
          <a:noFill/>
          <a:ln w="9525">
            <a:noFill/>
            <a:miter lim="800000"/>
          </a:ln>
        </p:spPr>
        <p:txBody>
          <a:bodyPr vert="horz" wrap="square" lIns="91425" tIns="45712" rIns="91425" bIns="45712"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a:lstStyle>
          <a:p>
            <a:endParaRPr lang="en-US" altLang="zh-CN" sz="2540" dirty="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汇报人：赵一诺</a:t>
            </a:r>
            <a:endParaRPr lang="zh-CN" altLang="en-US"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学号：</a:t>
            </a:r>
            <a:r>
              <a:rPr lang="en-US" altLang="zh-CN" sz="3200" dirty="0" smtClean="0">
                <a:latin typeface="楷体" panose="02010609060101010101" pitchFamily="49" charset="-122"/>
                <a:ea typeface="楷体" panose="02010609060101010101" pitchFamily="49" charset="-122"/>
              </a:rPr>
              <a:t>2019202239</a:t>
            </a:r>
            <a:endParaRPr lang="en-US" altLang="zh-CN" sz="3200" dirty="0" smtClean="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2022</a:t>
            </a:r>
            <a:r>
              <a:rPr lang="zh-CN" altLang="en-US" sz="3200" dirty="0" smtClean="0">
                <a:latin typeface="楷体" panose="02010609060101010101" pitchFamily="49" charset="-122"/>
                <a:ea typeface="楷体" panose="02010609060101010101" pitchFamily="49" charset="-122"/>
              </a:rPr>
              <a:t>年</a:t>
            </a:r>
            <a:r>
              <a:rPr lang="en-US" altLang="zh-CN" sz="3200" dirty="0" smtClean="0">
                <a:latin typeface="楷体" panose="02010609060101010101" pitchFamily="49" charset="-122"/>
                <a:ea typeface="楷体" panose="02010609060101010101" pitchFamily="49" charset="-122"/>
              </a:rPr>
              <a:t>12</a:t>
            </a:r>
            <a:r>
              <a:rPr lang="zh-CN" altLang="en-US" sz="3200" dirty="0" smtClean="0">
                <a:latin typeface="楷体" panose="02010609060101010101" pitchFamily="49" charset="-122"/>
                <a:ea typeface="楷体" panose="02010609060101010101" pitchFamily="49" charset="-122"/>
              </a:rPr>
              <a:t>月</a:t>
            </a:r>
            <a:r>
              <a:rPr lang="en-US" altLang="zh-CN" sz="3200" dirty="0" smtClean="0">
                <a:latin typeface="楷体" panose="02010609060101010101" pitchFamily="49" charset="-122"/>
                <a:ea typeface="楷体" panose="02010609060101010101" pitchFamily="49" charset="-122"/>
              </a:rPr>
              <a:t>16</a:t>
            </a:r>
            <a:r>
              <a:rPr lang="zh-CN" altLang="en-US" sz="3200" dirty="0" smtClean="0">
                <a:latin typeface="楷体" panose="02010609060101010101" pitchFamily="49" charset="-122"/>
                <a:ea typeface="楷体" panose="02010609060101010101" pitchFamily="49" charset="-122"/>
              </a:rPr>
              <a:t>日</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a:spLocks noGrp="1"/>
          </p:cNvSpPr>
          <p:nvPr>
            <p:ph type="sldNum" sz="quarter" idx="12"/>
          </p:nvPr>
        </p:nvSpPr>
        <p:spPr/>
        <p:txBody>
          <a:bodyPr/>
          <a:lstStyle/>
          <a:p>
            <a:fld id="{B91EE9DE-39C0-45B1-B406-4DEC767CB4A8}" type="slidenum">
              <a:rPr lang="zh-CN" altLang="en-US" smtClean="0"/>
            </a:fld>
            <a:endParaRPr lang="zh-CN" altLang="en-US"/>
          </a:p>
        </p:txBody>
      </p:sp>
      <p:grpSp>
        <p:nvGrpSpPr>
          <p:cNvPr id="127" name="组合 126"/>
          <p:cNvGrpSpPr/>
          <p:nvPr/>
        </p:nvGrpSpPr>
        <p:grpSpPr>
          <a:xfrm>
            <a:off x="988811" y="579749"/>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29"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
        <p:nvSpPr>
          <p:cNvPr id="167" name="矩形 166"/>
          <p:cNvSpPr/>
          <p:nvPr/>
        </p:nvSpPr>
        <p:spPr>
          <a:xfrm>
            <a:off x="808073" y="1002265"/>
            <a:ext cx="1875299" cy="687823"/>
          </a:xfrm>
          <a:prstGeom prst="rect">
            <a:avLst/>
          </a:pr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68" name="文本框 167"/>
          <p:cNvSpPr txBox="1"/>
          <p:nvPr/>
        </p:nvSpPr>
        <p:spPr>
          <a:xfrm>
            <a:off x="867937" y="1003910"/>
            <a:ext cx="175557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a:t>
            </a:r>
            <a:r>
              <a:rPr kumimoji="0" lang="zh-CN" altLang="en-US" sz="3600" b="1"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目 录</a:t>
            </a:r>
            <a:r>
              <a:rPr kumimoji="0" lang="en-US" altLang="zh-CN" sz="3600" b="1"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a:t>
            </a:r>
            <a:endParaRPr kumimoji="0" lang="zh-CN" altLang="en-US" sz="3600" b="1"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grpSp>
        <p:nvGrpSpPr>
          <p:cNvPr id="2" name="组合 1"/>
          <p:cNvGrpSpPr/>
          <p:nvPr/>
        </p:nvGrpSpPr>
        <p:grpSpPr>
          <a:xfrm>
            <a:off x="3563620" y="2409190"/>
            <a:ext cx="4637405" cy="2501265"/>
            <a:chOff x="1746327" y="2113949"/>
            <a:chExt cx="3324813" cy="1825292"/>
          </a:xfrm>
        </p:grpSpPr>
        <p:sp>
          <p:nvSpPr>
            <p:cNvPr id="122" name="矩形 58"/>
            <p:cNvSpPr/>
            <p:nvPr/>
          </p:nvSpPr>
          <p:spPr>
            <a:xfrm>
              <a:off x="1810518" y="2374299"/>
              <a:ext cx="330969" cy="1303020"/>
            </a:xfrm>
            <a:custGeom>
              <a:avLst/>
              <a:gdLst>
                <a:gd name="connsiteX0" fmla="*/ 0 w 653068"/>
                <a:gd name="connsiteY0" fmla="*/ 0 h 3252310"/>
                <a:gd name="connsiteX1" fmla="*/ 653068 w 653068"/>
                <a:gd name="connsiteY1" fmla="*/ 0 h 3252310"/>
                <a:gd name="connsiteX2" fmla="*/ 653068 w 653068"/>
                <a:gd name="connsiteY2" fmla="*/ 3252310 h 3252310"/>
                <a:gd name="connsiteX3" fmla="*/ 0 w 653068"/>
                <a:gd name="connsiteY3" fmla="*/ 3252310 h 3252310"/>
                <a:gd name="connsiteX4" fmla="*/ 0 w 653068"/>
                <a:gd name="connsiteY4" fmla="*/ 0 h 3252310"/>
                <a:gd name="connsiteX0-1" fmla="*/ 653068 w 744508"/>
                <a:gd name="connsiteY0-2" fmla="*/ 3252310 h 3343750"/>
                <a:gd name="connsiteX1-3" fmla="*/ 0 w 744508"/>
                <a:gd name="connsiteY1-4" fmla="*/ 3252310 h 3343750"/>
                <a:gd name="connsiteX2-5" fmla="*/ 0 w 744508"/>
                <a:gd name="connsiteY2-6" fmla="*/ 0 h 3343750"/>
                <a:gd name="connsiteX3-7" fmla="*/ 653068 w 744508"/>
                <a:gd name="connsiteY3-8" fmla="*/ 0 h 3343750"/>
                <a:gd name="connsiteX4-9" fmla="*/ 744508 w 744508"/>
                <a:gd name="connsiteY4-10" fmla="*/ 3343750 h 3343750"/>
                <a:gd name="connsiteX0-11" fmla="*/ 653068 w 653068"/>
                <a:gd name="connsiteY0-12" fmla="*/ 3252310 h 3252310"/>
                <a:gd name="connsiteX1-13" fmla="*/ 0 w 653068"/>
                <a:gd name="connsiteY1-14" fmla="*/ 3252310 h 3252310"/>
                <a:gd name="connsiteX2-15" fmla="*/ 0 w 653068"/>
                <a:gd name="connsiteY2-16" fmla="*/ 0 h 3252310"/>
                <a:gd name="connsiteX3-17" fmla="*/ 653068 w 653068"/>
                <a:gd name="connsiteY3-18" fmla="*/ 0 h 3252310"/>
              </a:gdLst>
              <a:ahLst/>
              <a:cxnLst>
                <a:cxn ang="0">
                  <a:pos x="connsiteX0-1" y="connsiteY0-2"/>
                </a:cxn>
                <a:cxn ang="0">
                  <a:pos x="connsiteX1-3" y="connsiteY1-4"/>
                </a:cxn>
                <a:cxn ang="0">
                  <a:pos x="connsiteX2-5" y="connsiteY2-6"/>
                </a:cxn>
                <a:cxn ang="0">
                  <a:pos x="connsiteX3-7" y="connsiteY3-8"/>
                </a:cxn>
              </a:cxnLst>
              <a:rect l="l" t="t" r="r" b="b"/>
              <a:pathLst>
                <a:path w="653068" h="3252310">
                  <a:moveTo>
                    <a:pt x="653068" y="3252310"/>
                  </a:moveTo>
                  <a:lnTo>
                    <a:pt x="0" y="3252310"/>
                  </a:lnTo>
                  <a:lnTo>
                    <a:pt x="0" y="0"/>
                  </a:lnTo>
                  <a:lnTo>
                    <a:pt x="653068" y="0"/>
                  </a:lnTo>
                </a:path>
              </a:pathLst>
            </a:custGeom>
            <a:noFill/>
            <a:ln w="6350">
              <a:solidFill>
                <a:srgbClr val="B89E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cxnSp>
          <p:nvCxnSpPr>
            <p:cNvPr id="123" name="直接连接符 122"/>
            <p:cNvCxnSpPr/>
            <p:nvPr/>
          </p:nvCxnSpPr>
          <p:spPr>
            <a:xfrm>
              <a:off x="1746327" y="3042872"/>
              <a:ext cx="400541" cy="0"/>
            </a:xfrm>
            <a:prstGeom prst="line">
              <a:avLst/>
            </a:prstGeom>
            <a:noFill/>
            <a:ln w="6350">
              <a:solidFill>
                <a:srgbClr val="B89E86"/>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69" name="任意多边形: 形状 59"/>
            <p:cNvSpPr/>
            <p:nvPr/>
          </p:nvSpPr>
          <p:spPr>
            <a:xfrm>
              <a:off x="2052421" y="2113949"/>
              <a:ext cx="3018719" cy="520703"/>
            </a:xfrm>
            <a:custGeom>
              <a:avLst/>
              <a:gdLst>
                <a:gd name="connsiteX0" fmla="*/ 237773 w 3018718"/>
                <a:gd name="connsiteY0" fmla="*/ 209865 h 520702"/>
                <a:gd name="connsiteX1" fmla="*/ 187287 w 3018718"/>
                <a:gd name="connsiteY1" fmla="*/ 260351 h 520702"/>
                <a:gd name="connsiteX2" fmla="*/ 237773 w 3018718"/>
                <a:gd name="connsiteY2" fmla="*/ 310837 h 520702"/>
                <a:gd name="connsiteX3" fmla="*/ 288259 w 3018718"/>
                <a:gd name="connsiteY3" fmla="*/ 260351 h 520702"/>
                <a:gd name="connsiteX4" fmla="*/ 237773 w 3018718"/>
                <a:gd name="connsiteY4" fmla="*/ 209865 h 520702"/>
                <a:gd name="connsiteX5" fmla="*/ 260351 w 3018718"/>
                <a:gd name="connsiteY5" fmla="*/ 0 h 520702"/>
                <a:gd name="connsiteX6" fmla="*/ 260371 w 3018718"/>
                <a:gd name="connsiteY6" fmla="*/ 2 h 520702"/>
                <a:gd name="connsiteX7" fmla="*/ 3018718 w 3018718"/>
                <a:gd name="connsiteY7" fmla="*/ 2 h 520702"/>
                <a:gd name="connsiteX8" fmla="*/ 3018718 w 3018718"/>
                <a:gd name="connsiteY8" fmla="*/ 520702 h 520702"/>
                <a:gd name="connsiteX9" fmla="*/ 260351 w 3018718"/>
                <a:gd name="connsiteY9" fmla="*/ 520702 h 520702"/>
                <a:gd name="connsiteX10" fmla="*/ 249294 w 3018718"/>
                <a:gd name="connsiteY10" fmla="*/ 520702 h 520702"/>
                <a:gd name="connsiteX11" fmla="*/ 249294 w 3018718"/>
                <a:gd name="connsiteY11" fmla="*/ 519587 h 520702"/>
                <a:gd name="connsiteX12" fmla="*/ 207881 w 3018718"/>
                <a:gd name="connsiteY12" fmla="*/ 515413 h 520702"/>
                <a:gd name="connsiteX13" fmla="*/ 0 w 3018718"/>
                <a:gd name="connsiteY13" fmla="*/ 260351 h 520702"/>
                <a:gd name="connsiteX14" fmla="*/ 207881 w 3018718"/>
                <a:gd name="connsiteY14" fmla="*/ 5289 h 520702"/>
                <a:gd name="connsiteX15" fmla="*/ 249294 w 3018718"/>
                <a:gd name="connsiteY15" fmla="*/ 1115 h 520702"/>
                <a:gd name="connsiteX16" fmla="*/ 249294 w 3018718"/>
                <a:gd name="connsiteY16" fmla="*/ 2 h 520702"/>
                <a:gd name="connsiteX17" fmla="*/ 260331 w 3018718"/>
                <a:gd name="connsiteY17" fmla="*/ 2 h 5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18718" h="520702">
                  <a:moveTo>
                    <a:pt x="237773" y="209865"/>
                  </a:moveTo>
                  <a:cubicBezTo>
                    <a:pt x="209890" y="209865"/>
                    <a:pt x="187287" y="232468"/>
                    <a:pt x="187287" y="260351"/>
                  </a:cubicBezTo>
                  <a:cubicBezTo>
                    <a:pt x="187287" y="288234"/>
                    <a:pt x="209890" y="310837"/>
                    <a:pt x="237773" y="310837"/>
                  </a:cubicBezTo>
                  <a:cubicBezTo>
                    <a:pt x="265656" y="310837"/>
                    <a:pt x="288259" y="288234"/>
                    <a:pt x="288259" y="260351"/>
                  </a:cubicBezTo>
                  <a:cubicBezTo>
                    <a:pt x="288259" y="232468"/>
                    <a:pt x="265656" y="209865"/>
                    <a:pt x="237773" y="209865"/>
                  </a:cubicBezTo>
                  <a:close/>
                  <a:moveTo>
                    <a:pt x="260351" y="0"/>
                  </a:moveTo>
                  <a:lnTo>
                    <a:pt x="260371" y="2"/>
                  </a:lnTo>
                  <a:lnTo>
                    <a:pt x="3018718" y="2"/>
                  </a:lnTo>
                  <a:lnTo>
                    <a:pt x="3018718" y="520702"/>
                  </a:lnTo>
                  <a:lnTo>
                    <a:pt x="260351" y="520702"/>
                  </a:lnTo>
                  <a:lnTo>
                    <a:pt x="249294" y="520702"/>
                  </a:lnTo>
                  <a:lnTo>
                    <a:pt x="249294" y="519587"/>
                  </a:lnTo>
                  <a:lnTo>
                    <a:pt x="207881" y="515413"/>
                  </a:lnTo>
                  <a:cubicBezTo>
                    <a:pt x="89244" y="491136"/>
                    <a:pt x="0" y="386166"/>
                    <a:pt x="0" y="260351"/>
                  </a:cubicBezTo>
                  <a:cubicBezTo>
                    <a:pt x="0" y="134537"/>
                    <a:pt x="89244" y="29566"/>
                    <a:pt x="207881" y="5289"/>
                  </a:cubicBezTo>
                  <a:lnTo>
                    <a:pt x="249294" y="1115"/>
                  </a:lnTo>
                  <a:lnTo>
                    <a:pt x="249294" y="2"/>
                  </a:lnTo>
                  <a:lnTo>
                    <a:pt x="260331" y="2"/>
                  </a:lnTo>
                  <a:close/>
                </a:path>
              </a:pathLst>
            </a:cu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70" name="任意多边形: 形状 60"/>
            <p:cNvSpPr/>
            <p:nvPr/>
          </p:nvSpPr>
          <p:spPr>
            <a:xfrm>
              <a:off x="2052421" y="2778134"/>
              <a:ext cx="3018719" cy="520703"/>
            </a:xfrm>
            <a:custGeom>
              <a:avLst/>
              <a:gdLst>
                <a:gd name="connsiteX0" fmla="*/ 237773 w 3018718"/>
                <a:gd name="connsiteY0" fmla="*/ 209865 h 520702"/>
                <a:gd name="connsiteX1" fmla="*/ 187287 w 3018718"/>
                <a:gd name="connsiteY1" fmla="*/ 260351 h 520702"/>
                <a:gd name="connsiteX2" fmla="*/ 237773 w 3018718"/>
                <a:gd name="connsiteY2" fmla="*/ 310837 h 520702"/>
                <a:gd name="connsiteX3" fmla="*/ 288259 w 3018718"/>
                <a:gd name="connsiteY3" fmla="*/ 260351 h 520702"/>
                <a:gd name="connsiteX4" fmla="*/ 237773 w 3018718"/>
                <a:gd name="connsiteY4" fmla="*/ 209865 h 520702"/>
                <a:gd name="connsiteX5" fmla="*/ 260351 w 3018718"/>
                <a:gd name="connsiteY5" fmla="*/ 0 h 520702"/>
                <a:gd name="connsiteX6" fmla="*/ 260371 w 3018718"/>
                <a:gd name="connsiteY6" fmla="*/ 2 h 520702"/>
                <a:gd name="connsiteX7" fmla="*/ 3018718 w 3018718"/>
                <a:gd name="connsiteY7" fmla="*/ 2 h 520702"/>
                <a:gd name="connsiteX8" fmla="*/ 3018718 w 3018718"/>
                <a:gd name="connsiteY8" fmla="*/ 520702 h 520702"/>
                <a:gd name="connsiteX9" fmla="*/ 260351 w 3018718"/>
                <a:gd name="connsiteY9" fmla="*/ 520702 h 520702"/>
                <a:gd name="connsiteX10" fmla="*/ 249294 w 3018718"/>
                <a:gd name="connsiteY10" fmla="*/ 520702 h 520702"/>
                <a:gd name="connsiteX11" fmla="*/ 249294 w 3018718"/>
                <a:gd name="connsiteY11" fmla="*/ 519587 h 520702"/>
                <a:gd name="connsiteX12" fmla="*/ 207881 w 3018718"/>
                <a:gd name="connsiteY12" fmla="*/ 515413 h 520702"/>
                <a:gd name="connsiteX13" fmla="*/ 0 w 3018718"/>
                <a:gd name="connsiteY13" fmla="*/ 260351 h 520702"/>
                <a:gd name="connsiteX14" fmla="*/ 207881 w 3018718"/>
                <a:gd name="connsiteY14" fmla="*/ 5289 h 520702"/>
                <a:gd name="connsiteX15" fmla="*/ 249294 w 3018718"/>
                <a:gd name="connsiteY15" fmla="*/ 1115 h 520702"/>
                <a:gd name="connsiteX16" fmla="*/ 249294 w 3018718"/>
                <a:gd name="connsiteY16" fmla="*/ 2 h 520702"/>
                <a:gd name="connsiteX17" fmla="*/ 260331 w 3018718"/>
                <a:gd name="connsiteY17" fmla="*/ 2 h 5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18718" h="520702">
                  <a:moveTo>
                    <a:pt x="237773" y="209865"/>
                  </a:moveTo>
                  <a:cubicBezTo>
                    <a:pt x="209890" y="209865"/>
                    <a:pt x="187287" y="232468"/>
                    <a:pt x="187287" y="260351"/>
                  </a:cubicBezTo>
                  <a:cubicBezTo>
                    <a:pt x="187287" y="288234"/>
                    <a:pt x="209890" y="310837"/>
                    <a:pt x="237773" y="310837"/>
                  </a:cubicBezTo>
                  <a:cubicBezTo>
                    <a:pt x="265656" y="310837"/>
                    <a:pt x="288259" y="288234"/>
                    <a:pt x="288259" y="260351"/>
                  </a:cubicBezTo>
                  <a:cubicBezTo>
                    <a:pt x="288259" y="232468"/>
                    <a:pt x="265656" y="209865"/>
                    <a:pt x="237773" y="209865"/>
                  </a:cubicBezTo>
                  <a:close/>
                  <a:moveTo>
                    <a:pt x="260351" y="0"/>
                  </a:moveTo>
                  <a:lnTo>
                    <a:pt x="260371" y="2"/>
                  </a:lnTo>
                  <a:lnTo>
                    <a:pt x="3018718" y="2"/>
                  </a:lnTo>
                  <a:lnTo>
                    <a:pt x="3018718" y="520702"/>
                  </a:lnTo>
                  <a:lnTo>
                    <a:pt x="260351" y="520702"/>
                  </a:lnTo>
                  <a:lnTo>
                    <a:pt x="249294" y="520702"/>
                  </a:lnTo>
                  <a:lnTo>
                    <a:pt x="249294" y="519587"/>
                  </a:lnTo>
                  <a:lnTo>
                    <a:pt x="207881" y="515413"/>
                  </a:lnTo>
                  <a:cubicBezTo>
                    <a:pt x="89244" y="491136"/>
                    <a:pt x="0" y="386166"/>
                    <a:pt x="0" y="260351"/>
                  </a:cubicBezTo>
                  <a:cubicBezTo>
                    <a:pt x="0" y="134537"/>
                    <a:pt x="89244" y="29566"/>
                    <a:pt x="207881" y="5289"/>
                  </a:cubicBezTo>
                  <a:lnTo>
                    <a:pt x="249294" y="1115"/>
                  </a:lnTo>
                  <a:lnTo>
                    <a:pt x="249294" y="2"/>
                  </a:lnTo>
                  <a:lnTo>
                    <a:pt x="260331" y="2"/>
                  </a:lnTo>
                  <a:close/>
                </a:path>
              </a:pathLst>
            </a:cu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71" name="任意多边形: 形状 61"/>
            <p:cNvSpPr/>
            <p:nvPr/>
          </p:nvSpPr>
          <p:spPr>
            <a:xfrm>
              <a:off x="2052421" y="3418538"/>
              <a:ext cx="3018719" cy="520703"/>
            </a:xfrm>
            <a:custGeom>
              <a:avLst/>
              <a:gdLst>
                <a:gd name="connsiteX0" fmla="*/ 237773 w 3018718"/>
                <a:gd name="connsiteY0" fmla="*/ 209865 h 520702"/>
                <a:gd name="connsiteX1" fmla="*/ 187287 w 3018718"/>
                <a:gd name="connsiteY1" fmla="*/ 260351 h 520702"/>
                <a:gd name="connsiteX2" fmla="*/ 237773 w 3018718"/>
                <a:gd name="connsiteY2" fmla="*/ 310837 h 520702"/>
                <a:gd name="connsiteX3" fmla="*/ 288259 w 3018718"/>
                <a:gd name="connsiteY3" fmla="*/ 260351 h 520702"/>
                <a:gd name="connsiteX4" fmla="*/ 237773 w 3018718"/>
                <a:gd name="connsiteY4" fmla="*/ 209865 h 520702"/>
                <a:gd name="connsiteX5" fmla="*/ 260351 w 3018718"/>
                <a:gd name="connsiteY5" fmla="*/ 0 h 520702"/>
                <a:gd name="connsiteX6" fmla="*/ 260371 w 3018718"/>
                <a:gd name="connsiteY6" fmla="*/ 2 h 520702"/>
                <a:gd name="connsiteX7" fmla="*/ 3018718 w 3018718"/>
                <a:gd name="connsiteY7" fmla="*/ 2 h 520702"/>
                <a:gd name="connsiteX8" fmla="*/ 3018718 w 3018718"/>
                <a:gd name="connsiteY8" fmla="*/ 520702 h 520702"/>
                <a:gd name="connsiteX9" fmla="*/ 260351 w 3018718"/>
                <a:gd name="connsiteY9" fmla="*/ 520702 h 520702"/>
                <a:gd name="connsiteX10" fmla="*/ 249294 w 3018718"/>
                <a:gd name="connsiteY10" fmla="*/ 520702 h 520702"/>
                <a:gd name="connsiteX11" fmla="*/ 249294 w 3018718"/>
                <a:gd name="connsiteY11" fmla="*/ 519587 h 520702"/>
                <a:gd name="connsiteX12" fmla="*/ 207881 w 3018718"/>
                <a:gd name="connsiteY12" fmla="*/ 515413 h 520702"/>
                <a:gd name="connsiteX13" fmla="*/ 0 w 3018718"/>
                <a:gd name="connsiteY13" fmla="*/ 260351 h 520702"/>
                <a:gd name="connsiteX14" fmla="*/ 207881 w 3018718"/>
                <a:gd name="connsiteY14" fmla="*/ 5289 h 520702"/>
                <a:gd name="connsiteX15" fmla="*/ 249294 w 3018718"/>
                <a:gd name="connsiteY15" fmla="*/ 1115 h 520702"/>
                <a:gd name="connsiteX16" fmla="*/ 249294 w 3018718"/>
                <a:gd name="connsiteY16" fmla="*/ 2 h 520702"/>
                <a:gd name="connsiteX17" fmla="*/ 260331 w 3018718"/>
                <a:gd name="connsiteY17" fmla="*/ 2 h 52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18718" h="520702">
                  <a:moveTo>
                    <a:pt x="237773" y="209865"/>
                  </a:moveTo>
                  <a:cubicBezTo>
                    <a:pt x="209890" y="209865"/>
                    <a:pt x="187287" y="232468"/>
                    <a:pt x="187287" y="260351"/>
                  </a:cubicBezTo>
                  <a:cubicBezTo>
                    <a:pt x="187287" y="288234"/>
                    <a:pt x="209890" y="310837"/>
                    <a:pt x="237773" y="310837"/>
                  </a:cubicBezTo>
                  <a:cubicBezTo>
                    <a:pt x="265656" y="310837"/>
                    <a:pt x="288259" y="288234"/>
                    <a:pt x="288259" y="260351"/>
                  </a:cubicBezTo>
                  <a:cubicBezTo>
                    <a:pt x="288259" y="232468"/>
                    <a:pt x="265656" y="209865"/>
                    <a:pt x="237773" y="209865"/>
                  </a:cubicBezTo>
                  <a:close/>
                  <a:moveTo>
                    <a:pt x="260351" y="0"/>
                  </a:moveTo>
                  <a:lnTo>
                    <a:pt x="260371" y="2"/>
                  </a:lnTo>
                  <a:lnTo>
                    <a:pt x="3018718" y="2"/>
                  </a:lnTo>
                  <a:lnTo>
                    <a:pt x="3018718" y="520702"/>
                  </a:lnTo>
                  <a:lnTo>
                    <a:pt x="260351" y="520702"/>
                  </a:lnTo>
                  <a:lnTo>
                    <a:pt x="249294" y="520702"/>
                  </a:lnTo>
                  <a:lnTo>
                    <a:pt x="249294" y="519587"/>
                  </a:lnTo>
                  <a:lnTo>
                    <a:pt x="207881" y="515413"/>
                  </a:lnTo>
                  <a:cubicBezTo>
                    <a:pt x="89244" y="491136"/>
                    <a:pt x="0" y="386166"/>
                    <a:pt x="0" y="260351"/>
                  </a:cubicBezTo>
                  <a:cubicBezTo>
                    <a:pt x="0" y="134537"/>
                    <a:pt x="89244" y="29566"/>
                    <a:pt x="207881" y="5289"/>
                  </a:cubicBezTo>
                  <a:lnTo>
                    <a:pt x="249294" y="1115"/>
                  </a:lnTo>
                  <a:lnTo>
                    <a:pt x="249294" y="2"/>
                  </a:lnTo>
                  <a:lnTo>
                    <a:pt x="260331" y="2"/>
                  </a:lnTo>
                  <a:close/>
                </a:path>
              </a:pathLst>
            </a:custGeom>
            <a:solidFill>
              <a:srgbClr val="A108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75" name="文本框 174"/>
            <p:cNvSpPr txBox="1"/>
            <p:nvPr/>
          </p:nvSpPr>
          <p:spPr>
            <a:xfrm>
              <a:off x="2412274" y="2186947"/>
              <a:ext cx="2563764" cy="3359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一</a:t>
              </a:r>
              <a:r>
                <a:rPr kumimoji="0" lang="zh-CN" altLang="en-US" sz="2400" i="0" u="none" strike="noStrike" kern="1200" cap="none" spc="0" normalizeH="0" baseline="0" noProof="0" dirty="0" smtClean="0">
                  <a:ln>
                    <a:noFill/>
                  </a:ln>
                  <a:solidFill>
                    <a:prstClr val="white"/>
                  </a:solidFill>
                  <a:effectLst/>
                  <a:uLnTx/>
                  <a:uFillTx/>
                  <a:latin typeface="方正小标宋_GBK" panose="03000509000000000000" pitchFamily="65" charset="-122"/>
                  <a:ea typeface="方正小标宋_GBK" panose="03000509000000000000" pitchFamily="65" charset="-122"/>
                </a:rPr>
                <a:t>、研究安排</a:t>
              </a:r>
              <a:endPar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76" name="文本框 175"/>
            <p:cNvSpPr txBox="1"/>
            <p:nvPr/>
          </p:nvSpPr>
          <p:spPr>
            <a:xfrm>
              <a:off x="2412274" y="2875072"/>
              <a:ext cx="2658865" cy="3359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二</a:t>
              </a:r>
              <a:r>
                <a:rPr kumimoji="0" lang="zh-CN" altLang="en-US" sz="2400" i="0" u="none" strike="noStrike" kern="1200" cap="none" spc="0" normalizeH="0" baseline="0" noProof="0" dirty="0" smtClean="0">
                  <a:ln>
                    <a:noFill/>
                  </a:ln>
                  <a:solidFill>
                    <a:prstClr val="white"/>
                  </a:solidFill>
                  <a:effectLst/>
                  <a:uLnTx/>
                  <a:uFillTx/>
                  <a:latin typeface="方正小标宋_GBK" panose="03000509000000000000" pitchFamily="65" charset="-122"/>
                  <a:ea typeface="方正小标宋_GBK" panose="03000509000000000000" pitchFamily="65" charset="-122"/>
                </a:rPr>
                <a:t>、研究内容</a:t>
              </a:r>
              <a:endPar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sp>
          <p:nvSpPr>
            <p:cNvPr id="177" name="文本框 176"/>
            <p:cNvSpPr txBox="1"/>
            <p:nvPr/>
          </p:nvSpPr>
          <p:spPr>
            <a:xfrm>
              <a:off x="2412274" y="3479787"/>
              <a:ext cx="2658865" cy="3359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rPr>
                <a:t>三、成果总结</a:t>
              </a:r>
              <a:endParaRPr kumimoji="0" lang="zh-CN" altLang="en-US" sz="2400" i="0" u="none" strike="noStrike" kern="1200" cap="none" spc="0" normalizeH="0" baseline="0" noProof="0" dirty="0">
                <a:ln>
                  <a:noFill/>
                </a:ln>
                <a:solidFill>
                  <a:prstClr val="white"/>
                </a:solidFill>
                <a:effectLst/>
                <a:uLnTx/>
                <a:uFillTx/>
                <a:latin typeface="方正小标宋_GBK" panose="03000509000000000000" pitchFamily="65" charset="-122"/>
                <a:ea typeface="方正小标宋_GBK" panose="03000509000000000000" pitchFamily="65" charset="-122"/>
              </a:endParaRPr>
            </a:p>
          </p:txBody>
        </p:sp>
      </p:gr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2553" y="48469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方正小标宋_GBK" panose="03000509000000000000" pitchFamily="65" charset="-122"/>
                <a:cs typeface="Times New Roman" panose="02020603050405020304" pitchFamily="18" charset="0"/>
              </a:rPr>
              <a:t>一、</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方正小标宋_GBK" panose="03000509000000000000" pitchFamily="65" charset="-122"/>
                <a:cs typeface="Times New Roman" panose="02020603050405020304" pitchFamily="18" charset="0"/>
              </a:rPr>
              <a:t> </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方正小标宋_GBK" panose="03000509000000000000" pitchFamily="65" charset="-122"/>
                <a:cs typeface="Times New Roman" panose="02020603050405020304" pitchFamily="18" charset="0"/>
              </a:rPr>
              <a:t>研究内容</a:t>
            </a:r>
            <a:endPar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方正小标宋_GBK" panose="03000509000000000000" pitchFamily="65" charset="-122"/>
              <a:cs typeface="Times New Roman" panose="02020603050405020304" pitchFamily="18" charset="0"/>
            </a:endParaRPr>
          </a:p>
        </p:txBody>
      </p:sp>
      <p:sp>
        <p:nvSpPr>
          <p:cNvPr id="12" name="矩形 11"/>
          <p:cNvSpPr/>
          <p:nvPr/>
        </p:nvSpPr>
        <p:spPr>
          <a:xfrm>
            <a:off x="3284855" y="1275715"/>
            <a:ext cx="5827395" cy="79184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solidFill>
                  <a:schemeClr val="tx1"/>
                </a:solidFill>
                <a:latin typeface="Times New Roman" panose="02020603050405020304" pitchFamily="18" charset="0"/>
                <a:ea typeface="+mj-ea"/>
                <a:cs typeface="Times New Roman" panose="02020603050405020304" pitchFamily="18" charset="0"/>
              </a:rPr>
              <a:t>大众对新冠肺炎疫情的发帖及相应评论</a:t>
            </a:r>
            <a:endParaRPr lang="zh-CN" altLang="en-US" sz="2000" dirty="0">
              <a:ln w="0"/>
              <a:solidFill>
                <a:schemeClr val="tx1"/>
              </a:solidFill>
              <a:latin typeface="Times New Roman" panose="02020603050405020304" pitchFamily="18" charset="0"/>
              <a:ea typeface="+mj-ea"/>
              <a:cs typeface="Times New Roman" panose="02020603050405020304" pitchFamily="18" charset="0"/>
            </a:endParaRPr>
          </a:p>
        </p:txBody>
      </p:sp>
      <p:sp>
        <p:nvSpPr>
          <p:cNvPr id="16" name="矩形 15"/>
          <p:cNvSpPr/>
          <p:nvPr/>
        </p:nvSpPr>
        <p:spPr>
          <a:xfrm>
            <a:off x="3284855" y="2737485"/>
            <a:ext cx="5827395" cy="113093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ln w="0"/>
                <a:solidFill>
                  <a:schemeClr val="tx1"/>
                </a:solidFill>
                <a:latin typeface="Times New Roman" panose="02020603050405020304" pitchFamily="18" charset="0"/>
                <a:ea typeface="+mj-ea"/>
                <a:cs typeface="Times New Roman" panose="02020603050405020304" pitchFamily="18" charset="0"/>
              </a:rPr>
              <a:t>公众在社交</a:t>
            </a:r>
            <a:r>
              <a:rPr lang="zh-CN" altLang="en-US" sz="2000" dirty="0" smtClean="0">
                <a:ln w="0"/>
                <a:solidFill>
                  <a:schemeClr val="tx1"/>
                </a:solidFill>
                <a:latin typeface="Times New Roman" panose="02020603050405020304" pitchFamily="18" charset="0"/>
                <a:ea typeface="+mj-ea"/>
                <a:cs typeface="Times New Roman" panose="02020603050405020304" pitchFamily="18" charset="0"/>
              </a:rPr>
              <a:t>媒体如何谈论</a:t>
            </a:r>
            <a:r>
              <a:rPr lang="en-US" altLang="zh-CN" sz="2000" dirty="0" smtClean="0">
                <a:ln w="0"/>
                <a:solidFill>
                  <a:schemeClr val="tx1"/>
                </a:solidFill>
                <a:latin typeface="Times New Roman" panose="02020603050405020304" pitchFamily="18" charset="0"/>
                <a:ea typeface="+mj-ea"/>
                <a:cs typeface="Times New Roman" panose="02020603050405020304" pitchFamily="18" charset="0"/>
              </a:rPr>
              <a:t>COVID-19</a:t>
            </a:r>
            <a:r>
              <a:rPr lang="zh-CN" altLang="en-US" sz="2000" dirty="0" smtClean="0">
                <a:ln w="0"/>
                <a:solidFill>
                  <a:schemeClr val="tx1"/>
                </a:solidFill>
                <a:latin typeface="Times New Roman" panose="02020603050405020304" pitchFamily="18" charset="0"/>
                <a:ea typeface="+mj-ea"/>
                <a:cs typeface="Times New Roman" panose="02020603050405020304" pitchFamily="18" charset="0"/>
              </a:rPr>
              <a:t>？</a:t>
            </a:r>
            <a:endParaRPr lang="en-US" altLang="zh-CN" sz="2000" dirty="0">
              <a:ln w="0"/>
              <a:solidFill>
                <a:schemeClr val="tx1"/>
              </a:solidFill>
              <a:latin typeface="Times New Roman" panose="02020603050405020304" pitchFamily="18" charset="0"/>
              <a:ea typeface="+mj-ea"/>
              <a:cs typeface="Times New Roman" panose="02020603050405020304" pitchFamily="18" charset="0"/>
            </a:endParaRPr>
          </a:p>
        </p:txBody>
      </p:sp>
      <p:sp>
        <p:nvSpPr>
          <p:cNvPr id="20" name="矩形 19"/>
          <p:cNvSpPr/>
          <p:nvPr/>
        </p:nvSpPr>
        <p:spPr>
          <a:xfrm>
            <a:off x="3284855" y="4453255"/>
            <a:ext cx="5827395" cy="19005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ln w="0"/>
                <a:solidFill>
                  <a:schemeClr val="tx1"/>
                </a:solidFill>
                <a:latin typeface="Times New Roman" panose="02020603050405020304" pitchFamily="18" charset="0"/>
                <a:ea typeface="+mj-ea"/>
                <a:cs typeface="Times New Roman" panose="02020603050405020304" pitchFamily="18" charset="0"/>
              </a:rPr>
              <a:t>公众谈论疫情具体有什么话题？</a:t>
            </a:r>
            <a:endParaRPr lang="zh-CN" altLang="en-US" sz="2000" dirty="0">
              <a:ln w="0"/>
              <a:solidFill>
                <a:schemeClr val="tx1"/>
              </a:solidFill>
              <a:latin typeface="Times New Roman" panose="02020603050405020304" pitchFamily="18" charset="0"/>
              <a:ea typeface="+mj-ea"/>
              <a:cs typeface="Times New Roman" panose="02020603050405020304" pitchFamily="18" charset="0"/>
            </a:endParaRPr>
          </a:p>
          <a:p>
            <a:pPr algn="ctr"/>
            <a:r>
              <a:rPr lang="zh-CN" altLang="en-US" sz="2000" dirty="0">
                <a:ln w="0"/>
                <a:solidFill>
                  <a:schemeClr val="tx1"/>
                </a:solidFill>
                <a:latin typeface="Times New Roman" panose="02020603050405020304" pitchFamily="18" charset="0"/>
                <a:ea typeface="+mj-ea"/>
                <a:cs typeface="Times New Roman" panose="02020603050405020304" pitchFamily="18" charset="0"/>
              </a:rPr>
              <a:t>公众对新冠疫情的态度如何？</a:t>
            </a:r>
            <a:endParaRPr lang="zh-CN" altLang="en-US" sz="2000" dirty="0">
              <a:ln w="0"/>
              <a:solidFill>
                <a:schemeClr val="tx1"/>
              </a:solidFill>
              <a:latin typeface="Times New Roman" panose="02020603050405020304" pitchFamily="18" charset="0"/>
              <a:ea typeface="+mj-ea"/>
              <a:cs typeface="Times New Roman" panose="02020603050405020304" pitchFamily="18" charset="0"/>
            </a:endParaRPr>
          </a:p>
        </p:txBody>
      </p:sp>
      <p:sp>
        <p:nvSpPr>
          <p:cNvPr id="21" name="下箭头 20"/>
          <p:cNvSpPr/>
          <p:nvPr/>
        </p:nvSpPr>
        <p:spPr>
          <a:xfrm>
            <a:off x="5953760" y="2141855"/>
            <a:ext cx="488950" cy="504190"/>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mj-ea"/>
              <a:cs typeface="Times New Roman" panose="02020603050405020304" pitchFamily="18" charset="0"/>
            </a:endParaRPr>
          </a:p>
        </p:txBody>
      </p:sp>
      <p:sp>
        <p:nvSpPr>
          <p:cNvPr id="24" name="下箭头 23"/>
          <p:cNvSpPr/>
          <p:nvPr/>
        </p:nvSpPr>
        <p:spPr>
          <a:xfrm>
            <a:off x="5953760" y="3908425"/>
            <a:ext cx="488950" cy="504190"/>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mj-ea"/>
              <a:cs typeface="Times New Roman" panose="02020603050405020304" pitchFamily="18" charset="0"/>
            </a:endParaRPr>
          </a:p>
        </p:txBody>
      </p:sp>
      <p:grpSp>
        <p:nvGrpSpPr>
          <p:cNvPr id="127" name="组合 126"/>
          <p:cNvGrpSpPr/>
          <p:nvPr/>
        </p:nvGrpSpPr>
        <p:grpSpPr>
          <a:xfrm>
            <a:off x="461126" y="34919"/>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78578" y="480253"/>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二、</a:t>
            </a:r>
            <a:r>
              <a:rPr kumimoji="0" lang="en-US" alt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 </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进度安排</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1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1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sp>
        <p:nvSpPr>
          <p:cNvPr id="11" name="矩形 10"/>
          <p:cNvSpPr/>
          <p:nvPr/>
        </p:nvSpPr>
        <p:spPr>
          <a:xfrm>
            <a:off x="581257" y="1871599"/>
            <a:ext cx="944880" cy="398780"/>
          </a:xfrm>
          <a:prstGeom prst="rect">
            <a:avLst/>
          </a:prstGeom>
        </p:spPr>
        <p:txBody>
          <a:bodyPr wrap="none">
            <a:spAutoFit/>
          </a:bodyPr>
          <a:lstStyle/>
          <a:p>
            <a:r>
              <a:rPr lang="zh-CN" altLang="en-US" sz="2000" b="1" dirty="0" smtClean="0">
                <a:ln w="0"/>
              </a:rPr>
              <a:t>十月：</a:t>
            </a:r>
            <a:endParaRPr lang="zh-CN" altLang="en-US" sz="2000" b="1" dirty="0"/>
          </a:p>
        </p:txBody>
      </p:sp>
      <p:sp>
        <p:nvSpPr>
          <p:cNvPr id="14" name="Rounded Rectangle 4"/>
          <p:cNvSpPr/>
          <p:nvPr/>
        </p:nvSpPr>
        <p:spPr>
          <a:xfrm>
            <a:off x="2606182" y="1735704"/>
            <a:ext cx="4175600" cy="9363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rPr>
              <a:t>确定选题</a:t>
            </a:r>
            <a:endParaRPr lang="zh-CN" altLang="en-US" sz="2000" dirty="0">
              <a:ln w="0"/>
              <a:solidFill>
                <a:schemeClr val="tx1"/>
              </a:solidFill>
            </a:endParaRPr>
          </a:p>
        </p:txBody>
      </p:sp>
      <p:sp>
        <p:nvSpPr>
          <p:cNvPr id="16" name="Rounded Rectangle 4"/>
          <p:cNvSpPr/>
          <p:nvPr/>
        </p:nvSpPr>
        <p:spPr>
          <a:xfrm>
            <a:off x="7005958" y="1735704"/>
            <a:ext cx="4175600" cy="9363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n w="0"/>
                <a:solidFill>
                  <a:schemeClr val="tx1"/>
                </a:solidFill>
              </a:rPr>
              <a:t>利用服务器爬取相关数据</a:t>
            </a:r>
            <a:endParaRPr lang="en-US" altLang="zh-CN" sz="2000" dirty="0">
              <a:ln w="0"/>
              <a:solidFill>
                <a:schemeClr val="tx1"/>
              </a:solidFill>
            </a:endParaRPr>
          </a:p>
        </p:txBody>
      </p:sp>
      <p:sp>
        <p:nvSpPr>
          <p:cNvPr id="18" name="圆角矩形 17"/>
          <p:cNvSpPr/>
          <p:nvPr/>
        </p:nvSpPr>
        <p:spPr>
          <a:xfrm>
            <a:off x="2427420" y="1619905"/>
            <a:ext cx="9087820" cy="116398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矩形 1"/>
          <p:cNvSpPr/>
          <p:nvPr/>
        </p:nvSpPr>
        <p:spPr>
          <a:xfrm>
            <a:off x="581257" y="3676904"/>
            <a:ext cx="1198880" cy="398780"/>
          </a:xfrm>
          <a:prstGeom prst="rect">
            <a:avLst/>
          </a:prstGeom>
        </p:spPr>
        <p:txBody>
          <a:bodyPr wrap="none">
            <a:spAutoFit/>
          </a:bodyPr>
          <a:p>
            <a:r>
              <a:rPr lang="zh-CN" altLang="en-US" sz="2000" b="1" dirty="0" smtClean="0">
                <a:ln w="0"/>
              </a:rPr>
              <a:t>十一月：</a:t>
            </a:r>
            <a:endParaRPr lang="zh-CN" altLang="en-US" sz="2000" b="1" dirty="0"/>
          </a:p>
        </p:txBody>
      </p:sp>
      <p:sp>
        <p:nvSpPr>
          <p:cNvPr id="7" name="Rounded Rectangle 4"/>
          <p:cNvSpPr/>
          <p:nvPr/>
        </p:nvSpPr>
        <p:spPr>
          <a:xfrm>
            <a:off x="2606040" y="3295650"/>
            <a:ext cx="4175760" cy="11607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n w="0"/>
                <a:solidFill>
                  <a:schemeClr val="tx1"/>
                </a:solidFill>
              </a:rPr>
              <a:t>对爬取的数据进行清洗</a:t>
            </a:r>
            <a:endParaRPr lang="zh-CN" altLang="en-US" sz="2000" dirty="0">
              <a:ln w="0"/>
              <a:solidFill>
                <a:schemeClr val="tx1"/>
              </a:solidFill>
            </a:endParaRPr>
          </a:p>
        </p:txBody>
      </p:sp>
      <p:sp>
        <p:nvSpPr>
          <p:cNvPr id="12" name="Rounded Rectangle 4"/>
          <p:cNvSpPr/>
          <p:nvPr/>
        </p:nvSpPr>
        <p:spPr>
          <a:xfrm>
            <a:off x="7005955" y="3295650"/>
            <a:ext cx="4175760" cy="11607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n w="0"/>
                <a:solidFill>
                  <a:schemeClr val="tx1"/>
                </a:solidFill>
              </a:rPr>
              <a:t>学习</a:t>
            </a:r>
            <a:r>
              <a:rPr lang="en-US" altLang="zh-CN" sz="2000" dirty="0">
                <a:ln w="0"/>
                <a:solidFill>
                  <a:schemeClr val="tx1"/>
                </a:solidFill>
              </a:rPr>
              <a:t>LDA</a:t>
            </a:r>
            <a:r>
              <a:rPr lang="zh-CN" altLang="en-US" sz="2000" dirty="0">
                <a:ln w="0"/>
                <a:solidFill>
                  <a:schemeClr val="tx1"/>
                </a:solidFill>
              </a:rPr>
              <a:t>与</a:t>
            </a:r>
            <a:r>
              <a:rPr lang="en-US" altLang="zh-CN" sz="2000" dirty="0">
                <a:ln w="0"/>
                <a:solidFill>
                  <a:schemeClr val="tx1"/>
                </a:solidFill>
              </a:rPr>
              <a:t>LIWC</a:t>
            </a:r>
            <a:r>
              <a:rPr lang="zh-CN" altLang="en-US" sz="2000" dirty="0">
                <a:ln w="0"/>
                <a:solidFill>
                  <a:schemeClr val="tx1"/>
                </a:solidFill>
              </a:rPr>
              <a:t>等模型，为后续做准备</a:t>
            </a:r>
            <a:endParaRPr lang="zh-CN" altLang="en-US" sz="2000" dirty="0">
              <a:ln w="0"/>
              <a:solidFill>
                <a:schemeClr val="tx1"/>
              </a:solidFill>
            </a:endParaRPr>
          </a:p>
        </p:txBody>
      </p:sp>
      <p:sp>
        <p:nvSpPr>
          <p:cNvPr id="13" name="圆角矩形 12"/>
          <p:cNvSpPr/>
          <p:nvPr/>
        </p:nvSpPr>
        <p:spPr>
          <a:xfrm>
            <a:off x="2427605" y="3180080"/>
            <a:ext cx="9088120" cy="14541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1" name="矩形 20"/>
          <p:cNvSpPr/>
          <p:nvPr/>
        </p:nvSpPr>
        <p:spPr>
          <a:xfrm>
            <a:off x="581257" y="5410454"/>
            <a:ext cx="1198880" cy="398780"/>
          </a:xfrm>
          <a:prstGeom prst="rect">
            <a:avLst/>
          </a:prstGeom>
        </p:spPr>
        <p:txBody>
          <a:bodyPr wrap="none">
            <a:spAutoFit/>
          </a:bodyPr>
          <a:p>
            <a:r>
              <a:rPr lang="zh-CN" altLang="en-US" sz="2000" b="1" dirty="0" smtClean="0">
                <a:ln w="0"/>
              </a:rPr>
              <a:t>十二月：</a:t>
            </a:r>
            <a:endParaRPr lang="zh-CN" altLang="en-US" sz="2000" b="1" dirty="0"/>
          </a:p>
        </p:txBody>
      </p:sp>
      <p:sp>
        <p:nvSpPr>
          <p:cNvPr id="22" name="Rounded Rectangle 4"/>
          <p:cNvSpPr/>
          <p:nvPr/>
        </p:nvSpPr>
        <p:spPr>
          <a:xfrm>
            <a:off x="2606040" y="5274310"/>
            <a:ext cx="8576310"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ln w="0"/>
                <a:solidFill>
                  <a:schemeClr val="tx1"/>
                </a:solidFill>
              </a:rPr>
              <a:t>利用学习的模型进行主题分析、情感分析等</a:t>
            </a:r>
            <a:endParaRPr lang="zh-CN" altLang="en-US" sz="2000" dirty="0">
              <a:ln w="0"/>
              <a:solidFill>
                <a:schemeClr val="tx1"/>
              </a:solidFill>
            </a:endParaRPr>
          </a:p>
        </p:txBody>
      </p:sp>
      <p:sp>
        <p:nvSpPr>
          <p:cNvPr id="24" name="圆角矩形 23"/>
          <p:cNvSpPr/>
          <p:nvPr/>
        </p:nvSpPr>
        <p:spPr>
          <a:xfrm>
            <a:off x="2427420" y="5158760"/>
            <a:ext cx="9087820" cy="116398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127" name="组合 126"/>
          <p:cNvGrpSpPr/>
          <p:nvPr/>
        </p:nvGrpSpPr>
        <p:grpSpPr>
          <a:xfrm>
            <a:off x="178551" y="698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25"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三、</a:t>
            </a:r>
            <a:r>
              <a:rPr kumimoji="0" lang="en-US" alt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 </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数据爬取</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2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pic>
        <p:nvPicPr>
          <p:cNvPr id="7" name="图片 6"/>
          <p:cNvPicPr/>
          <p:nvPr/>
        </p:nvPicPr>
        <p:blipFill>
          <a:blip r:embed="rId1"/>
          <a:stretch>
            <a:fillRect/>
          </a:stretch>
        </p:blipFill>
        <p:spPr>
          <a:xfrm>
            <a:off x="1288415" y="1019810"/>
            <a:ext cx="9615170" cy="5192395"/>
          </a:xfrm>
          <a:prstGeom prst="rect">
            <a:avLst/>
          </a:prstGeom>
        </p:spPr>
      </p:pic>
      <p:sp>
        <p:nvSpPr>
          <p:cNvPr id="9" name="TextBox 6"/>
          <p:cNvSpPr txBox="1"/>
          <p:nvPr/>
        </p:nvSpPr>
        <p:spPr>
          <a:xfrm>
            <a:off x="69453" y="6212517"/>
            <a:ext cx="8593852" cy="521970"/>
          </a:xfrm>
          <a:prstGeom prst="rect">
            <a:avLst/>
          </a:prstGeom>
          <a:noFill/>
        </p:spPr>
        <p:txBody>
          <a:bodyPr wrap="square" rtlCol="0">
            <a:spAutoFit/>
          </a:bodyPr>
          <a:lstStyle/>
          <a:p>
            <a:r>
              <a:rPr lang="en-US" sz="1400" i="1" dirty="0">
                <a:latin typeface="+mj-lt"/>
              </a:rPr>
              <a:t>Source: </a:t>
            </a:r>
            <a:endParaRPr lang="en-US" sz="1400" i="1" dirty="0" smtClean="0">
              <a:latin typeface="+mj-lt"/>
            </a:endParaRPr>
          </a:p>
          <a:p>
            <a:r>
              <a:rPr lang="en-US" sz="1400" i="1" dirty="0" smtClean="0">
                <a:latin typeface="+mj-lt"/>
              </a:rPr>
              <a:t>1.https</a:t>
            </a:r>
            <a:r>
              <a:rPr lang="en-US" sz="1400" i="1" dirty="0">
                <a:latin typeface="+mj-lt"/>
              </a:rPr>
              <a:t>://</a:t>
            </a:r>
            <a:r>
              <a:rPr lang="en-US" sz="1400" i="1" dirty="0" smtClean="0">
                <a:latin typeface="+mj-lt"/>
              </a:rPr>
              <a:t>www.reddit.com/r/Coronavirus</a:t>
            </a:r>
            <a:endParaRPr lang="en-US" sz="1400" i="1" dirty="0">
              <a:latin typeface="+mj-lt"/>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三、</a:t>
            </a:r>
            <a:r>
              <a:rPr kumimoji="0" lang="en-US" alt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 </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数据爬取</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2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pic>
        <p:nvPicPr>
          <p:cNvPr id="4" name="图片 3"/>
          <p:cNvPicPr>
            <a:picLocks noChangeAspect="1"/>
          </p:cNvPicPr>
          <p:nvPr/>
        </p:nvPicPr>
        <p:blipFill>
          <a:blip r:embed="rId1"/>
          <a:stretch>
            <a:fillRect/>
          </a:stretch>
        </p:blipFill>
        <p:spPr>
          <a:xfrm>
            <a:off x="471170" y="1167130"/>
            <a:ext cx="10744835" cy="5383530"/>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三、</a:t>
            </a:r>
            <a:r>
              <a:rPr kumimoji="0" lang="en-US" alt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 </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数据爬取</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91EE9DE-39C0-45B1-B406-4DEC767CB4A8}" type="slidenum">
              <a:rPr kumimoji="0" lang="zh-CN" altLang="en-US" sz="1200" b="0" i="0" u="none" strike="noStrike" kern="1200" cap="none" spc="0" normalizeH="0" baseline="0" noProof="0" smtClean="0">
                <a:ln>
                  <a:noFill/>
                </a:ln>
                <a:solidFill>
                  <a:prstClr val="black">
                    <a:tint val="75000"/>
                  </a:prstClr>
                </a:solidFill>
                <a:effectLst/>
                <a:uLnTx/>
                <a:uFillTx/>
                <a:latin typeface="Georgia" panose="02040502050405020303"/>
                <a:ea typeface="华文楷体" panose="0201060004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Georgia" panose="02040502050405020303"/>
              <a:ea typeface="华文楷体" panose="02010600040101010101" charset="-122"/>
              <a:cs typeface="+mn-cs"/>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pic>
        <p:nvPicPr>
          <p:cNvPr id="2" name="图片 1"/>
          <p:cNvPicPr>
            <a:picLocks noChangeAspect="1"/>
          </p:cNvPicPr>
          <p:nvPr/>
        </p:nvPicPr>
        <p:blipFill>
          <a:blip r:embed="rId1"/>
          <a:stretch>
            <a:fillRect/>
          </a:stretch>
        </p:blipFill>
        <p:spPr>
          <a:xfrm>
            <a:off x="1392555" y="1167130"/>
            <a:ext cx="8510905" cy="5373370"/>
          </a:xfrm>
          <a:prstGeom prst="rect">
            <a:avLst/>
          </a:prstGeo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0463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四、</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数据清洗</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
        <p:nvSpPr>
          <p:cNvPr id="5" name="文本框 4"/>
          <p:cNvSpPr txBox="1"/>
          <p:nvPr/>
        </p:nvSpPr>
        <p:spPr>
          <a:xfrm>
            <a:off x="603652" y="1469630"/>
            <a:ext cx="3102964" cy="400110"/>
          </a:xfrm>
          <a:prstGeom prst="rect">
            <a:avLst/>
          </a:prstGeom>
          <a:noFill/>
        </p:spPr>
        <p:txBody>
          <a:bodyPr wrap="square" rtlCol="0">
            <a:spAutoFit/>
          </a:bodyPr>
          <a:p>
            <a:r>
              <a:rPr lang="en-US" altLang="zh-CN" sz="2000" dirty="0">
                <a:latin typeface="Arial" panose="020B0604020202020204" pitchFamily="34" charset="0"/>
              </a:rPr>
              <a:t>1</a:t>
            </a:r>
            <a:r>
              <a:rPr lang="zh-CN" altLang="en-US" sz="2000" dirty="0">
                <a:latin typeface="Arial" panose="020B0604020202020204" pitchFamily="34" charset="0"/>
              </a:rPr>
              <a:t>：读取爬取的数据</a:t>
            </a:r>
            <a:endParaRPr lang="en-US" altLang="zh-CN" sz="2000" dirty="0">
              <a:latin typeface="Arial" panose="020B0604020202020204" pitchFamily="34" charset="0"/>
            </a:endParaRPr>
          </a:p>
        </p:txBody>
      </p:sp>
      <p:graphicFrame>
        <p:nvGraphicFramePr>
          <p:cNvPr id="6" name="内容占位符 5"/>
          <p:cNvGraphicFramePr>
            <a:graphicFrameLocks noGrp="1"/>
          </p:cNvGraphicFramePr>
          <p:nvPr>
            <p:ph idx="1"/>
            <p:custDataLst>
              <p:tags r:id="rId1"/>
            </p:custDataLst>
          </p:nvPr>
        </p:nvGraphicFramePr>
        <p:xfrm>
          <a:off x="3377332" y="1485565"/>
          <a:ext cx="4883150" cy="2628950"/>
        </p:xfrm>
        <a:graphic>
          <a:graphicData uri="http://schemas.openxmlformats.org/drawingml/2006/table">
            <a:tbl>
              <a:tblPr>
                <a:tableStyleId>{5C22544A-7EE6-4342-B048-85BDC9FD1C3A}</a:tableStyleId>
              </a:tblPr>
              <a:tblGrid>
                <a:gridCol w="1627505"/>
                <a:gridCol w="1628140"/>
                <a:gridCol w="1627505"/>
              </a:tblGrid>
              <a:tr h="626745">
                <a:tc>
                  <a:txBody>
                    <a:bodyPr/>
                    <a:p>
                      <a:pPr algn="l"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l" fontAlgn="ctr"/>
                      <a:r>
                        <a:rPr lang="en-US" sz="1800" u="none" strike="noStrike">
                          <a:effectLst/>
                        </a:rPr>
                        <a:t>submission</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l" fontAlgn="ctr"/>
                      <a:r>
                        <a:rPr lang="en-US" sz="1800" u="none" strike="noStrike">
                          <a:effectLst/>
                        </a:rPr>
                        <a:t>comment</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3639">
                <a:tc>
                  <a:txBody>
                    <a:bodyPr/>
                    <a:p>
                      <a:pPr algn="r" fontAlgn="ctr"/>
                      <a:r>
                        <a:rPr lang="en-US" altLang="zh-CN" sz="1800" u="none" strike="noStrike">
                          <a:effectLst/>
                        </a:rPr>
                        <a:t>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2113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23359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4010">
                <a:tc>
                  <a:txBody>
                    <a:bodyPr/>
                    <a:p>
                      <a:pPr algn="r" fontAlgn="ctr"/>
                      <a:r>
                        <a:rPr lang="en-US" altLang="zh-CN" sz="1800" u="none" strike="noStrike">
                          <a:effectLst/>
                        </a:rPr>
                        <a:t>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2372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25041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3639">
                <a:tc>
                  <a:txBody>
                    <a:bodyPr/>
                    <a:p>
                      <a:pPr algn="r" fontAlgn="ctr"/>
                      <a:r>
                        <a:rPr lang="en-US" altLang="zh-CN" sz="1800" u="none" strike="noStrike">
                          <a:effectLst/>
                        </a:rPr>
                        <a:t>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1878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17771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3639">
                <a:tc>
                  <a:txBody>
                    <a:bodyPr/>
                    <a:p>
                      <a:pPr algn="r" fontAlgn="ctr"/>
                      <a:r>
                        <a:rPr lang="en-US" altLang="zh-CN" sz="1800" u="none" strike="noStrike">
                          <a:effectLst/>
                        </a:rPr>
                        <a:t>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1712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a:effectLst/>
                          <a:sym typeface="+mn-ea"/>
                        </a:rPr>
                        <a:t>13778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3639">
                <a:tc>
                  <a:txBody>
                    <a:bodyPr/>
                    <a:p>
                      <a:pPr algn="r" fontAlgn="ctr"/>
                      <a:r>
                        <a:rPr lang="en-US" altLang="zh-CN" sz="1800" u="none" strike="noStrike">
                          <a:effectLst/>
                        </a:rPr>
                        <a:t>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783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a:effectLst/>
                        </a:rPr>
                        <a:t>6223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r>
              <a:tr h="333639">
                <a:tc>
                  <a:txBody>
                    <a:bodyPr/>
                    <a:p>
                      <a:pPr algn="l" fontAlgn="ctr"/>
                      <a:r>
                        <a:rPr lang="zh-CN" altLang="en-US" sz="1800" u="none" strike="noStrike">
                          <a:effectLst/>
                        </a:rPr>
                        <a:t>合计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a:effectLst/>
                          <a:sym typeface="+mn-ea"/>
                        </a:rPr>
                        <a:t>8858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8313" marR="8313" marT="8313" marB="0" anchor="ctr"/>
                </a:tc>
                <a:tc>
                  <a:txBody>
                    <a:bodyPr/>
                    <a:p>
                      <a:pPr algn="r" fontAlgn="ctr"/>
                      <a:r>
                        <a:rPr lang="en-US" altLang="zh-CN" sz="1800" u="none" strike="noStrike" dirty="0">
                          <a:effectLst/>
                        </a:rPr>
                        <a:t>86172</a:t>
                      </a:r>
                      <a:endParaRPr lang="en-US" altLang="zh-CN" sz="1800" u="none" strike="noStrike" dirty="0">
                        <a:effectLst/>
                      </a:endParaRPr>
                    </a:p>
                  </a:txBody>
                  <a:tcPr marL="8313" marR="8313" marT="8313" marB="0" anchor="ctr"/>
                </a:tc>
              </a:tr>
            </a:tbl>
          </a:graphicData>
        </a:graphic>
      </p:graphicFrame>
      <p:sp>
        <p:nvSpPr>
          <p:cNvPr id="2" name="文本框 1"/>
          <p:cNvSpPr txBox="1"/>
          <p:nvPr/>
        </p:nvSpPr>
        <p:spPr>
          <a:xfrm>
            <a:off x="649605" y="4411345"/>
            <a:ext cx="10542905" cy="506730"/>
          </a:xfrm>
          <a:prstGeom prst="rect">
            <a:avLst/>
          </a:prstGeom>
          <a:noFill/>
        </p:spPr>
        <p:txBody>
          <a:bodyPr wrap="square">
            <a:noAutofit/>
          </a:bodyPr>
          <a:p>
            <a:r>
              <a:rPr lang="en-US" altLang="zh-CN" sz="2000" dirty="0">
                <a:latin typeface="Arial" panose="020B0604020202020204" pitchFamily="34" charset="0"/>
              </a:rPr>
              <a:t>2</a:t>
            </a:r>
            <a:r>
              <a:rPr lang="zh-CN" altLang="en-US" sz="2000" dirty="0">
                <a:latin typeface="Arial" panose="020B0604020202020204" pitchFamily="34" charset="0"/>
              </a:rPr>
              <a:t>：数据处理：</a:t>
            </a:r>
            <a:r>
              <a:rPr lang="en-US" altLang="zh-CN" sz="2000" dirty="0">
                <a:latin typeface="Arial" panose="020B0604020202020204" pitchFamily="34" charset="0"/>
              </a:rPr>
              <a:t>Html</a:t>
            </a:r>
            <a:r>
              <a:rPr lang="zh-CN" altLang="en-US" sz="2000" dirty="0" smtClean="0">
                <a:latin typeface="Arial" panose="020B0604020202020204" pitchFamily="34" charset="0"/>
              </a:rPr>
              <a:t>标记</a:t>
            </a:r>
            <a:r>
              <a:rPr lang="zh-CN" altLang="en-US" sz="2000" dirty="0">
                <a:latin typeface="Arial" panose="020B0604020202020204" pitchFamily="34" charset="0"/>
              </a:rPr>
              <a:t>、</a:t>
            </a:r>
            <a:r>
              <a:rPr lang="zh-CN" altLang="en-US" sz="2000" dirty="0" smtClean="0">
                <a:latin typeface="Arial" panose="020B0604020202020204" pitchFamily="34" charset="0"/>
              </a:rPr>
              <a:t>网址</a:t>
            </a:r>
            <a:r>
              <a:rPr lang="zh-CN" altLang="en-US" sz="2000" dirty="0">
                <a:latin typeface="Arial" panose="020B0604020202020204" pitchFamily="34" charset="0"/>
              </a:rPr>
              <a:t>邮件等等去掉；剩下</a:t>
            </a:r>
            <a:r>
              <a:rPr lang="en-US" altLang="zh-CN" sz="2000" dirty="0">
                <a:latin typeface="Arial" panose="020B0604020202020204" pitchFamily="34" charset="0"/>
              </a:rPr>
              <a:t> </a:t>
            </a:r>
            <a:r>
              <a:rPr lang="en-US" altLang="zh-CN" sz="2000" dirty="0" err="1">
                <a:latin typeface="Arial" panose="020B0604020202020204" pitchFamily="34" charset="0"/>
              </a:rPr>
              <a:t>Df_S</a:t>
            </a:r>
            <a:r>
              <a:rPr lang="zh-CN" altLang="en-US" sz="2000" dirty="0">
                <a:latin typeface="Arial" panose="020B0604020202020204" pitchFamily="34" charset="0"/>
              </a:rPr>
              <a:t>：</a:t>
            </a:r>
            <a:r>
              <a:rPr lang="en-US" altLang="zh-CN" sz="2000" dirty="0">
                <a:latin typeface="Arial" panose="020B0604020202020204" pitchFamily="34" charset="0"/>
              </a:rPr>
              <a:t>8858</a:t>
            </a:r>
            <a:r>
              <a:rPr lang="zh-CN" altLang="zh-CN" sz="2000" dirty="0">
                <a:latin typeface="Arial" panose="020B0604020202020204" pitchFamily="34" charset="0"/>
              </a:rPr>
              <a:t> ，</a:t>
            </a:r>
            <a:r>
              <a:rPr lang="en-US" altLang="zh-CN" sz="2000" dirty="0" err="1" smtClean="0">
                <a:latin typeface="Arial" panose="020B0604020202020204" pitchFamily="34" charset="0"/>
              </a:rPr>
              <a:t>Df_C</a:t>
            </a:r>
            <a:r>
              <a:rPr lang="zh-CN" altLang="en-US" sz="2000" dirty="0">
                <a:latin typeface="Arial" panose="020B0604020202020204" pitchFamily="34" charset="0"/>
              </a:rPr>
              <a:t>：80751</a:t>
            </a:r>
            <a:endParaRPr lang="zh-CN" altLang="en-US" sz="2000" dirty="0">
              <a:latin typeface="Arial" panose="020B0604020202020204" pitchFamily="34" charset="0"/>
            </a:endParaRPr>
          </a:p>
        </p:txBody>
      </p:sp>
      <p:sp>
        <p:nvSpPr>
          <p:cNvPr id="4" name="文本框 3"/>
          <p:cNvSpPr txBox="1"/>
          <p:nvPr/>
        </p:nvSpPr>
        <p:spPr>
          <a:xfrm>
            <a:off x="649605" y="4988560"/>
            <a:ext cx="10643235" cy="4140835"/>
          </a:xfrm>
          <a:prstGeom prst="rect">
            <a:avLst/>
          </a:prstGeom>
          <a:noFill/>
        </p:spPr>
        <p:txBody>
          <a:bodyPr wrap="square" rtlCol="0">
            <a:noAutofit/>
          </a:bodyPr>
          <a:p>
            <a:r>
              <a:rPr kumimoji="0" lang="en-US" altLang="zh-CN" sz="2000" b="0" i="0" u="none" strike="noStrike" cap="none" normalizeH="0" baseline="0" dirty="0">
                <a:ln>
                  <a:noFill/>
                </a:ln>
                <a:solidFill>
                  <a:schemeClr val="tx1"/>
                </a:solidFill>
                <a:effectLst/>
                <a:latin typeface="Arial" panose="020B0604020202020204" pitchFamily="34" charset="0"/>
              </a:rPr>
              <a:t>3</a:t>
            </a:r>
            <a:r>
              <a:rPr kumimoji="0" lang="zh-CN" altLang="en-US" sz="2000" b="0" i="0" u="none" strike="noStrike" cap="none" normalizeH="0" baseline="0" dirty="0">
                <a:ln>
                  <a:noFill/>
                </a:ln>
                <a:solidFill>
                  <a:schemeClr val="tx1"/>
                </a:solidFill>
                <a:effectLst/>
                <a:latin typeface="Arial" panose="020B0604020202020204" pitchFamily="34" charset="0"/>
              </a:rPr>
              <a:t>：将</a:t>
            </a:r>
            <a:r>
              <a:rPr kumimoji="0" lang="en-US" altLang="zh-CN" sz="2000" b="0" i="0" u="none" strike="noStrike" cap="none" normalizeH="0" baseline="0" dirty="0">
                <a:ln>
                  <a:noFill/>
                </a:ln>
                <a:solidFill>
                  <a:schemeClr val="tx1"/>
                </a:solidFill>
                <a:effectLst/>
                <a:latin typeface="Arial" panose="020B0604020202020204" pitchFamily="34" charset="0"/>
              </a:rPr>
              <a:t>S</a:t>
            </a:r>
            <a:r>
              <a:rPr kumimoji="0" lang="zh-CN" altLang="en-US" sz="2000" b="0" i="0" u="none" strike="noStrike" cap="none" normalizeH="0" baseline="0" dirty="0">
                <a:ln>
                  <a:noFill/>
                </a:ln>
                <a:solidFill>
                  <a:schemeClr val="tx1"/>
                </a:solidFill>
                <a:effectLst/>
                <a:latin typeface="Arial" panose="020B0604020202020204" pitchFamily="34" charset="0"/>
              </a:rPr>
              <a:t>、</a:t>
            </a:r>
            <a:r>
              <a:rPr kumimoji="0" lang="en-US" altLang="zh-CN" sz="2000" b="0" i="0" u="none" strike="noStrike" cap="none" normalizeH="0" baseline="0" dirty="0">
                <a:ln>
                  <a:noFill/>
                </a:ln>
                <a:solidFill>
                  <a:schemeClr val="tx1"/>
                </a:solidFill>
                <a:effectLst/>
                <a:latin typeface="Arial" panose="020B0604020202020204" pitchFamily="34" charset="0"/>
              </a:rPr>
              <a:t>C</a:t>
            </a:r>
            <a:r>
              <a:rPr kumimoji="0" lang="zh-CN" altLang="en-US" sz="2000" b="0" i="0" u="none" strike="noStrike" cap="none" normalizeH="0" baseline="0" dirty="0">
                <a:ln>
                  <a:noFill/>
                </a:ln>
                <a:solidFill>
                  <a:schemeClr val="tx1"/>
                </a:solidFill>
                <a:effectLst/>
                <a:latin typeface="Arial" panose="020B0604020202020204" pitchFamily="34" charset="0"/>
              </a:rPr>
              <a:t>的</a:t>
            </a:r>
            <a:r>
              <a:rPr kumimoji="0" lang="en-US" altLang="zh-CN" sz="2000" b="0" i="0" u="none" strike="noStrike" cap="none" normalizeH="0" baseline="0" dirty="0">
                <a:ln>
                  <a:noFill/>
                </a:ln>
                <a:solidFill>
                  <a:schemeClr val="tx1"/>
                </a:solidFill>
                <a:effectLst/>
                <a:latin typeface="Arial" panose="020B0604020202020204" pitchFamily="34" charset="0"/>
              </a:rPr>
              <a:t>doc</a:t>
            </a:r>
            <a:r>
              <a:rPr kumimoji="0" lang="zh-CN" altLang="en-US" sz="2000" b="0" i="0" u="none" strike="noStrike" cap="none" normalizeH="0" baseline="0" dirty="0">
                <a:ln>
                  <a:noFill/>
                </a:ln>
                <a:solidFill>
                  <a:schemeClr val="tx1"/>
                </a:solidFill>
                <a:effectLst/>
                <a:latin typeface="Arial" panose="020B0604020202020204" pitchFamily="34" charset="0"/>
              </a:rPr>
              <a:t>按顺序，放入</a:t>
            </a:r>
            <a:r>
              <a:rPr kumimoji="0" lang="en-US" altLang="zh-CN" sz="2000" b="0" i="0" u="none" strike="noStrike" cap="none" normalizeH="0" baseline="0" dirty="0">
                <a:ln>
                  <a:noFill/>
                </a:ln>
                <a:solidFill>
                  <a:schemeClr val="tx1"/>
                </a:solidFill>
                <a:effectLst/>
                <a:latin typeface="Arial" panose="020B0604020202020204" pitchFamily="34" charset="0"/>
              </a:rPr>
              <a:t>LIWC</a:t>
            </a:r>
            <a:r>
              <a:rPr kumimoji="0" lang="zh-CN" altLang="en-US" sz="2000" b="0" i="0" u="none" strike="noStrike" cap="none" normalizeH="0" baseline="0" dirty="0">
                <a:ln>
                  <a:noFill/>
                </a:ln>
                <a:solidFill>
                  <a:schemeClr val="tx1"/>
                </a:solidFill>
                <a:effectLst/>
                <a:latin typeface="Arial" panose="020B0604020202020204" pitchFamily="34" charset="0"/>
              </a:rPr>
              <a:t>中。得到：</a:t>
            </a:r>
            <a:r>
              <a:rPr lang="en-US" altLang="zh-CN" sz="2000" dirty="0" err="1">
                <a:latin typeface="Arial" panose="020B0604020202020204" pitchFamily="34" charset="0"/>
              </a:rPr>
              <a:t>df_LIWC_s</a:t>
            </a:r>
            <a:r>
              <a:rPr lang="en-US" altLang="zh-CN" sz="2000" dirty="0">
                <a:latin typeface="Arial" panose="020B0604020202020204" pitchFamily="34" charset="0"/>
              </a:rPr>
              <a:t>(8858</a:t>
            </a:r>
            <a:r>
              <a:rPr lang="en-US" altLang="zh-CN" sz="2000" dirty="0">
                <a:latin typeface="Arial" panose="020B0604020202020204" pitchFamily="34" charset="0"/>
              </a:rPr>
              <a:t>)</a:t>
            </a:r>
            <a:r>
              <a:rPr lang="zh-CN" altLang="en-US" sz="2000" dirty="0">
                <a:latin typeface="Arial" panose="020B0604020202020204" pitchFamily="34" charset="0"/>
              </a:rPr>
              <a:t>，</a:t>
            </a:r>
            <a:r>
              <a:rPr lang="en-US" altLang="zh-CN" sz="2000" dirty="0" err="1">
                <a:latin typeface="Arial" panose="020B0604020202020204" pitchFamily="34" charset="0"/>
              </a:rPr>
              <a:t>df_LIWC_c</a:t>
            </a:r>
            <a:r>
              <a:rPr lang="en-US" altLang="zh-CN" sz="2000" dirty="0">
                <a:latin typeface="Arial" panose="020B0604020202020204" pitchFamily="34" charset="0"/>
              </a:rPr>
              <a:t>(80751)</a:t>
            </a:r>
            <a:endParaRPr lang="en-US" altLang="zh-CN" sz="2000" dirty="0">
              <a:latin typeface="Arial" panose="020B0604020202020204" pitchFamily="34" charset="0"/>
            </a:endParaRPr>
          </a:p>
          <a:p>
            <a:endParaRPr lang="en-US" altLang="zh-CN" sz="2000" dirty="0">
              <a:latin typeface="Arial" panose="020B0604020202020204" pitchFamily="34" charset="0"/>
            </a:endParaRPr>
          </a:p>
          <a:p>
            <a:r>
              <a:rPr lang="en-US" altLang="zh-CN" sz="2000" dirty="0">
                <a:latin typeface="Arial" panose="020B0604020202020204" pitchFamily="34" charset="0"/>
              </a:rPr>
              <a:t>4</a:t>
            </a:r>
            <a:r>
              <a:rPr lang="zh-CN" altLang="en-US" sz="2000" dirty="0">
                <a:latin typeface="Arial" panose="020B0604020202020204" pitchFamily="34" charset="0"/>
              </a:rPr>
              <a:t>：</a:t>
            </a:r>
            <a:r>
              <a:rPr lang="zh-CN" altLang="en-US" sz="2000" dirty="0">
                <a:latin typeface="Arial" panose="020B0604020202020204" pitchFamily="34" charset="0"/>
                <a:sym typeface="+mn-ea"/>
              </a:rPr>
              <a:t>去掉</a:t>
            </a:r>
            <a:r>
              <a:rPr lang="en-US" altLang="zh-CN" sz="2000" dirty="0" err="1">
                <a:latin typeface="Arial" panose="020B0604020202020204" pitchFamily="34" charset="0"/>
                <a:sym typeface="+mn-ea"/>
              </a:rPr>
              <a:t>LIWC【Dic</a:t>
            </a:r>
            <a:r>
              <a:rPr lang="en-US" altLang="zh-CN" sz="2000" dirty="0">
                <a:latin typeface="Arial" panose="020B0604020202020204" pitchFamily="34" charset="0"/>
                <a:sym typeface="+mn-ea"/>
              </a:rPr>
              <a:t> &lt; 40】</a:t>
            </a:r>
            <a:r>
              <a:rPr lang="zh-CN" altLang="en-US" sz="2000" dirty="0">
                <a:latin typeface="Arial" panose="020B0604020202020204" pitchFamily="34" charset="0"/>
                <a:sym typeface="+mn-ea"/>
              </a:rPr>
              <a:t>的内容（通过这个去掉了很多没意义的发言</a:t>
            </a:r>
            <a:r>
              <a:rPr lang="en-US" altLang="zh-CN" sz="2000" dirty="0">
                <a:latin typeface="Arial" panose="020B0604020202020204" pitchFamily="34" charset="0"/>
                <a:sym typeface="+mn-ea"/>
              </a:rPr>
              <a:t> </a:t>
            </a:r>
            <a:endParaRPr lang="en-US" altLang="zh-CN" sz="2000" dirty="0">
              <a:latin typeface="Arial" panose="020B0604020202020204" pitchFamily="34" charset="0"/>
              <a:sym typeface="+mn-ea"/>
            </a:endParaRPr>
          </a:p>
          <a:p>
            <a:r>
              <a:rPr lang="en-US" altLang="zh-CN" sz="2000" dirty="0">
                <a:latin typeface="Arial" panose="020B0604020202020204" pitchFamily="34" charset="0"/>
                <a:sym typeface="+mn-ea"/>
              </a:rPr>
              <a:t>      </a:t>
            </a:r>
            <a:r>
              <a:rPr lang="zh-CN" altLang="en-US" sz="2000" dirty="0">
                <a:latin typeface="Arial" panose="020B0604020202020204" pitchFamily="34" charset="0"/>
                <a:sym typeface="+mn-ea"/>
              </a:rPr>
              <a:t>剩下：</a:t>
            </a:r>
            <a:r>
              <a:rPr lang="en-US" altLang="zh-CN" sz="2000" dirty="0" err="1">
                <a:ln>
                  <a:noFill/>
                </a:ln>
                <a:solidFill>
                  <a:srgbClr val="000000"/>
                </a:solidFill>
                <a:effectLst/>
                <a:latin typeface="Arial Unicode MS"/>
                <a:ea typeface="Courier New" panose="02070309020205020404" pitchFamily="49" charset="0"/>
                <a:sym typeface="+mn-ea"/>
              </a:rPr>
              <a:t>df_LIWC_s_processing</a:t>
            </a:r>
            <a:r>
              <a:rPr lang="zh-CN" altLang="en-US" sz="2000" dirty="0">
                <a:ln>
                  <a:noFill/>
                </a:ln>
                <a:solidFill>
                  <a:srgbClr val="000000"/>
                </a:solidFill>
                <a:effectLst/>
                <a:latin typeface="Arial Unicode MS"/>
                <a:ea typeface="Courier New" panose="02070309020205020404" pitchFamily="49" charset="0"/>
                <a:sym typeface="+mn-ea"/>
              </a:rPr>
              <a:t>：</a:t>
            </a:r>
            <a:r>
              <a:rPr lang="zh-CN" altLang="zh-CN" sz="2000" dirty="0">
                <a:ln>
                  <a:noFill/>
                </a:ln>
                <a:solidFill>
                  <a:srgbClr val="000000"/>
                </a:solidFill>
                <a:effectLst/>
                <a:latin typeface="Arial Unicode MS"/>
                <a:ea typeface="Courier New" panose="02070309020205020404" pitchFamily="49" charset="0"/>
                <a:sym typeface="+mn-ea"/>
              </a:rPr>
              <a:t>(6149) ，</a:t>
            </a:r>
            <a:r>
              <a:rPr lang="en-US" altLang="zh-CN" sz="2000" dirty="0" err="1">
                <a:ln>
                  <a:noFill/>
                </a:ln>
                <a:solidFill>
                  <a:srgbClr val="000000"/>
                </a:solidFill>
                <a:effectLst/>
                <a:latin typeface="Arial Unicode MS"/>
                <a:ea typeface="Courier New" panose="02070309020205020404" pitchFamily="49" charset="0"/>
                <a:sym typeface="+mn-ea"/>
              </a:rPr>
              <a:t>df_LIWC_c_processing</a:t>
            </a:r>
            <a:r>
              <a:rPr lang="zh-CN" altLang="en-US" sz="2000" dirty="0">
                <a:ln>
                  <a:noFill/>
                </a:ln>
                <a:solidFill>
                  <a:srgbClr val="000000"/>
                </a:solidFill>
                <a:effectLst/>
                <a:latin typeface="Arial Unicode MS"/>
                <a:ea typeface="Courier New" panose="02070309020205020404" pitchFamily="49" charset="0"/>
                <a:sym typeface="+mn-ea"/>
              </a:rPr>
              <a:t>：</a:t>
            </a:r>
            <a:r>
              <a:rPr lang="zh-CN" altLang="zh-CN" sz="2000" dirty="0">
                <a:ln>
                  <a:noFill/>
                </a:ln>
                <a:solidFill>
                  <a:srgbClr val="000000"/>
                </a:solidFill>
                <a:effectLst/>
                <a:latin typeface="Arial Unicode MS"/>
                <a:ea typeface="Courier New" panose="02070309020205020404" pitchFamily="49" charset="0"/>
                <a:sym typeface="+mn-ea"/>
              </a:rPr>
              <a:t>(</a:t>
            </a:r>
            <a:r>
              <a:rPr lang="en-US" altLang="zh-CN" sz="2000" dirty="0">
                <a:ln>
                  <a:noFill/>
                </a:ln>
                <a:solidFill>
                  <a:srgbClr val="000000"/>
                </a:solidFill>
                <a:effectLst/>
                <a:latin typeface="Arial Unicode MS"/>
                <a:ea typeface="Courier New" panose="02070309020205020404" pitchFamily="49" charset="0"/>
                <a:sym typeface="+mn-ea"/>
              </a:rPr>
              <a:t>79441</a:t>
            </a:r>
            <a:r>
              <a:rPr lang="zh-CN" altLang="zh-CN" sz="2000" dirty="0">
                <a:ln>
                  <a:noFill/>
                </a:ln>
                <a:solidFill>
                  <a:srgbClr val="000000"/>
                </a:solidFill>
                <a:effectLst/>
                <a:latin typeface="Arial Unicode MS"/>
                <a:ea typeface="Courier New" panose="02070309020205020404" pitchFamily="49" charset="0"/>
                <a:sym typeface="+mn-ea"/>
              </a:rPr>
              <a:t>)</a:t>
            </a:r>
            <a:r>
              <a:rPr lang="zh-CN" altLang="zh-CN" sz="2000" dirty="0">
                <a:ln>
                  <a:noFill/>
                </a:ln>
                <a:effectLst/>
                <a:sym typeface="+mn-ea"/>
              </a:rPr>
              <a:t> </a:t>
            </a:r>
            <a:endParaRPr kumimoji="0" lang="en-US" altLang="zh-CN" sz="2000" b="0" i="0" u="none" strike="noStrike" cap="none" normalizeH="0" baseline="0" dirty="0">
              <a:ln>
                <a:noFill/>
              </a:ln>
              <a:solidFill>
                <a:schemeClr val="tx1"/>
              </a:solidFill>
              <a:effectLst/>
            </a:endParaRPr>
          </a:p>
          <a:p>
            <a:endParaRPr lang="en-US" altLang="zh-CN" sz="2000" dirty="0">
              <a:latin typeface="Arial" panose="020B0604020202020204" pitchFamily="34" charset="0"/>
            </a:endParaRPr>
          </a:p>
          <a:p>
            <a:endParaRPr lang="en-US" altLang="zh-CN" sz="2000" dirty="0">
              <a:latin typeface="Arial" panose="020B0604020202020204" pitchFamily="34" charset="0"/>
            </a:endParaRPr>
          </a:p>
          <a:p>
            <a:endParaRPr lang="en-US" altLang="zh-CN" sz="20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38268" y="485968"/>
            <a:ext cx="7112029"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五、</a:t>
            </a:r>
            <a:r>
              <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rPr>
              <a:t>心理情感分析</a:t>
            </a:r>
            <a:endParaRPr kumimoji="0" lang="zh-CN" altLang="en-US" sz="3200" b="1" i="0" u="none" strike="noStrike" kern="1200" cap="none" spc="0" normalizeH="0" baseline="0" noProof="0" dirty="0" smtClean="0">
              <a:ln>
                <a:noFill/>
              </a:ln>
              <a:solidFill>
                <a:schemeClr val="tx1"/>
              </a:solidFill>
              <a:effectLst/>
              <a:uLnTx/>
              <a:uFillTx/>
              <a:latin typeface="方正小标宋_GBK" panose="03000509000000000000" pitchFamily="65" charset="-122"/>
              <a:ea typeface="方正小标宋_GBK" panose="03000509000000000000" pitchFamily="65" charset="-122"/>
              <a:cs typeface="方正小标宋简体" panose="02010601030101010101" pitchFamily="2" charset="-122"/>
            </a:endParaRPr>
          </a:p>
        </p:txBody>
      </p:sp>
      <p:grpSp>
        <p:nvGrpSpPr>
          <p:cNvPr id="127" name="组合 126"/>
          <p:cNvGrpSpPr/>
          <p:nvPr/>
        </p:nvGrpSpPr>
        <p:grpSpPr>
          <a:xfrm>
            <a:off x="320156" y="82544"/>
            <a:ext cx="1493264" cy="1486708"/>
            <a:chOff x="1038124" y="1577993"/>
            <a:chExt cx="4010354" cy="3992747"/>
          </a:xfrm>
          <a:solidFill>
            <a:srgbClr val="A1082E">
              <a:alpha val="18000"/>
            </a:srgbClr>
          </a:solidFill>
        </p:grpSpPr>
        <p:sp>
          <p:nvSpPr>
            <p:cNvPr id="128" name="任意多边形: 形状 7"/>
            <p:cNvSpPr/>
            <p:nvPr/>
          </p:nvSpPr>
          <p:spPr bwMode="auto">
            <a:xfrm>
              <a:off x="1123744" y="1657351"/>
              <a:ext cx="3839114" cy="3834032"/>
            </a:xfrm>
            <a:custGeom>
              <a:avLst/>
              <a:gdLst>
                <a:gd name="connsiteX0" fmla="*/ 2350232 w 4701726"/>
                <a:gd name="connsiteY0" fmla="*/ 33465 h 4695503"/>
                <a:gd name="connsiteX1" fmla="*/ 33588 w 4701726"/>
                <a:gd name="connsiteY1" fmla="*/ 2352863 h 4695503"/>
                <a:gd name="connsiteX2" fmla="*/ 2327132 w 4701726"/>
                <a:gd name="connsiteY2" fmla="*/ 4662376 h 4695503"/>
                <a:gd name="connsiteX3" fmla="*/ 4666876 w 4701726"/>
                <a:gd name="connsiteY3" fmla="*/ 2316622 h 4695503"/>
                <a:gd name="connsiteX4" fmla="*/ 2350232 w 4701726"/>
                <a:gd name="connsiteY4" fmla="*/ 33465 h 4695503"/>
                <a:gd name="connsiteX5" fmla="*/ 2356934 w 4701726"/>
                <a:gd name="connsiteY5" fmla="*/ 8 h 4695503"/>
                <a:gd name="connsiteX6" fmla="*/ 4700664 w 4701726"/>
                <a:gd name="connsiteY6" fmla="*/ 2270307 h 4695503"/>
                <a:gd name="connsiteX7" fmla="*/ 2376740 w 4701726"/>
                <a:gd name="connsiteY7" fmla="*/ 4695473 h 4695503"/>
                <a:gd name="connsiteX8" fmla="*/ 0 w 4701726"/>
                <a:gd name="connsiteY8" fmla="*/ 2346093 h 4695503"/>
                <a:gd name="connsiteX9" fmla="*/ 2356934 w 4701726"/>
                <a:gd name="connsiteY9" fmla="*/ 8 h 46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26" h="4695503">
                  <a:moveTo>
                    <a:pt x="2350232" y="33465"/>
                  </a:moveTo>
                  <a:cubicBezTo>
                    <a:pt x="1066508" y="36760"/>
                    <a:pt x="26988" y="1077853"/>
                    <a:pt x="33588" y="2352863"/>
                  </a:cubicBezTo>
                  <a:cubicBezTo>
                    <a:pt x="40188" y="3621283"/>
                    <a:pt x="1076408" y="4662376"/>
                    <a:pt x="2327132" y="4662376"/>
                  </a:cubicBezTo>
                  <a:cubicBezTo>
                    <a:pt x="3643857" y="4662376"/>
                    <a:pt x="4676776" y="3634461"/>
                    <a:pt x="4666876" y="2316622"/>
                  </a:cubicBezTo>
                  <a:cubicBezTo>
                    <a:pt x="4656976" y="1044907"/>
                    <a:pt x="3607556" y="26876"/>
                    <a:pt x="2350232" y="33465"/>
                  </a:cubicBezTo>
                  <a:close/>
                  <a:moveTo>
                    <a:pt x="2356934" y="8"/>
                  </a:moveTo>
                  <a:cubicBezTo>
                    <a:pt x="3644335" y="8"/>
                    <a:pt x="4664353" y="1031363"/>
                    <a:pt x="4700664" y="2270307"/>
                  </a:cubicBezTo>
                  <a:cubicBezTo>
                    <a:pt x="4740276" y="3614692"/>
                    <a:pt x="3667442" y="4688883"/>
                    <a:pt x="2376740" y="4695473"/>
                  </a:cubicBezTo>
                  <a:cubicBezTo>
                    <a:pt x="1056329" y="4702063"/>
                    <a:pt x="0" y="3650938"/>
                    <a:pt x="0" y="2346093"/>
                  </a:cubicBezTo>
                  <a:cubicBezTo>
                    <a:pt x="0" y="1051133"/>
                    <a:pt x="1056329" y="-3287"/>
                    <a:pt x="2356934" y="8"/>
                  </a:cubicBezTo>
                  <a:close/>
                </a:path>
              </a:pathLst>
            </a:custGeom>
            <a:grpFill/>
            <a:ln>
              <a:noFill/>
            </a:ln>
          </p:spPr>
          <p:txBody>
            <a:bodyPr vert="horz" wrap="square" lIns="91440" tIns="45720" rIns="91440" bIns="45720" numCol="1" anchor="t" anchorCtr="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3" name="Freeform 6"/>
            <p:cNvSpPr>
              <a:spLocks noEditPoints="1"/>
            </p:cNvSpPr>
            <p:nvPr/>
          </p:nvSpPr>
          <p:spPr bwMode="auto">
            <a:xfrm>
              <a:off x="1038124" y="1577993"/>
              <a:ext cx="4010354" cy="3992747"/>
            </a:xfrm>
            <a:custGeom>
              <a:avLst/>
              <a:gdLst>
                <a:gd name="T0" fmla="*/ 2409 w 2413"/>
                <a:gd name="T1" fmla="*/ 1201 h 2406"/>
                <a:gd name="T2" fmla="*/ 2409 w 2413"/>
                <a:gd name="T3" fmla="*/ 1235 h 2406"/>
                <a:gd name="T4" fmla="*/ 2389 w 2413"/>
                <a:gd name="T5" fmla="*/ 1434 h 2406"/>
                <a:gd name="T6" fmla="*/ 2288 w 2413"/>
                <a:gd name="T7" fmla="*/ 1736 h 2406"/>
                <a:gd name="T8" fmla="*/ 2157 w 2413"/>
                <a:gd name="T9" fmla="*/ 1945 h 2406"/>
                <a:gd name="T10" fmla="*/ 2013 w 2413"/>
                <a:gd name="T11" fmla="*/ 2097 h 2406"/>
                <a:gd name="T12" fmla="*/ 1861 w 2413"/>
                <a:gd name="T13" fmla="*/ 2214 h 2406"/>
                <a:gd name="T14" fmla="*/ 1683 w 2413"/>
                <a:gd name="T15" fmla="*/ 2308 h 2406"/>
                <a:gd name="T16" fmla="*/ 1436 w 2413"/>
                <a:gd name="T17" fmla="*/ 2382 h 2406"/>
                <a:gd name="T18" fmla="*/ 1149 w 2413"/>
                <a:gd name="T19" fmla="*/ 2400 h 2406"/>
                <a:gd name="T20" fmla="*/ 1002 w 2413"/>
                <a:gd name="T21" fmla="*/ 2384 h 2406"/>
                <a:gd name="T22" fmla="*/ 792 w 2413"/>
                <a:gd name="T23" fmla="*/ 2329 h 2406"/>
                <a:gd name="T24" fmla="*/ 569 w 2413"/>
                <a:gd name="T25" fmla="*/ 2219 h 2406"/>
                <a:gd name="T26" fmla="*/ 331 w 2413"/>
                <a:gd name="T27" fmla="*/ 2023 h 2406"/>
                <a:gd name="T28" fmla="*/ 132 w 2413"/>
                <a:gd name="T29" fmla="*/ 1733 h 2406"/>
                <a:gd name="T30" fmla="*/ 40 w 2413"/>
                <a:gd name="T31" fmla="*/ 1473 h 2406"/>
                <a:gd name="T32" fmla="*/ 16 w 2413"/>
                <a:gd name="T33" fmla="*/ 1312 h 2406"/>
                <a:gd name="T34" fmla="*/ 9 w 2413"/>
                <a:gd name="T35" fmla="*/ 1191 h 2406"/>
                <a:gd name="T36" fmla="*/ 27 w 2413"/>
                <a:gd name="T37" fmla="*/ 1000 h 2406"/>
                <a:gd name="T38" fmla="*/ 75 w 2413"/>
                <a:gd name="T39" fmla="*/ 804 h 2406"/>
                <a:gd name="T40" fmla="*/ 168 w 2413"/>
                <a:gd name="T41" fmla="*/ 600 h 2406"/>
                <a:gd name="T42" fmla="*/ 340 w 2413"/>
                <a:gd name="T43" fmla="*/ 370 h 2406"/>
                <a:gd name="T44" fmla="*/ 701 w 2413"/>
                <a:gd name="T45" fmla="*/ 112 h 2406"/>
                <a:gd name="T46" fmla="*/ 979 w 2413"/>
                <a:gd name="T47" fmla="*/ 21 h 2406"/>
                <a:gd name="T48" fmla="*/ 1117 w 2413"/>
                <a:gd name="T49" fmla="*/ 4 h 2406"/>
                <a:gd name="T50" fmla="*/ 1263 w 2413"/>
                <a:gd name="T51" fmla="*/ 1 h 2406"/>
                <a:gd name="T52" fmla="*/ 1366 w 2413"/>
                <a:gd name="T53" fmla="*/ 9 h 2406"/>
                <a:gd name="T54" fmla="*/ 1510 w 2413"/>
                <a:gd name="T55" fmla="*/ 37 h 2406"/>
                <a:gd name="T56" fmla="*/ 1601 w 2413"/>
                <a:gd name="T57" fmla="*/ 62 h 2406"/>
                <a:gd name="T58" fmla="*/ 1858 w 2413"/>
                <a:gd name="T59" fmla="*/ 185 h 2406"/>
                <a:gd name="T60" fmla="*/ 2021 w 2413"/>
                <a:gd name="T61" fmla="*/ 310 h 2406"/>
                <a:gd name="T62" fmla="*/ 2302 w 2413"/>
                <a:gd name="T63" fmla="*/ 694 h 2406"/>
                <a:gd name="T64" fmla="*/ 2365 w 2413"/>
                <a:gd name="T65" fmla="*/ 869 h 2406"/>
                <a:gd name="T66" fmla="*/ 2400 w 2413"/>
                <a:gd name="T67" fmla="*/ 1036 h 2406"/>
                <a:gd name="T68" fmla="*/ 2409 w 2413"/>
                <a:gd name="T69" fmla="*/ 1201 h 2406"/>
                <a:gd name="T70" fmla="*/ 2384 w 2413"/>
                <a:gd name="T71" fmla="*/ 1200 h 2406"/>
                <a:gd name="T72" fmla="*/ 1183 w 2413"/>
                <a:gd name="T73" fmla="*/ 26 h 2406"/>
                <a:gd name="T74" fmla="*/ 387 w 2413"/>
                <a:gd name="T75" fmla="*/ 361 h 2406"/>
                <a:gd name="T76" fmla="*/ 45 w 2413"/>
                <a:gd name="T77" fmla="*/ 1357 h 2406"/>
                <a:gd name="T78" fmla="*/ 372 w 2413"/>
                <a:gd name="T79" fmla="*/ 2027 h 2406"/>
                <a:gd name="T80" fmla="*/ 1245 w 2413"/>
                <a:gd name="T81" fmla="*/ 2375 h 2406"/>
                <a:gd name="T82" fmla="*/ 2384 w 2413"/>
                <a:gd name="T83" fmla="*/ 1200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3" h="2406">
                  <a:moveTo>
                    <a:pt x="2409" y="1201"/>
                  </a:moveTo>
                  <a:cubicBezTo>
                    <a:pt x="2409" y="1212"/>
                    <a:pt x="2409" y="1223"/>
                    <a:pt x="2409" y="1235"/>
                  </a:cubicBezTo>
                  <a:cubicBezTo>
                    <a:pt x="2410" y="1302"/>
                    <a:pt x="2401" y="1368"/>
                    <a:pt x="2389" y="1434"/>
                  </a:cubicBezTo>
                  <a:cubicBezTo>
                    <a:pt x="2370" y="1539"/>
                    <a:pt x="2337" y="1640"/>
                    <a:pt x="2288" y="1736"/>
                  </a:cubicBezTo>
                  <a:cubicBezTo>
                    <a:pt x="2251" y="1810"/>
                    <a:pt x="2208" y="1880"/>
                    <a:pt x="2157" y="1945"/>
                  </a:cubicBezTo>
                  <a:cubicBezTo>
                    <a:pt x="2113" y="2000"/>
                    <a:pt x="2066" y="2051"/>
                    <a:pt x="2013" y="2097"/>
                  </a:cubicBezTo>
                  <a:cubicBezTo>
                    <a:pt x="1965" y="2140"/>
                    <a:pt x="1915" y="2179"/>
                    <a:pt x="1861" y="2214"/>
                  </a:cubicBezTo>
                  <a:cubicBezTo>
                    <a:pt x="1804" y="2250"/>
                    <a:pt x="1745" y="2282"/>
                    <a:pt x="1683" y="2308"/>
                  </a:cubicBezTo>
                  <a:cubicBezTo>
                    <a:pt x="1603" y="2341"/>
                    <a:pt x="1521" y="2367"/>
                    <a:pt x="1436" y="2382"/>
                  </a:cubicBezTo>
                  <a:cubicBezTo>
                    <a:pt x="1341" y="2398"/>
                    <a:pt x="1245" y="2406"/>
                    <a:pt x="1149" y="2400"/>
                  </a:cubicBezTo>
                  <a:cubicBezTo>
                    <a:pt x="1100" y="2397"/>
                    <a:pt x="1051" y="2391"/>
                    <a:pt x="1002" y="2384"/>
                  </a:cubicBezTo>
                  <a:cubicBezTo>
                    <a:pt x="930" y="2372"/>
                    <a:pt x="860" y="2353"/>
                    <a:pt x="792" y="2329"/>
                  </a:cubicBezTo>
                  <a:cubicBezTo>
                    <a:pt x="714" y="2301"/>
                    <a:pt x="640" y="2264"/>
                    <a:pt x="569" y="2219"/>
                  </a:cubicBezTo>
                  <a:cubicBezTo>
                    <a:pt x="481" y="2164"/>
                    <a:pt x="402" y="2099"/>
                    <a:pt x="331" y="2023"/>
                  </a:cubicBezTo>
                  <a:cubicBezTo>
                    <a:pt x="251" y="1936"/>
                    <a:pt x="183" y="1840"/>
                    <a:pt x="132" y="1733"/>
                  </a:cubicBezTo>
                  <a:cubicBezTo>
                    <a:pt x="91" y="1650"/>
                    <a:pt x="60" y="1563"/>
                    <a:pt x="40" y="1473"/>
                  </a:cubicBezTo>
                  <a:cubicBezTo>
                    <a:pt x="28" y="1420"/>
                    <a:pt x="19" y="1367"/>
                    <a:pt x="16" y="1312"/>
                  </a:cubicBezTo>
                  <a:cubicBezTo>
                    <a:pt x="14" y="1272"/>
                    <a:pt x="7" y="1231"/>
                    <a:pt x="9" y="1191"/>
                  </a:cubicBezTo>
                  <a:cubicBezTo>
                    <a:pt x="12" y="1127"/>
                    <a:pt x="18" y="1064"/>
                    <a:pt x="27" y="1000"/>
                  </a:cubicBezTo>
                  <a:cubicBezTo>
                    <a:pt x="36" y="933"/>
                    <a:pt x="53" y="868"/>
                    <a:pt x="75" y="804"/>
                  </a:cubicBezTo>
                  <a:cubicBezTo>
                    <a:pt x="99" y="733"/>
                    <a:pt x="130" y="665"/>
                    <a:pt x="168" y="600"/>
                  </a:cubicBezTo>
                  <a:cubicBezTo>
                    <a:pt x="216" y="516"/>
                    <a:pt x="272" y="439"/>
                    <a:pt x="340" y="370"/>
                  </a:cubicBezTo>
                  <a:cubicBezTo>
                    <a:pt x="444" y="262"/>
                    <a:pt x="562" y="173"/>
                    <a:pt x="701" y="112"/>
                  </a:cubicBezTo>
                  <a:cubicBezTo>
                    <a:pt x="791" y="72"/>
                    <a:pt x="883" y="38"/>
                    <a:pt x="979" y="21"/>
                  </a:cubicBezTo>
                  <a:cubicBezTo>
                    <a:pt x="1025" y="12"/>
                    <a:pt x="1071" y="7"/>
                    <a:pt x="1117" y="4"/>
                  </a:cubicBezTo>
                  <a:cubicBezTo>
                    <a:pt x="1166" y="0"/>
                    <a:pt x="1214" y="1"/>
                    <a:pt x="1263" y="1"/>
                  </a:cubicBezTo>
                  <a:cubicBezTo>
                    <a:pt x="1297" y="2"/>
                    <a:pt x="1332" y="3"/>
                    <a:pt x="1366" y="9"/>
                  </a:cubicBezTo>
                  <a:cubicBezTo>
                    <a:pt x="1414" y="19"/>
                    <a:pt x="1464" y="20"/>
                    <a:pt x="1510" y="37"/>
                  </a:cubicBezTo>
                  <a:cubicBezTo>
                    <a:pt x="1540" y="47"/>
                    <a:pt x="1572" y="50"/>
                    <a:pt x="1601" y="62"/>
                  </a:cubicBezTo>
                  <a:cubicBezTo>
                    <a:pt x="1690" y="95"/>
                    <a:pt x="1777" y="133"/>
                    <a:pt x="1858" y="185"/>
                  </a:cubicBezTo>
                  <a:cubicBezTo>
                    <a:pt x="1916" y="223"/>
                    <a:pt x="1971" y="264"/>
                    <a:pt x="2021" y="310"/>
                  </a:cubicBezTo>
                  <a:cubicBezTo>
                    <a:pt x="2140" y="420"/>
                    <a:pt x="2235" y="547"/>
                    <a:pt x="2302" y="694"/>
                  </a:cubicBezTo>
                  <a:cubicBezTo>
                    <a:pt x="2328" y="750"/>
                    <a:pt x="2348" y="809"/>
                    <a:pt x="2365" y="869"/>
                  </a:cubicBezTo>
                  <a:cubicBezTo>
                    <a:pt x="2381" y="924"/>
                    <a:pt x="2391" y="980"/>
                    <a:pt x="2400" y="1036"/>
                  </a:cubicBezTo>
                  <a:cubicBezTo>
                    <a:pt x="2409" y="1090"/>
                    <a:pt x="2413" y="1145"/>
                    <a:pt x="2409" y="1201"/>
                  </a:cubicBezTo>
                  <a:close/>
                  <a:moveTo>
                    <a:pt x="2384" y="1200"/>
                  </a:moveTo>
                  <a:cubicBezTo>
                    <a:pt x="2387" y="552"/>
                    <a:pt x="1862" y="12"/>
                    <a:pt x="1183" y="26"/>
                  </a:cubicBezTo>
                  <a:cubicBezTo>
                    <a:pt x="875" y="33"/>
                    <a:pt x="606" y="144"/>
                    <a:pt x="387" y="361"/>
                  </a:cubicBezTo>
                  <a:cubicBezTo>
                    <a:pt x="110" y="635"/>
                    <a:pt x="0" y="973"/>
                    <a:pt x="45" y="1357"/>
                  </a:cubicBezTo>
                  <a:cubicBezTo>
                    <a:pt x="76" y="1615"/>
                    <a:pt x="187" y="1842"/>
                    <a:pt x="372" y="2027"/>
                  </a:cubicBezTo>
                  <a:cubicBezTo>
                    <a:pt x="613" y="2267"/>
                    <a:pt x="906" y="2385"/>
                    <a:pt x="1245" y="2375"/>
                  </a:cubicBezTo>
                  <a:cubicBezTo>
                    <a:pt x="1861" y="2358"/>
                    <a:pt x="2384" y="1863"/>
                    <a:pt x="2384" y="12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0" name="Freeform 10"/>
            <p:cNvSpPr>
              <a:spLocks noEditPoints="1"/>
            </p:cNvSpPr>
            <p:nvPr/>
          </p:nvSpPr>
          <p:spPr bwMode="auto">
            <a:xfrm>
              <a:off x="1624751" y="2117402"/>
              <a:ext cx="2846703" cy="2904325"/>
            </a:xfrm>
            <a:custGeom>
              <a:avLst/>
              <a:gdLst>
                <a:gd name="T0" fmla="*/ 1706 w 1713"/>
                <a:gd name="T1" fmla="*/ 831 h 1750"/>
                <a:gd name="T2" fmla="*/ 1480 w 1713"/>
                <a:gd name="T3" fmla="*/ 1454 h 1750"/>
                <a:gd name="T4" fmla="*/ 897 w 1713"/>
                <a:gd name="T5" fmla="*/ 1725 h 1750"/>
                <a:gd name="T6" fmla="*/ 4 w 1713"/>
                <a:gd name="T7" fmla="*/ 895 h 1750"/>
                <a:gd name="T8" fmla="*/ 185 w 1713"/>
                <a:gd name="T9" fmla="*/ 349 h 1750"/>
                <a:gd name="T10" fmla="*/ 817 w 1713"/>
                <a:gd name="T11" fmla="*/ 24 h 1750"/>
                <a:gd name="T12" fmla="*/ 1706 w 1713"/>
                <a:gd name="T13" fmla="*/ 831 h 1750"/>
                <a:gd name="T14" fmla="*/ 1662 w 1713"/>
                <a:gd name="T15" fmla="*/ 876 h 1750"/>
                <a:gd name="T16" fmla="*/ 850 w 1713"/>
                <a:gd name="T17" fmla="*/ 68 h 1750"/>
                <a:gd name="T18" fmla="*/ 51 w 1713"/>
                <a:gd name="T19" fmla="*/ 899 h 1750"/>
                <a:gd name="T20" fmla="*/ 864 w 1713"/>
                <a:gd name="T21" fmla="*/ 1683 h 1750"/>
                <a:gd name="T22" fmla="*/ 1662 w 1713"/>
                <a:gd name="T23" fmla="*/ 876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3" h="1750">
                  <a:moveTo>
                    <a:pt x="1706" y="831"/>
                  </a:moveTo>
                  <a:cubicBezTo>
                    <a:pt x="1707" y="1097"/>
                    <a:pt x="1631" y="1291"/>
                    <a:pt x="1480" y="1454"/>
                  </a:cubicBezTo>
                  <a:cubicBezTo>
                    <a:pt x="1323" y="1623"/>
                    <a:pt x="1127" y="1714"/>
                    <a:pt x="897" y="1725"/>
                  </a:cubicBezTo>
                  <a:cubicBezTo>
                    <a:pt x="389" y="1750"/>
                    <a:pt x="11" y="1342"/>
                    <a:pt x="4" y="895"/>
                  </a:cubicBezTo>
                  <a:cubicBezTo>
                    <a:pt x="0" y="692"/>
                    <a:pt x="59" y="508"/>
                    <a:pt x="185" y="349"/>
                  </a:cubicBezTo>
                  <a:cubicBezTo>
                    <a:pt x="347" y="147"/>
                    <a:pt x="559" y="36"/>
                    <a:pt x="817" y="24"/>
                  </a:cubicBezTo>
                  <a:cubicBezTo>
                    <a:pt x="1323" y="0"/>
                    <a:pt x="1713" y="415"/>
                    <a:pt x="1706" y="831"/>
                  </a:cubicBezTo>
                  <a:close/>
                  <a:moveTo>
                    <a:pt x="1662" y="876"/>
                  </a:moveTo>
                  <a:cubicBezTo>
                    <a:pt x="1673" y="438"/>
                    <a:pt x="1294" y="63"/>
                    <a:pt x="850" y="68"/>
                  </a:cubicBezTo>
                  <a:cubicBezTo>
                    <a:pt x="419" y="72"/>
                    <a:pt x="38" y="429"/>
                    <a:pt x="51" y="899"/>
                  </a:cubicBezTo>
                  <a:cubicBezTo>
                    <a:pt x="62" y="1320"/>
                    <a:pt x="400" y="1684"/>
                    <a:pt x="864" y="1683"/>
                  </a:cubicBezTo>
                  <a:cubicBezTo>
                    <a:pt x="1297" y="1681"/>
                    <a:pt x="1668" y="1327"/>
                    <a:pt x="1662" y="8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dirty="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1" name="Freeform 11"/>
            <p:cNvSpPr/>
            <p:nvPr/>
          </p:nvSpPr>
          <p:spPr bwMode="auto">
            <a:xfrm>
              <a:off x="1255808" y="2947324"/>
              <a:ext cx="347334" cy="374545"/>
            </a:xfrm>
            <a:custGeom>
              <a:avLst/>
              <a:gdLst>
                <a:gd name="T0" fmla="*/ 144 w 209"/>
                <a:gd name="T1" fmla="*/ 123 h 226"/>
                <a:gd name="T2" fmla="*/ 59 w 209"/>
                <a:gd name="T3" fmla="*/ 49 h 226"/>
                <a:gd name="T4" fmla="*/ 49 w 209"/>
                <a:gd name="T5" fmla="*/ 11 h 226"/>
                <a:gd name="T6" fmla="*/ 65 w 209"/>
                <a:gd name="T7" fmla="*/ 3 h 226"/>
                <a:gd name="T8" fmla="*/ 161 w 209"/>
                <a:gd name="T9" fmla="*/ 34 h 226"/>
                <a:gd name="T10" fmla="*/ 196 w 209"/>
                <a:gd name="T11" fmla="*/ 40 h 226"/>
                <a:gd name="T12" fmla="*/ 204 w 209"/>
                <a:gd name="T13" fmla="*/ 60 h 226"/>
                <a:gd name="T14" fmla="*/ 186 w 209"/>
                <a:gd name="T15" fmla="*/ 68 h 226"/>
                <a:gd name="T16" fmla="*/ 95 w 209"/>
                <a:gd name="T17" fmla="*/ 44 h 226"/>
                <a:gd name="T18" fmla="*/ 172 w 209"/>
                <a:gd name="T19" fmla="*/ 111 h 226"/>
                <a:gd name="T20" fmla="*/ 183 w 209"/>
                <a:gd name="T21" fmla="*/ 136 h 226"/>
                <a:gd name="T22" fmla="*/ 161 w 209"/>
                <a:gd name="T23" fmla="*/ 149 h 226"/>
                <a:gd name="T24" fmla="*/ 60 w 209"/>
                <a:gd name="T25" fmla="*/ 170 h 226"/>
                <a:gd name="T26" fmla="*/ 149 w 209"/>
                <a:gd name="T27" fmla="*/ 195 h 226"/>
                <a:gd name="T28" fmla="*/ 161 w 209"/>
                <a:gd name="T29" fmla="*/ 213 h 226"/>
                <a:gd name="T30" fmla="*/ 142 w 209"/>
                <a:gd name="T31" fmla="*/ 224 h 226"/>
                <a:gd name="T32" fmla="*/ 13 w 209"/>
                <a:gd name="T33" fmla="*/ 188 h 226"/>
                <a:gd name="T34" fmla="*/ 3 w 209"/>
                <a:gd name="T35" fmla="*/ 175 h 226"/>
                <a:gd name="T36" fmla="*/ 21 w 209"/>
                <a:gd name="T37" fmla="*/ 148 h 226"/>
                <a:gd name="T38" fmla="*/ 130 w 209"/>
                <a:gd name="T39" fmla="*/ 128 h 226"/>
                <a:gd name="T40" fmla="*/ 144 w 209"/>
                <a:gd name="T41" fmla="*/ 12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226">
                  <a:moveTo>
                    <a:pt x="144" y="123"/>
                  </a:moveTo>
                  <a:cubicBezTo>
                    <a:pt x="114" y="96"/>
                    <a:pt x="88" y="71"/>
                    <a:pt x="59" y="49"/>
                  </a:cubicBezTo>
                  <a:cubicBezTo>
                    <a:pt x="45" y="37"/>
                    <a:pt x="44" y="26"/>
                    <a:pt x="49" y="11"/>
                  </a:cubicBezTo>
                  <a:cubicBezTo>
                    <a:pt x="53" y="2"/>
                    <a:pt x="58" y="0"/>
                    <a:pt x="65" y="3"/>
                  </a:cubicBezTo>
                  <a:cubicBezTo>
                    <a:pt x="96" y="14"/>
                    <a:pt x="130" y="19"/>
                    <a:pt x="161" y="34"/>
                  </a:cubicBezTo>
                  <a:cubicBezTo>
                    <a:pt x="171" y="39"/>
                    <a:pt x="184" y="37"/>
                    <a:pt x="196" y="40"/>
                  </a:cubicBezTo>
                  <a:cubicBezTo>
                    <a:pt x="209" y="43"/>
                    <a:pt x="205" y="51"/>
                    <a:pt x="204" y="60"/>
                  </a:cubicBezTo>
                  <a:cubicBezTo>
                    <a:pt x="201" y="70"/>
                    <a:pt x="196" y="72"/>
                    <a:pt x="186" y="68"/>
                  </a:cubicBezTo>
                  <a:cubicBezTo>
                    <a:pt x="157" y="58"/>
                    <a:pt x="125" y="55"/>
                    <a:pt x="95" y="44"/>
                  </a:cubicBezTo>
                  <a:cubicBezTo>
                    <a:pt x="121" y="66"/>
                    <a:pt x="146" y="89"/>
                    <a:pt x="172" y="111"/>
                  </a:cubicBezTo>
                  <a:cubicBezTo>
                    <a:pt x="180" y="118"/>
                    <a:pt x="186" y="125"/>
                    <a:pt x="183" y="136"/>
                  </a:cubicBezTo>
                  <a:cubicBezTo>
                    <a:pt x="179" y="148"/>
                    <a:pt x="170" y="147"/>
                    <a:pt x="161" y="149"/>
                  </a:cubicBezTo>
                  <a:cubicBezTo>
                    <a:pt x="129" y="155"/>
                    <a:pt x="97" y="162"/>
                    <a:pt x="60" y="170"/>
                  </a:cubicBezTo>
                  <a:cubicBezTo>
                    <a:pt x="92" y="179"/>
                    <a:pt x="120" y="188"/>
                    <a:pt x="149" y="195"/>
                  </a:cubicBezTo>
                  <a:cubicBezTo>
                    <a:pt x="161" y="198"/>
                    <a:pt x="163" y="203"/>
                    <a:pt x="161" y="213"/>
                  </a:cubicBezTo>
                  <a:cubicBezTo>
                    <a:pt x="159" y="223"/>
                    <a:pt x="152" y="226"/>
                    <a:pt x="142" y="224"/>
                  </a:cubicBezTo>
                  <a:cubicBezTo>
                    <a:pt x="99" y="212"/>
                    <a:pt x="56" y="200"/>
                    <a:pt x="13" y="188"/>
                  </a:cubicBezTo>
                  <a:cubicBezTo>
                    <a:pt x="7" y="186"/>
                    <a:pt x="0" y="183"/>
                    <a:pt x="3" y="175"/>
                  </a:cubicBezTo>
                  <a:cubicBezTo>
                    <a:pt x="7" y="165"/>
                    <a:pt x="4" y="151"/>
                    <a:pt x="21" y="148"/>
                  </a:cubicBezTo>
                  <a:cubicBezTo>
                    <a:pt x="57" y="142"/>
                    <a:pt x="93" y="135"/>
                    <a:pt x="130" y="128"/>
                  </a:cubicBezTo>
                  <a:cubicBezTo>
                    <a:pt x="134" y="127"/>
                    <a:pt x="137" y="125"/>
                    <a:pt x="144"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2" name="Freeform 12"/>
            <p:cNvSpPr>
              <a:spLocks noEditPoints="1"/>
            </p:cNvSpPr>
            <p:nvPr/>
          </p:nvSpPr>
          <p:spPr bwMode="auto">
            <a:xfrm>
              <a:off x="3918439" y="4663189"/>
              <a:ext cx="312121" cy="378546"/>
            </a:xfrm>
            <a:custGeom>
              <a:avLst/>
              <a:gdLst>
                <a:gd name="T0" fmla="*/ 109 w 188"/>
                <a:gd name="T1" fmla="*/ 212 h 228"/>
                <a:gd name="T2" fmla="*/ 100 w 188"/>
                <a:gd name="T3" fmla="*/ 203 h 228"/>
                <a:gd name="T4" fmla="*/ 120 w 188"/>
                <a:gd name="T5" fmla="*/ 140 h 228"/>
                <a:gd name="T6" fmla="*/ 94 w 188"/>
                <a:gd name="T7" fmla="*/ 158 h 228"/>
                <a:gd name="T8" fmla="*/ 130 w 188"/>
                <a:gd name="T9" fmla="*/ 85 h 228"/>
                <a:gd name="T10" fmla="*/ 64 w 188"/>
                <a:gd name="T11" fmla="*/ 175 h 228"/>
                <a:gd name="T12" fmla="*/ 71 w 188"/>
                <a:gd name="T13" fmla="*/ 210 h 228"/>
                <a:gd name="T14" fmla="*/ 48 w 188"/>
                <a:gd name="T15" fmla="*/ 216 h 228"/>
                <a:gd name="T16" fmla="*/ 39 w 188"/>
                <a:gd name="T17" fmla="*/ 163 h 228"/>
                <a:gd name="T18" fmla="*/ 63 w 188"/>
                <a:gd name="T19" fmla="*/ 121 h 228"/>
                <a:gd name="T20" fmla="*/ 15 w 188"/>
                <a:gd name="T21" fmla="*/ 102 h 228"/>
                <a:gd name="T22" fmla="*/ 26 w 188"/>
                <a:gd name="T23" fmla="*/ 87 h 228"/>
                <a:gd name="T24" fmla="*/ 46 w 188"/>
                <a:gd name="T25" fmla="*/ 105 h 228"/>
                <a:gd name="T26" fmla="*/ 31 w 188"/>
                <a:gd name="T27" fmla="*/ 69 h 228"/>
                <a:gd name="T28" fmla="*/ 40 w 188"/>
                <a:gd name="T29" fmla="*/ 56 h 228"/>
                <a:gd name="T30" fmla="*/ 92 w 188"/>
                <a:gd name="T31" fmla="*/ 2 h 228"/>
                <a:gd name="T32" fmla="*/ 118 w 188"/>
                <a:gd name="T33" fmla="*/ 43 h 228"/>
                <a:gd name="T34" fmla="*/ 166 w 188"/>
                <a:gd name="T35" fmla="*/ 76 h 228"/>
                <a:gd name="T36" fmla="*/ 133 w 188"/>
                <a:gd name="T37" fmla="*/ 106 h 228"/>
                <a:gd name="T38" fmla="*/ 157 w 188"/>
                <a:gd name="T39" fmla="*/ 132 h 228"/>
                <a:gd name="T40" fmla="*/ 188 w 188"/>
                <a:gd name="T41" fmla="*/ 134 h 228"/>
                <a:gd name="T42" fmla="*/ 157 w 188"/>
                <a:gd name="T43" fmla="*/ 147 h 228"/>
                <a:gd name="T44" fmla="*/ 153 w 188"/>
                <a:gd name="T45" fmla="*/ 205 h 228"/>
                <a:gd name="T46" fmla="*/ 119 w 188"/>
                <a:gd name="T47" fmla="*/ 206 h 228"/>
                <a:gd name="T48" fmla="*/ 138 w 188"/>
                <a:gd name="T49" fmla="*/ 170 h 228"/>
                <a:gd name="T50" fmla="*/ 109 w 188"/>
                <a:gd name="T51" fmla="*/ 72 h 228"/>
                <a:gd name="T52" fmla="*/ 93 w 188"/>
                <a:gd name="T53" fmla="*/ 72 h 228"/>
                <a:gd name="T54" fmla="*/ 109 w 188"/>
                <a:gd name="T55" fmla="*/ 72 h 228"/>
                <a:gd name="T56" fmla="*/ 73 w 188"/>
                <a:gd name="T57" fmla="*/ 85 h 228"/>
                <a:gd name="T58" fmla="*/ 78 w 188"/>
                <a:gd name="T59" fmla="*/ 113 h 228"/>
                <a:gd name="T60" fmla="*/ 68 w 188"/>
                <a:gd name="T61" fmla="*/ 38 h 228"/>
                <a:gd name="T62" fmla="*/ 87 w 188"/>
                <a:gd name="T63"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228">
                  <a:moveTo>
                    <a:pt x="120" y="206"/>
                  </a:moveTo>
                  <a:cubicBezTo>
                    <a:pt x="116" y="208"/>
                    <a:pt x="113" y="210"/>
                    <a:pt x="109" y="212"/>
                  </a:cubicBezTo>
                  <a:cubicBezTo>
                    <a:pt x="107" y="213"/>
                    <a:pt x="103" y="216"/>
                    <a:pt x="101" y="213"/>
                  </a:cubicBezTo>
                  <a:cubicBezTo>
                    <a:pt x="99" y="210"/>
                    <a:pt x="100" y="206"/>
                    <a:pt x="100" y="203"/>
                  </a:cubicBezTo>
                  <a:cubicBezTo>
                    <a:pt x="104" y="191"/>
                    <a:pt x="113" y="183"/>
                    <a:pt x="120" y="174"/>
                  </a:cubicBezTo>
                  <a:cubicBezTo>
                    <a:pt x="131" y="158"/>
                    <a:pt x="132" y="158"/>
                    <a:pt x="120" y="140"/>
                  </a:cubicBezTo>
                  <a:cubicBezTo>
                    <a:pt x="115" y="140"/>
                    <a:pt x="116" y="145"/>
                    <a:pt x="115" y="147"/>
                  </a:cubicBezTo>
                  <a:cubicBezTo>
                    <a:pt x="110" y="155"/>
                    <a:pt x="102" y="163"/>
                    <a:pt x="94" y="158"/>
                  </a:cubicBezTo>
                  <a:cubicBezTo>
                    <a:pt x="86" y="151"/>
                    <a:pt x="96" y="143"/>
                    <a:pt x="101" y="139"/>
                  </a:cubicBezTo>
                  <a:cubicBezTo>
                    <a:pt x="116" y="125"/>
                    <a:pt x="125" y="107"/>
                    <a:pt x="130" y="85"/>
                  </a:cubicBezTo>
                  <a:cubicBezTo>
                    <a:pt x="118" y="92"/>
                    <a:pt x="107" y="102"/>
                    <a:pt x="102" y="111"/>
                  </a:cubicBezTo>
                  <a:cubicBezTo>
                    <a:pt x="89" y="132"/>
                    <a:pt x="73" y="151"/>
                    <a:pt x="64" y="175"/>
                  </a:cubicBezTo>
                  <a:cubicBezTo>
                    <a:pt x="61" y="182"/>
                    <a:pt x="64" y="186"/>
                    <a:pt x="65" y="191"/>
                  </a:cubicBezTo>
                  <a:cubicBezTo>
                    <a:pt x="67" y="198"/>
                    <a:pt x="71" y="203"/>
                    <a:pt x="71" y="210"/>
                  </a:cubicBezTo>
                  <a:cubicBezTo>
                    <a:pt x="71" y="218"/>
                    <a:pt x="68" y="224"/>
                    <a:pt x="61" y="226"/>
                  </a:cubicBezTo>
                  <a:cubicBezTo>
                    <a:pt x="54" y="228"/>
                    <a:pt x="50" y="224"/>
                    <a:pt x="48" y="216"/>
                  </a:cubicBezTo>
                  <a:cubicBezTo>
                    <a:pt x="43" y="202"/>
                    <a:pt x="37" y="189"/>
                    <a:pt x="30" y="175"/>
                  </a:cubicBezTo>
                  <a:cubicBezTo>
                    <a:pt x="25" y="165"/>
                    <a:pt x="34" y="162"/>
                    <a:pt x="39" y="163"/>
                  </a:cubicBezTo>
                  <a:cubicBezTo>
                    <a:pt x="49" y="165"/>
                    <a:pt x="56" y="168"/>
                    <a:pt x="62" y="156"/>
                  </a:cubicBezTo>
                  <a:cubicBezTo>
                    <a:pt x="67" y="144"/>
                    <a:pt x="73" y="133"/>
                    <a:pt x="63" y="121"/>
                  </a:cubicBezTo>
                  <a:cubicBezTo>
                    <a:pt x="55" y="134"/>
                    <a:pt x="46" y="134"/>
                    <a:pt x="36" y="124"/>
                  </a:cubicBezTo>
                  <a:cubicBezTo>
                    <a:pt x="29" y="117"/>
                    <a:pt x="21" y="110"/>
                    <a:pt x="15" y="102"/>
                  </a:cubicBezTo>
                  <a:cubicBezTo>
                    <a:pt x="12" y="98"/>
                    <a:pt x="0" y="99"/>
                    <a:pt x="6" y="90"/>
                  </a:cubicBezTo>
                  <a:cubicBezTo>
                    <a:pt x="10" y="85"/>
                    <a:pt x="18" y="81"/>
                    <a:pt x="26" y="87"/>
                  </a:cubicBezTo>
                  <a:cubicBezTo>
                    <a:pt x="30" y="90"/>
                    <a:pt x="35" y="92"/>
                    <a:pt x="39" y="95"/>
                  </a:cubicBezTo>
                  <a:cubicBezTo>
                    <a:pt x="41" y="98"/>
                    <a:pt x="44" y="102"/>
                    <a:pt x="46" y="105"/>
                  </a:cubicBezTo>
                  <a:cubicBezTo>
                    <a:pt x="50" y="99"/>
                    <a:pt x="48" y="95"/>
                    <a:pt x="43" y="92"/>
                  </a:cubicBezTo>
                  <a:cubicBezTo>
                    <a:pt x="39" y="84"/>
                    <a:pt x="34" y="77"/>
                    <a:pt x="31" y="69"/>
                  </a:cubicBezTo>
                  <a:cubicBezTo>
                    <a:pt x="29" y="65"/>
                    <a:pt x="22" y="62"/>
                    <a:pt x="26" y="57"/>
                  </a:cubicBezTo>
                  <a:cubicBezTo>
                    <a:pt x="29" y="53"/>
                    <a:pt x="34" y="53"/>
                    <a:pt x="40" y="56"/>
                  </a:cubicBezTo>
                  <a:cubicBezTo>
                    <a:pt x="56" y="64"/>
                    <a:pt x="56" y="54"/>
                    <a:pt x="55" y="43"/>
                  </a:cubicBezTo>
                  <a:cubicBezTo>
                    <a:pt x="53" y="29"/>
                    <a:pt x="79" y="0"/>
                    <a:pt x="92" y="2"/>
                  </a:cubicBezTo>
                  <a:cubicBezTo>
                    <a:pt x="99" y="4"/>
                    <a:pt x="104" y="11"/>
                    <a:pt x="107" y="17"/>
                  </a:cubicBezTo>
                  <a:cubicBezTo>
                    <a:pt x="111" y="25"/>
                    <a:pt x="114" y="34"/>
                    <a:pt x="118" y="43"/>
                  </a:cubicBezTo>
                  <a:cubicBezTo>
                    <a:pt x="123" y="54"/>
                    <a:pt x="129" y="65"/>
                    <a:pt x="146" y="63"/>
                  </a:cubicBezTo>
                  <a:cubicBezTo>
                    <a:pt x="154" y="62"/>
                    <a:pt x="164" y="67"/>
                    <a:pt x="166" y="76"/>
                  </a:cubicBezTo>
                  <a:cubicBezTo>
                    <a:pt x="168" y="87"/>
                    <a:pt x="156" y="90"/>
                    <a:pt x="148" y="91"/>
                  </a:cubicBezTo>
                  <a:cubicBezTo>
                    <a:pt x="139" y="92"/>
                    <a:pt x="132" y="99"/>
                    <a:pt x="133" y="106"/>
                  </a:cubicBezTo>
                  <a:cubicBezTo>
                    <a:pt x="134" y="116"/>
                    <a:pt x="138" y="127"/>
                    <a:pt x="144" y="136"/>
                  </a:cubicBezTo>
                  <a:cubicBezTo>
                    <a:pt x="148" y="142"/>
                    <a:pt x="153" y="135"/>
                    <a:pt x="157" y="132"/>
                  </a:cubicBezTo>
                  <a:cubicBezTo>
                    <a:pt x="163" y="125"/>
                    <a:pt x="169" y="121"/>
                    <a:pt x="178" y="124"/>
                  </a:cubicBezTo>
                  <a:cubicBezTo>
                    <a:pt x="183" y="125"/>
                    <a:pt x="188" y="128"/>
                    <a:pt x="188" y="134"/>
                  </a:cubicBezTo>
                  <a:cubicBezTo>
                    <a:pt x="188" y="140"/>
                    <a:pt x="183" y="141"/>
                    <a:pt x="178" y="142"/>
                  </a:cubicBezTo>
                  <a:cubicBezTo>
                    <a:pt x="171" y="143"/>
                    <a:pt x="164" y="146"/>
                    <a:pt x="157" y="147"/>
                  </a:cubicBezTo>
                  <a:cubicBezTo>
                    <a:pt x="157" y="156"/>
                    <a:pt x="165" y="157"/>
                    <a:pt x="169" y="162"/>
                  </a:cubicBezTo>
                  <a:cubicBezTo>
                    <a:pt x="183" y="181"/>
                    <a:pt x="175" y="202"/>
                    <a:pt x="153" y="205"/>
                  </a:cubicBezTo>
                  <a:cubicBezTo>
                    <a:pt x="144" y="206"/>
                    <a:pt x="136" y="207"/>
                    <a:pt x="128" y="212"/>
                  </a:cubicBezTo>
                  <a:cubicBezTo>
                    <a:pt x="121" y="216"/>
                    <a:pt x="121" y="210"/>
                    <a:pt x="119" y="206"/>
                  </a:cubicBezTo>
                  <a:cubicBezTo>
                    <a:pt x="125" y="203"/>
                    <a:pt x="129" y="200"/>
                    <a:pt x="135" y="197"/>
                  </a:cubicBezTo>
                  <a:cubicBezTo>
                    <a:pt x="150" y="190"/>
                    <a:pt x="149" y="181"/>
                    <a:pt x="138" y="170"/>
                  </a:cubicBezTo>
                  <a:cubicBezTo>
                    <a:pt x="131" y="183"/>
                    <a:pt x="126" y="194"/>
                    <a:pt x="120" y="206"/>
                  </a:cubicBezTo>
                  <a:close/>
                  <a:moveTo>
                    <a:pt x="109" y="72"/>
                  </a:moveTo>
                  <a:cubicBezTo>
                    <a:pt x="108" y="68"/>
                    <a:pt x="108" y="60"/>
                    <a:pt x="103" y="60"/>
                  </a:cubicBezTo>
                  <a:cubicBezTo>
                    <a:pt x="98" y="60"/>
                    <a:pt x="92" y="65"/>
                    <a:pt x="93" y="72"/>
                  </a:cubicBezTo>
                  <a:cubicBezTo>
                    <a:pt x="93" y="79"/>
                    <a:pt x="97" y="82"/>
                    <a:pt x="103" y="81"/>
                  </a:cubicBezTo>
                  <a:cubicBezTo>
                    <a:pt x="108" y="81"/>
                    <a:pt x="111" y="78"/>
                    <a:pt x="109" y="72"/>
                  </a:cubicBezTo>
                  <a:close/>
                  <a:moveTo>
                    <a:pt x="78" y="113"/>
                  </a:moveTo>
                  <a:cubicBezTo>
                    <a:pt x="82" y="100"/>
                    <a:pt x="80" y="92"/>
                    <a:pt x="73" y="85"/>
                  </a:cubicBezTo>
                  <a:cubicBezTo>
                    <a:pt x="70" y="82"/>
                    <a:pt x="66" y="85"/>
                    <a:pt x="65" y="88"/>
                  </a:cubicBezTo>
                  <a:cubicBezTo>
                    <a:pt x="61" y="99"/>
                    <a:pt x="71" y="103"/>
                    <a:pt x="78" y="113"/>
                  </a:cubicBezTo>
                  <a:close/>
                  <a:moveTo>
                    <a:pt x="85" y="16"/>
                  </a:moveTo>
                  <a:cubicBezTo>
                    <a:pt x="79" y="24"/>
                    <a:pt x="65" y="24"/>
                    <a:pt x="68" y="38"/>
                  </a:cubicBezTo>
                  <a:cubicBezTo>
                    <a:pt x="68" y="39"/>
                    <a:pt x="71" y="41"/>
                    <a:pt x="72" y="41"/>
                  </a:cubicBezTo>
                  <a:cubicBezTo>
                    <a:pt x="80" y="36"/>
                    <a:pt x="85" y="30"/>
                    <a:pt x="87" y="21"/>
                  </a:cubicBezTo>
                  <a:cubicBezTo>
                    <a:pt x="88" y="20"/>
                    <a:pt x="87" y="20"/>
                    <a:pt x="8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3" name="Freeform 13"/>
            <p:cNvSpPr>
              <a:spLocks noEditPoints="1"/>
            </p:cNvSpPr>
            <p:nvPr/>
          </p:nvSpPr>
          <p:spPr bwMode="auto">
            <a:xfrm>
              <a:off x="2176165" y="4915286"/>
              <a:ext cx="314523" cy="328927"/>
            </a:xfrm>
            <a:custGeom>
              <a:avLst/>
              <a:gdLst>
                <a:gd name="T0" fmla="*/ 76 w 189"/>
                <a:gd name="T1" fmla="*/ 131 h 198"/>
                <a:gd name="T2" fmla="*/ 90 w 189"/>
                <a:gd name="T3" fmla="*/ 103 h 198"/>
                <a:gd name="T4" fmla="*/ 41 w 189"/>
                <a:gd name="T5" fmla="*/ 101 h 198"/>
                <a:gd name="T6" fmla="*/ 27 w 189"/>
                <a:gd name="T7" fmla="*/ 111 h 198"/>
                <a:gd name="T8" fmla="*/ 10 w 189"/>
                <a:gd name="T9" fmla="*/ 124 h 198"/>
                <a:gd name="T10" fmla="*/ 4 w 189"/>
                <a:gd name="T11" fmla="*/ 103 h 198"/>
                <a:gd name="T12" fmla="*/ 49 w 189"/>
                <a:gd name="T13" fmla="*/ 26 h 198"/>
                <a:gd name="T14" fmla="*/ 59 w 189"/>
                <a:gd name="T15" fmla="*/ 23 h 198"/>
                <a:gd name="T16" fmla="*/ 60 w 189"/>
                <a:gd name="T17" fmla="*/ 39 h 198"/>
                <a:gd name="T18" fmla="*/ 43 w 189"/>
                <a:gd name="T19" fmla="*/ 78 h 198"/>
                <a:gd name="T20" fmla="*/ 42 w 189"/>
                <a:gd name="T21" fmla="*/ 82 h 198"/>
                <a:gd name="T22" fmla="*/ 62 w 189"/>
                <a:gd name="T23" fmla="*/ 88 h 198"/>
                <a:gd name="T24" fmla="*/ 84 w 189"/>
                <a:gd name="T25" fmla="*/ 87 h 198"/>
                <a:gd name="T26" fmla="*/ 86 w 189"/>
                <a:gd name="T27" fmla="*/ 80 h 198"/>
                <a:gd name="T28" fmla="*/ 81 w 189"/>
                <a:gd name="T29" fmla="*/ 76 h 198"/>
                <a:gd name="T30" fmla="*/ 73 w 189"/>
                <a:gd name="T31" fmla="*/ 67 h 198"/>
                <a:gd name="T32" fmla="*/ 69 w 189"/>
                <a:gd name="T33" fmla="*/ 46 h 198"/>
                <a:gd name="T34" fmla="*/ 73 w 189"/>
                <a:gd name="T35" fmla="*/ 37 h 198"/>
                <a:gd name="T36" fmla="*/ 105 w 189"/>
                <a:gd name="T37" fmla="*/ 15 h 198"/>
                <a:gd name="T38" fmla="*/ 79 w 189"/>
                <a:gd name="T39" fmla="*/ 13 h 198"/>
                <a:gd name="T40" fmla="*/ 117 w 189"/>
                <a:gd name="T41" fmla="*/ 4 h 198"/>
                <a:gd name="T42" fmla="*/ 158 w 189"/>
                <a:gd name="T43" fmla="*/ 11 h 198"/>
                <a:gd name="T44" fmla="*/ 182 w 189"/>
                <a:gd name="T45" fmla="*/ 64 h 198"/>
                <a:gd name="T46" fmla="*/ 148 w 189"/>
                <a:gd name="T47" fmla="*/ 170 h 198"/>
                <a:gd name="T48" fmla="*/ 141 w 189"/>
                <a:gd name="T49" fmla="*/ 183 h 198"/>
                <a:gd name="T50" fmla="*/ 121 w 189"/>
                <a:gd name="T51" fmla="*/ 198 h 198"/>
                <a:gd name="T52" fmla="*/ 111 w 189"/>
                <a:gd name="T53" fmla="*/ 182 h 198"/>
                <a:gd name="T54" fmla="*/ 54 w 189"/>
                <a:gd name="T55" fmla="*/ 145 h 198"/>
                <a:gd name="T56" fmla="*/ 36 w 189"/>
                <a:gd name="T57" fmla="*/ 139 h 198"/>
                <a:gd name="T58" fmla="*/ 44 w 189"/>
                <a:gd name="T59" fmla="*/ 120 h 198"/>
                <a:gd name="T60" fmla="*/ 62 w 189"/>
                <a:gd name="T61" fmla="*/ 125 h 198"/>
                <a:gd name="T62" fmla="*/ 76 w 189"/>
                <a:gd name="T63" fmla="*/ 131 h 198"/>
                <a:gd name="T64" fmla="*/ 120 w 189"/>
                <a:gd name="T65" fmla="*/ 156 h 198"/>
                <a:gd name="T66" fmla="*/ 158 w 189"/>
                <a:gd name="T67" fmla="*/ 62 h 198"/>
                <a:gd name="T68" fmla="*/ 124 w 189"/>
                <a:gd name="T69" fmla="*/ 18 h 198"/>
                <a:gd name="T70" fmla="*/ 112 w 189"/>
                <a:gd name="T71" fmla="*/ 30 h 198"/>
                <a:gd name="T72" fmla="*/ 107 w 189"/>
                <a:gd name="T73" fmla="*/ 65 h 198"/>
                <a:gd name="T74" fmla="*/ 109 w 189"/>
                <a:gd name="T75" fmla="*/ 76 h 198"/>
                <a:gd name="T76" fmla="*/ 121 w 189"/>
                <a:gd name="T77" fmla="*/ 71 h 198"/>
                <a:gd name="T78" fmla="*/ 123 w 189"/>
                <a:gd name="T79" fmla="*/ 34 h 198"/>
                <a:gd name="T80" fmla="*/ 146 w 189"/>
                <a:gd name="T81" fmla="*/ 61 h 198"/>
                <a:gd name="T82" fmla="*/ 108 w 189"/>
                <a:gd name="T83" fmla="*/ 116 h 198"/>
                <a:gd name="T84" fmla="*/ 106 w 189"/>
                <a:gd name="T85" fmla="*/ 138 h 198"/>
                <a:gd name="T86" fmla="*/ 120 w 189"/>
                <a:gd name="T87" fmla="*/ 15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98">
                  <a:moveTo>
                    <a:pt x="76" y="131"/>
                  </a:moveTo>
                  <a:cubicBezTo>
                    <a:pt x="73" y="119"/>
                    <a:pt x="76" y="110"/>
                    <a:pt x="90" y="103"/>
                  </a:cubicBezTo>
                  <a:cubicBezTo>
                    <a:pt x="71" y="103"/>
                    <a:pt x="56" y="106"/>
                    <a:pt x="41" y="101"/>
                  </a:cubicBezTo>
                  <a:cubicBezTo>
                    <a:pt x="33" y="99"/>
                    <a:pt x="29" y="105"/>
                    <a:pt x="27" y="111"/>
                  </a:cubicBezTo>
                  <a:cubicBezTo>
                    <a:pt x="24" y="119"/>
                    <a:pt x="18" y="127"/>
                    <a:pt x="10" y="124"/>
                  </a:cubicBezTo>
                  <a:cubicBezTo>
                    <a:pt x="0" y="121"/>
                    <a:pt x="1" y="110"/>
                    <a:pt x="4" y="103"/>
                  </a:cubicBezTo>
                  <a:cubicBezTo>
                    <a:pt x="17" y="76"/>
                    <a:pt x="29" y="49"/>
                    <a:pt x="49" y="26"/>
                  </a:cubicBezTo>
                  <a:cubicBezTo>
                    <a:pt x="51" y="23"/>
                    <a:pt x="55" y="20"/>
                    <a:pt x="59" y="23"/>
                  </a:cubicBezTo>
                  <a:cubicBezTo>
                    <a:pt x="64" y="27"/>
                    <a:pt x="63" y="34"/>
                    <a:pt x="60" y="39"/>
                  </a:cubicBezTo>
                  <a:cubicBezTo>
                    <a:pt x="53" y="52"/>
                    <a:pt x="48" y="65"/>
                    <a:pt x="43" y="78"/>
                  </a:cubicBezTo>
                  <a:cubicBezTo>
                    <a:pt x="42" y="79"/>
                    <a:pt x="42" y="81"/>
                    <a:pt x="42" y="82"/>
                  </a:cubicBezTo>
                  <a:cubicBezTo>
                    <a:pt x="48" y="85"/>
                    <a:pt x="60" y="70"/>
                    <a:pt x="62" y="88"/>
                  </a:cubicBezTo>
                  <a:cubicBezTo>
                    <a:pt x="62" y="90"/>
                    <a:pt x="77" y="92"/>
                    <a:pt x="84" y="87"/>
                  </a:cubicBezTo>
                  <a:cubicBezTo>
                    <a:pt x="85" y="85"/>
                    <a:pt x="86" y="82"/>
                    <a:pt x="86" y="80"/>
                  </a:cubicBezTo>
                  <a:cubicBezTo>
                    <a:pt x="87" y="77"/>
                    <a:pt x="85" y="76"/>
                    <a:pt x="81" y="76"/>
                  </a:cubicBezTo>
                  <a:cubicBezTo>
                    <a:pt x="73" y="75"/>
                    <a:pt x="75" y="74"/>
                    <a:pt x="73" y="67"/>
                  </a:cubicBezTo>
                  <a:cubicBezTo>
                    <a:pt x="71" y="60"/>
                    <a:pt x="72" y="53"/>
                    <a:pt x="69" y="46"/>
                  </a:cubicBezTo>
                  <a:cubicBezTo>
                    <a:pt x="68" y="42"/>
                    <a:pt x="68" y="36"/>
                    <a:pt x="73" y="37"/>
                  </a:cubicBezTo>
                  <a:cubicBezTo>
                    <a:pt x="92" y="41"/>
                    <a:pt x="94" y="22"/>
                    <a:pt x="105" y="15"/>
                  </a:cubicBezTo>
                  <a:cubicBezTo>
                    <a:pt x="97" y="14"/>
                    <a:pt x="89" y="14"/>
                    <a:pt x="79" y="13"/>
                  </a:cubicBezTo>
                  <a:cubicBezTo>
                    <a:pt x="91" y="0"/>
                    <a:pt x="105" y="3"/>
                    <a:pt x="117" y="4"/>
                  </a:cubicBezTo>
                  <a:cubicBezTo>
                    <a:pt x="131" y="5"/>
                    <a:pt x="144" y="10"/>
                    <a:pt x="158" y="11"/>
                  </a:cubicBezTo>
                  <a:cubicBezTo>
                    <a:pt x="179" y="12"/>
                    <a:pt x="189" y="37"/>
                    <a:pt x="182" y="64"/>
                  </a:cubicBezTo>
                  <a:cubicBezTo>
                    <a:pt x="174" y="101"/>
                    <a:pt x="158" y="134"/>
                    <a:pt x="148" y="170"/>
                  </a:cubicBezTo>
                  <a:cubicBezTo>
                    <a:pt x="147" y="175"/>
                    <a:pt x="144" y="179"/>
                    <a:pt x="141" y="183"/>
                  </a:cubicBezTo>
                  <a:cubicBezTo>
                    <a:pt x="136" y="190"/>
                    <a:pt x="131" y="198"/>
                    <a:pt x="121" y="198"/>
                  </a:cubicBezTo>
                  <a:cubicBezTo>
                    <a:pt x="111" y="198"/>
                    <a:pt x="111" y="184"/>
                    <a:pt x="111" y="182"/>
                  </a:cubicBezTo>
                  <a:cubicBezTo>
                    <a:pt x="107" y="145"/>
                    <a:pt x="78" y="149"/>
                    <a:pt x="54" y="145"/>
                  </a:cubicBezTo>
                  <a:cubicBezTo>
                    <a:pt x="47" y="144"/>
                    <a:pt x="39" y="148"/>
                    <a:pt x="36" y="139"/>
                  </a:cubicBezTo>
                  <a:cubicBezTo>
                    <a:pt x="34" y="131"/>
                    <a:pt x="37" y="123"/>
                    <a:pt x="44" y="120"/>
                  </a:cubicBezTo>
                  <a:cubicBezTo>
                    <a:pt x="50" y="117"/>
                    <a:pt x="58" y="113"/>
                    <a:pt x="62" y="125"/>
                  </a:cubicBezTo>
                  <a:cubicBezTo>
                    <a:pt x="63" y="128"/>
                    <a:pt x="70" y="128"/>
                    <a:pt x="76" y="131"/>
                  </a:cubicBezTo>
                  <a:close/>
                  <a:moveTo>
                    <a:pt x="120" y="156"/>
                  </a:moveTo>
                  <a:cubicBezTo>
                    <a:pt x="137" y="124"/>
                    <a:pt x="150" y="94"/>
                    <a:pt x="158" y="62"/>
                  </a:cubicBezTo>
                  <a:cubicBezTo>
                    <a:pt x="166" y="31"/>
                    <a:pt x="155" y="18"/>
                    <a:pt x="124" y="18"/>
                  </a:cubicBezTo>
                  <a:cubicBezTo>
                    <a:pt x="114" y="18"/>
                    <a:pt x="110" y="21"/>
                    <a:pt x="112" y="30"/>
                  </a:cubicBezTo>
                  <a:cubicBezTo>
                    <a:pt x="116" y="43"/>
                    <a:pt x="112" y="54"/>
                    <a:pt x="107" y="65"/>
                  </a:cubicBezTo>
                  <a:cubicBezTo>
                    <a:pt x="105" y="70"/>
                    <a:pt x="104" y="73"/>
                    <a:pt x="109" y="76"/>
                  </a:cubicBezTo>
                  <a:cubicBezTo>
                    <a:pt x="115" y="80"/>
                    <a:pt x="117" y="75"/>
                    <a:pt x="121" y="71"/>
                  </a:cubicBezTo>
                  <a:cubicBezTo>
                    <a:pt x="134" y="60"/>
                    <a:pt x="130" y="47"/>
                    <a:pt x="123" y="34"/>
                  </a:cubicBezTo>
                  <a:cubicBezTo>
                    <a:pt x="143" y="35"/>
                    <a:pt x="155" y="49"/>
                    <a:pt x="146" y="61"/>
                  </a:cubicBezTo>
                  <a:cubicBezTo>
                    <a:pt x="132" y="78"/>
                    <a:pt x="134" y="107"/>
                    <a:pt x="108" y="116"/>
                  </a:cubicBezTo>
                  <a:cubicBezTo>
                    <a:pt x="102" y="118"/>
                    <a:pt x="101" y="130"/>
                    <a:pt x="106" y="138"/>
                  </a:cubicBezTo>
                  <a:cubicBezTo>
                    <a:pt x="110" y="143"/>
                    <a:pt x="115" y="148"/>
                    <a:pt x="120"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4" name="Freeform 14"/>
            <p:cNvSpPr/>
            <p:nvPr/>
          </p:nvSpPr>
          <p:spPr bwMode="auto">
            <a:xfrm>
              <a:off x="1443881" y="2527162"/>
              <a:ext cx="353737" cy="336930"/>
            </a:xfrm>
            <a:custGeom>
              <a:avLst/>
              <a:gdLst>
                <a:gd name="T0" fmla="*/ 149 w 213"/>
                <a:gd name="T1" fmla="*/ 81 h 203"/>
                <a:gd name="T2" fmla="*/ 74 w 213"/>
                <a:gd name="T3" fmla="*/ 31 h 203"/>
                <a:gd name="T4" fmla="*/ 71 w 213"/>
                <a:gd name="T5" fmla="*/ 10 h 203"/>
                <a:gd name="T6" fmla="*/ 89 w 213"/>
                <a:gd name="T7" fmla="*/ 7 h 203"/>
                <a:gd name="T8" fmla="*/ 196 w 213"/>
                <a:gd name="T9" fmla="*/ 75 h 203"/>
                <a:gd name="T10" fmla="*/ 208 w 213"/>
                <a:gd name="T11" fmla="*/ 93 h 203"/>
                <a:gd name="T12" fmla="*/ 186 w 213"/>
                <a:gd name="T13" fmla="*/ 109 h 203"/>
                <a:gd name="T14" fmla="*/ 83 w 213"/>
                <a:gd name="T15" fmla="*/ 117 h 203"/>
                <a:gd name="T16" fmla="*/ 61 w 213"/>
                <a:gd name="T17" fmla="*/ 121 h 203"/>
                <a:gd name="T18" fmla="*/ 141 w 213"/>
                <a:gd name="T19" fmla="*/ 172 h 203"/>
                <a:gd name="T20" fmla="*/ 146 w 213"/>
                <a:gd name="T21" fmla="*/ 192 h 203"/>
                <a:gd name="T22" fmla="*/ 126 w 213"/>
                <a:gd name="T23" fmla="*/ 196 h 203"/>
                <a:gd name="T24" fmla="*/ 17 w 213"/>
                <a:gd name="T25" fmla="*/ 127 h 203"/>
                <a:gd name="T26" fmla="*/ 7 w 213"/>
                <a:gd name="T27" fmla="*/ 113 h 203"/>
                <a:gd name="T28" fmla="*/ 28 w 213"/>
                <a:gd name="T29" fmla="*/ 93 h 203"/>
                <a:gd name="T30" fmla="*/ 147 w 213"/>
                <a:gd name="T31" fmla="*/ 83 h 203"/>
                <a:gd name="T32" fmla="*/ 149 w 213"/>
                <a:gd name="T33" fmla="*/ 81 h 203"/>
                <a:gd name="T34" fmla="*/ 150 w 213"/>
                <a:gd name="T35" fmla="*/ 84 h 203"/>
                <a:gd name="T36" fmla="*/ 152 w 213"/>
                <a:gd name="T37" fmla="*/ 83 h 203"/>
                <a:gd name="T38" fmla="*/ 149 w 213"/>
                <a:gd name="T39"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03">
                  <a:moveTo>
                    <a:pt x="149" y="81"/>
                  </a:moveTo>
                  <a:cubicBezTo>
                    <a:pt x="127" y="60"/>
                    <a:pt x="99" y="48"/>
                    <a:pt x="74" y="31"/>
                  </a:cubicBezTo>
                  <a:cubicBezTo>
                    <a:pt x="63" y="23"/>
                    <a:pt x="66" y="18"/>
                    <a:pt x="71" y="10"/>
                  </a:cubicBezTo>
                  <a:cubicBezTo>
                    <a:pt x="76" y="0"/>
                    <a:pt x="81" y="1"/>
                    <a:pt x="89" y="7"/>
                  </a:cubicBezTo>
                  <a:cubicBezTo>
                    <a:pt x="125" y="30"/>
                    <a:pt x="161" y="53"/>
                    <a:pt x="196" y="75"/>
                  </a:cubicBezTo>
                  <a:cubicBezTo>
                    <a:pt x="203" y="79"/>
                    <a:pt x="213" y="82"/>
                    <a:pt x="208" y="93"/>
                  </a:cubicBezTo>
                  <a:cubicBezTo>
                    <a:pt x="204" y="101"/>
                    <a:pt x="199" y="109"/>
                    <a:pt x="186" y="109"/>
                  </a:cubicBezTo>
                  <a:cubicBezTo>
                    <a:pt x="152" y="111"/>
                    <a:pt x="118" y="114"/>
                    <a:pt x="83" y="117"/>
                  </a:cubicBezTo>
                  <a:cubicBezTo>
                    <a:pt x="77" y="117"/>
                    <a:pt x="71" y="119"/>
                    <a:pt x="61" y="121"/>
                  </a:cubicBezTo>
                  <a:cubicBezTo>
                    <a:pt x="89" y="139"/>
                    <a:pt x="114" y="156"/>
                    <a:pt x="141" y="172"/>
                  </a:cubicBezTo>
                  <a:cubicBezTo>
                    <a:pt x="150" y="178"/>
                    <a:pt x="153" y="182"/>
                    <a:pt x="146" y="192"/>
                  </a:cubicBezTo>
                  <a:cubicBezTo>
                    <a:pt x="140" y="201"/>
                    <a:pt x="135" y="203"/>
                    <a:pt x="126" y="196"/>
                  </a:cubicBezTo>
                  <a:cubicBezTo>
                    <a:pt x="90" y="173"/>
                    <a:pt x="53" y="151"/>
                    <a:pt x="17" y="127"/>
                  </a:cubicBezTo>
                  <a:cubicBezTo>
                    <a:pt x="12" y="124"/>
                    <a:pt x="0" y="123"/>
                    <a:pt x="7" y="113"/>
                  </a:cubicBezTo>
                  <a:cubicBezTo>
                    <a:pt x="12" y="105"/>
                    <a:pt x="13" y="94"/>
                    <a:pt x="28" y="93"/>
                  </a:cubicBezTo>
                  <a:cubicBezTo>
                    <a:pt x="67" y="91"/>
                    <a:pt x="107" y="87"/>
                    <a:pt x="147" y="83"/>
                  </a:cubicBezTo>
                  <a:cubicBezTo>
                    <a:pt x="148" y="83"/>
                    <a:pt x="148" y="82"/>
                    <a:pt x="149" y="81"/>
                  </a:cubicBezTo>
                  <a:cubicBezTo>
                    <a:pt x="148" y="82"/>
                    <a:pt x="148" y="83"/>
                    <a:pt x="150" y="84"/>
                  </a:cubicBezTo>
                  <a:cubicBezTo>
                    <a:pt x="150" y="84"/>
                    <a:pt x="151" y="83"/>
                    <a:pt x="152" y="83"/>
                  </a:cubicBezTo>
                  <a:cubicBezTo>
                    <a:pt x="151" y="83"/>
                    <a:pt x="150" y="82"/>
                    <a:pt x="14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5" name="Freeform 15"/>
            <p:cNvSpPr/>
            <p:nvPr/>
          </p:nvSpPr>
          <p:spPr bwMode="auto">
            <a:xfrm>
              <a:off x="4556287" y="3549957"/>
              <a:ext cx="279309" cy="261701"/>
            </a:xfrm>
            <a:custGeom>
              <a:avLst/>
              <a:gdLst>
                <a:gd name="T0" fmla="*/ 118 w 168"/>
                <a:gd name="T1" fmla="*/ 42 h 158"/>
                <a:gd name="T2" fmla="*/ 21 w 168"/>
                <a:gd name="T3" fmla="*/ 34 h 158"/>
                <a:gd name="T4" fmla="*/ 7 w 168"/>
                <a:gd name="T5" fmla="*/ 23 h 158"/>
                <a:gd name="T6" fmla="*/ 24 w 168"/>
                <a:gd name="T7" fmla="*/ 5 h 158"/>
                <a:gd name="T8" fmla="*/ 157 w 168"/>
                <a:gd name="T9" fmla="*/ 14 h 158"/>
                <a:gd name="T10" fmla="*/ 167 w 168"/>
                <a:gd name="T11" fmla="*/ 23 h 158"/>
                <a:gd name="T12" fmla="*/ 157 w 168"/>
                <a:gd name="T13" fmla="*/ 49 h 158"/>
                <a:gd name="T14" fmla="*/ 63 w 168"/>
                <a:gd name="T15" fmla="*/ 111 h 158"/>
                <a:gd name="T16" fmla="*/ 58 w 168"/>
                <a:gd name="T17" fmla="*/ 115 h 158"/>
                <a:gd name="T18" fmla="*/ 145 w 168"/>
                <a:gd name="T19" fmla="*/ 124 h 158"/>
                <a:gd name="T20" fmla="*/ 161 w 168"/>
                <a:gd name="T21" fmla="*/ 142 h 158"/>
                <a:gd name="T22" fmla="*/ 141 w 168"/>
                <a:gd name="T23" fmla="*/ 153 h 158"/>
                <a:gd name="T24" fmla="*/ 20 w 168"/>
                <a:gd name="T25" fmla="*/ 147 h 158"/>
                <a:gd name="T26" fmla="*/ 0 w 168"/>
                <a:gd name="T27" fmla="*/ 139 h 158"/>
                <a:gd name="T28" fmla="*/ 11 w 168"/>
                <a:gd name="T29" fmla="*/ 112 h 158"/>
                <a:gd name="T30" fmla="*/ 118 w 168"/>
                <a:gd name="T31" fmla="*/ 4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8">
                  <a:moveTo>
                    <a:pt x="118" y="42"/>
                  </a:moveTo>
                  <a:cubicBezTo>
                    <a:pt x="84" y="39"/>
                    <a:pt x="52" y="37"/>
                    <a:pt x="21" y="34"/>
                  </a:cubicBezTo>
                  <a:cubicBezTo>
                    <a:pt x="14" y="33"/>
                    <a:pt x="5" y="35"/>
                    <a:pt x="7" y="23"/>
                  </a:cubicBezTo>
                  <a:cubicBezTo>
                    <a:pt x="9" y="13"/>
                    <a:pt x="9" y="0"/>
                    <a:pt x="24" y="5"/>
                  </a:cubicBezTo>
                  <a:cubicBezTo>
                    <a:pt x="67" y="18"/>
                    <a:pt x="113" y="6"/>
                    <a:pt x="157" y="14"/>
                  </a:cubicBezTo>
                  <a:cubicBezTo>
                    <a:pt x="163" y="15"/>
                    <a:pt x="167" y="16"/>
                    <a:pt x="167" y="23"/>
                  </a:cubicBezTo>
                  <a:cubicBezTo>
                    <a:pt x="167" y="33"/>
                    <a:pt x="168" y="42"/>
                    <a:pt x="157" y="49"/>
                  </a:cubicBezTo>
                  <a:cubicBezTo>
                    <a:pt x="126" y="69"/>
                    <a:pt x="95" y="90"/>
                    <a:pt x="63" y="111"/>
                  </a:cubicBezTo>
                  <a:cubicBezTo>
                    <a:pt x="62" y="112"/>
                    <a:pt x="60" y="113"/>
                    <a:pt x="58" y="115"/>
                  </a:cubicBezTo>
                  <a:cubicBezTo>
                    <a:pt x="87" y="127"/>
                    <a:pt x="117" y="118"/>
                    <a:pt x="145" y="124"/>
                  </a:cubicBezTo>
                  <a:cubicBezTo>
                    <a:pt x="157" y="126"/>
                    <a:pt x="162" y="128"/>
                    <a:pt x="161" y="142"/>
                  </a:cubicBezTo>
                  <a:cubicBezTo>
                    <a:pt x="159" y="158"/>
                    <a:pt x="150" y="153"/>
                    <a:pt x="141" y="153"/>
                  </a:cubicBezTo>
                  <a:cubicBezTo>
                    <a:pt x="101" y="153"/>
                    <a:pt x="61" y="146"/>
                    <a:pt x="20" y="147"/>
                  </a:cubicBezTo>
                  <a:cubicBezTo>
                    <a:pt x="12" y="148"/>
                    <a:pt x="1" y="148"/>
                    <a:pt x="0" y="139"/>
                  </a:cubicBezTo>
                  <a:cubicBezTo>
                    <a:pt x="0" y="130"/>
                    <a:pt x="0" y="119"/>
                    <a:pt x="11" y="112"/>
                  </a:cubicBezTo>
                  <a:cubicBezTo>
                    <a:pt x="47" y="90"/>
                    <a:pt x="81" y="66"/>
                    <a:pt x="11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6" name="Freeform 16"/>
            <p:cNvSpPr/>
            <p:nvPr/>
          </p:nvSpPr>
          <p:spPr bwMode="auto">
            <a:xfrm>
              <a:off x="1922467" y="2027768"/>
              <a:ext cx="345734" cy="352136"/>
            </a:xfrm>
            <a:custGeom>
              <a:avLst/>
              <a:gdLst>
                <a:gd name="T0" fmla="*/ 53 w 208"/>
                <a:gd name="T1" fmla="*/ 108 h 212"/>
                <a:gd name="T2" fmla="*/ 108 w 208"/>
                <a:gd name="T3" fmla="*/ 185 h 212"/>
                <a:gd name="T4" fmla="*/ 105 w 208"/>
                <a:gd name="T5" fmla="*/ 205 h 212"/>
                <a:gd name="T6" fmla="*/ 85 w 208"/>
                <a:gd name="T7" fmla="*/ 201 h 212"/>
                <a:gd name="T8" fmla="*/ 15 w 208"/>
                <a:gd name="T9" fmla="*/ 97 h 212"/>
                <a:gd name="T10" fmla="*/ 8 w 208"/>
                <a:gd name="T11" fmla="*/ 78 h 212"/>
                <a:gd name="T12" fmla="*/ 38 w 208"/>
                <a:gd name="T13" fmla="*/ 68 h 212"/>
                <a:gd name="T14" fmla="*/ 135 w 208"/>
                <a:gd name="T15" fmla="*/ 101 h 212"/>
                <a:gd name="T16" fmla="*/ 153 w 208"/>
                <a:gd name="T17" fmla="*/ 104 h 212"/>
                <a:gd name="T18" fmla="*/ 103 w 208"/>
                <a:gd name="T19" fmla="*/ 29 h 212"/>
                <a:gd name="T20" fmla="*/ 103 w 208"/>
                <a:gd name="T21" fmla="*/ 11 h 212"/>
                <a:gd name="T22" fmla="*/ 125 w 208"/>
                <a:gd name="T23" fmla="*/ 11 h 212"/>
                <a:gd name="T24" fmla="*/ 202 w 208"/>
                <a:gd name="T25" fmla="*/ 125 h 212"/>
                <a:gd name="T26" fmla="*/ 202 w 208"/>
                <a:gd name="T27" fmla="*/ 139 h 212"/>
                <a:gd name="T28" fmla="*/ 177 w 208"/>
                <a:gd name="T29" fmla="*/ 147 h 212"/>
                <a:gd name="T30" fmla="*/ 79 w 208"/>
                <a:gd name="T31" fmla="*/ 112 h 212"/>
                <a:gd name="T32" fmla="*/ 53 w 208"/>
                <a:gd name="T33" fmla="*/ 1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12">
                  <a:moveTo>
                    <a:pt x="53" y="108"/>
                  </a:moveTo>
                  <a:cubicBezTo>
                    <a:pt x="74" y="132"/>
                    <a:pt x="90" y="159"/>
                    <a:pt x="108" y="185"/>
                  </a:cubicBezTo>
                  <a:cubicBezTo>
                    <a:pt x="115" y="193"/>
                    <a:pt x="116" y="198"/>
                    <a:pt x="105" y="205"/>
                  </a:cubicBezTo>
                  <a:cubicBezTo>
                    <a:pt x="96" y="210"/>
                    <a:pt x="92" y="212"/>
                    <a:pt x="85" y="201"/>
                  </a:cubicBezTo>
                  <a:cubicBezTo>
                    <a:pt x="62" y="166"/>
                    <a:pt x="38" y="132"/>
                    <a:pt x="15" y="97"/>
                  </a:cubicBezTo>
                  <a:cubicBezTo>
                    <a:pt x="11" y="92"/>
                    <a:pt x="0" y="87"/>
                    <a:pt x="8" y="78"/>
                  </a:cubicBezTo>
                  <a:cubicBezTo>
                    <a:pt x="15" y="69"/>
                    <a:pt x="24" y="63"/>
                    <a:pt x="38" y="68"/>
                  </a:cubicBezTo>
                  <a:cubicBezTo>
                    <a:pt x="70" y="80"/>
                    <a:pt x="102" y="90"/>
                    <a:pt x="135" y="101"/>
                  </a:cubicBezTo>
                  <a:cubicBezTo>
                    <a:pt x="140" y="103"/>
                    <a:pt x="145" y="108"/>
                    <a:pt x="153" y="104"/>
                  </a:cubicBezTo>
                  <a:cubicBezTo>
                    <a:pt x="136" y="79"/>
                    <a:pt x="120" y="53"/>
                    <a:pt x="103" y="29"/>
                  </a:cubicBezTo>
                  <a:cubicBezTo>
                    <a:pt x="97" y="21"/>
                    <a:pt x="95" y="16"/>
                    <a:pt x="103" y="11"/>
                  </a:cubicBezTo>
                  <a:cubicBezTo>
                    <a:pt x="110" y="7"/>
                    <a:pt x="118" y="0"/>
                    <a:pt x="125" y="11"/>
                  </a:cubicBezTo>
                  <a:cubicBezTo>
                    <a:pt x="150" y="49"/>
                    <a:pt x="176" y="87"/>
                    <a:pt x="202" y="125"/>
                  </a:cubicBezTo>
                  <a:cubicBezTo>
                    <a:pt x="205" y="129"/>
                    <a:pt x="208" y="134"/>
                    <a:pt x="202" y="139"/>
                  </a:cubicBezTo>
                  <a:cubicBezTo>
                    <a:pt x="195" y="143"/>
                    <a:pt x="189" y="151"/>
                    <a:pt x="177" y="147"/>
                  </a:cubicBezTo>
                  <a:cubicBezTo>
                    <a:pt x="145" y="134"/>
                    <a:pt x="112" y="123"/>
                    <a:pt x="79" y="112"/>
                  </a:cubicBezTo>
                  <a:cubicBezTo>
                    <a:pt x="71" y="109"/>
                    <a:pt x="64" y="103"/>
                    <a:pt x="5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7" name="Freeform 17"/>
            <p:cNvSpPr/>
            <p:nvPr/>
          </p:nvSpPr>
          <p:spPr bwMode="auto">
            <a:xfrm>
              <a:off x="1226196" y="3324270"/>
              <a:ext cx="284111" cy="253698"/>
            </a:xfrm>
            <a:custGeom>
              <a:avLst/>
              <a:gdLst>
                <a:gd name="T0" fmla="*/ 51 w 171"/>
                <a:gd name="T1" fmla="*/ 113 h 153"/>
                <a:gd name="T2" fmla="*/ 150 w 171"/>
                <a:gd name="T3" fmla="*/ 121 h 153"/>
                <a:gd name="T4" fmla="*/ 162 w 171"/>
                <a:gd name="T5" fmla="*/ 140 h 153"/>
                <a:gd name="T6" fmla="*/ 146 w 171"/>
                <a:gd name="T7" fmla="*/ 149 h 153"/>
                <a:gd name="T8" fmla="*/ 31 w 171"/>
                <a:gd name="T9" fmla="*/ 140 h 153"/>
                <a:gd name="T10" fmla="*/ 4 w 171"/>
                <a:gd name="T11" fmla="*/ 130 h 153"/>
                <a:gd name="T12" fmla="*/ 20 w 171"/>
                <a:gd name="T13" fmla="*/ 100 h 153"/>
                <a:gd name="T14" fmla="*/ 115 w 171"/>
                <a:gd name="T15" fmla="*/ 38 h 153"/>
                <a:gd name="T16" fmla="*/ 32 w 171"/>
                <a:gd name="T17" fmla="*/ 29 h 153"/>
                <a:gd name="T18" fmla="*/ 13 w 171"/>
                <a:gd name="T19" fmla="*/ 9 h 153"/>
                <a:gd name="T20" fmla="*/ 26 w 171"/>
                <a:gd name="T21" fmla="*/ 1 h 153"/>
                <a:gd name="T22" fmla="*/ 154 w 171"/>
                <a:gd name="T23" fmla="*/ 12 h 153"/>
                <a:gd name="T24" fmla="*/ 169 w 171"/>
                <a:gd name="T25" fmla="*/ 27 h 153"/>
                <a:gd name="T26" fmla="*/ 160 w 171"/>
                <a:gd name="T27" fmla="*/ 45 h 153"/>
                <a:gd name="T28" fmla="*/ 51 w 171"/>
                <a:gd name="T29" fmla="*/ 11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53">
                  <a:moveTo>
                    <a:pt x="51" y="113"/>
                  </a:moveTo>
                  <a:cubicBezTo>
                    <a:pt x="89" y="116"/>
                    <a:pt x="119" y="120"/>
                    <a:pt x="150" y="121"/>
                  </a:cubicBezTo>
                  <a:cubicBezTo>
                    <a:pt x="167" y="122"/>
                    <a:pt x="162" y="131"/>
                    <a:pt x="162" y="140"/>
                  </a:cubicBezTo>
                  <a:cubicBezTo>
                    <a:pt x="162" y="153"/>
                    <a:pt x="155" y="150"/>
                    <a:pt x="146" y="149"/>
                  </a:cubicBezTo>
                  <a:cubicBezTo>
                    <a:pt x="108" y="146"/>
                    <a:pt x="69" y="144"/>
                    <a:pt x="31" y="140"/>
                  </a:cubicBezTo>
                  <a:cubicBezTo>
                    <a:pt x="21" y="140"/>
                    <a:pt x="8" y="143"/>
                    <a:pt x="4" y="130"/>
                  </a:cubicBezTo>
                  <a:cubicBezTo>
                    <a:pt x="0" y="116"/>
                    <a:pt x="8" y="107"/>
                    <a:pt x="20" y="100"/>
                  </a:cubicBezTo>
                  <a:cubicBezTo>
                    <a:pt x="51" y="79"/>
                    <a:pt x="86" y="64"/>
                    <a:pt x="115" y="38"/>
                  </a:cubicBezTo>
                  <a:cubicBezTo>
                    <a:pt x="87" y="32"/>
                    <a:pt x="59" y="29"/>
                    <a:pt x="32" y="29"/>
                  </a:cubicBezTo>
                  <a:cubicBezTo>
                    <a:pt x="20" y="29"/>
                    <a:pt x="6" y="29"/>
                    <a:pt x="13" y="9"/>
                  </a:cubicBezTo>
                  <a:cubicBezTo>
                    <a:pt x="16" y="1"/>
                    <a:pt x="20" y="0"/>
                    <a:pt x="26" y="1"/>
                  </a:cubicBezTo>
                  <a:cubicBezTo>
                    <a:pt x="69" y="2"/>
                    <a:pt x="112" y="7"/>
                    <a:pt x="154" y="12"/>
                  </a:cubicBezTo>
                  <a:cubicBezTo>
                    <a:pt x="163" y="13"/>
                    <a:pt x="168" y="17"/>
                    <a:pt x="169" y="27"/>
                  </a:cubicBezTo>
                  <a:cubicBezTo>
                    <a:pt x="171" y="37"/>
                    <a:pt x="167" y="41"/>
                    <a:pt x="160" y="45"/>
                  </a:cubicBezTo>
                  <a:cubicBezTo>
                    <a:pt x="125" y="67"/>
                    <a:pt x="91" y="88"/>
                    <a:pt x="5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8" name="Freeform 18"/>
            <p:cNvSpPr>
              <a:spLocks noEditPoints="1"/>
            </p:cNvSpPr>
            <p:nvPr/>
          </p:nvSpPr>
          <p:spPr bwMode="auto">
            <a:xfrm>
              <a:off x="1265412" y="3793251"/>
              <a:ext cx="292914" cy="260901"/>
            </a:xfrm>
            <a:custGeom>
              <a:avLst/>
              <a:gdLst>
                <a:gd name="T0" fmla="*/ 0 w 176"/>
                <a:gd name="T1" fmla="*/ 79 h 157"/>
                <a:gd name="T2" fmla="*/ 60 w 176"/>
                <a:gd name="T3" fmla="*/ 34 h 157"/>
                <a:gd name="T4" fmla="*/ 88 w 176"/>
                <a:gd name="T5" fmla="*/ 29 h 157"/>
                <a:gd name="T6" fmla="*/ 135 w 176"/>
                <a:gd name="T7" fmla="*/ 6 h 157"/>
                <a:gd name="T8" fmla="*/ 151 w 176"/>
                <a:gd name="T9" fmla="*/ 13 h 157"/>
                <a:gd name="T10" fmla="*/ 147 w 176"/>
                <a:gd name="T11" fmla="*/ 32 h 157"/>
                <a:gd name="T12" fmla="*/ 107 w 176"/>
                <a:gd name="T13" fmla="*/ 48 h 157"/>
                <a:gd name="T14" fmla="*/ 96 w 176"/>
                <a:gd name="T15" fmla="*/ 107 h 157"/>
                <a:gd name="T16" fmla="*/ 104 w 176"/>
                <a:gd name="T17" fmla="*/ 108 h 157"/>
                <a:gd name="T18" fmla="*/ 152 w 176"/>
                <a:gd name="T19" fmla="*/ 98 h 157"/>
                <a:gd name="T20" fmla="*/ 170 w 176"/>
                <a:gd name="T21" fmla="*/ 103 h 157"/>
                <a:gd name="T22" fmla="*/ 159 w 176"/>
                <a:gd name="T23" fmla="*/ 128 h 157"/>
                <a:gd name="T24" fmla="*/ 30 w 176"/>
                <a:gd name="T25" fmla="*/ 155 h 157"/>
                <a:gd name="T26" fmla="*/ 16 w 176"/>
                <a:gd name="T27" fmla="*/ 146 h 157"/>
                <a:gd name="T28" fmla="*/ 0 w 176"/>
                <a:gd name="T29" fmla="*/ 79 h 157"/>
                <a:gd name="T30" fmla="*/ 26 w 176"/>
                <a:gd name="T31" fmla="*/ 83 h 157"/>
                <a:gd name="T32" fmla="*/ 31 w 176"/>
                <a:gd name="T33" fmla="*/ 112 h 157"/>
                <a:gd name="T34" fmla="*/ 55 w 176"/>
                <a:gd name="T35" fmla="*/ 120 h 157"/>
                <a:gd name="T36" fmla="*/ 69 w 176"/>
                <a:gd name="T37" fmla="*/ 101 h 157"/>
                <a:gd name="T38" fmla="*/ 63 w 176"/>
                <a:gd name="T39" fmla="*/ 76 h 157"/>
                <a:gd name="T40" fmla="*/ 42 w 176"/>
                <a:gd name="T41" fmla="*/ 60 h 157"/>
                <a:gd name="T42" fmla="*/ 26 w 176"/>
                <a:gd name="T43" fmla="*/ 8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57">
                  <a:moveTo>
                    <a:pt x="0" y="79"/>
                  </a:moveTo>
                  <a:cubicBezTo>
                    <a:pt x="1" y="39"/>
                    <a:pt x="30" y="19"/>
                    <a:pt x="60" y="34"/>
                  </a:cubicBezTo>
                  <a:cubicBezTo>
                    <a:pt x="72" y="40"/>
                    <a:pt x="81" y="35"/>
                    <a:pt x="88" y="29"/>
                  </a:cubicBezTo>
                  <a:cubicBezTo>
                    <a:pt x="102" y="18"/>
                    <a:pt x="120" y="15"/>
                    <a:pt x="135" y="6"/>
                  </a:cubicBezTo>
                  <a:cubicBezTo>
                    <a:pt x="145" y="0"/>
                    <a:pt x="149" y="6"/>
                    <a:pt x="151" y="13"/>
                  </a:cubicBezTo>
                  <a:cubicBezTo>
                    <a:pt x="153" y="19"/>
                    <a:pt x="160" y="28"/>
                    <a:pt x="147" y="32"/>
                  </a:cubicBezTo>
                  <a:cubicBezTo>
                    <a:pt x="133" y="37"/>
                    <a:pt x="120" y="43"/>
                    <a:pt x="107" y="48"/>
                  </a:cubicBezTo>
                  <a:cubicBezTo>
                    <a:pt x="91" y="55"/>
                    <a:pt x="85" y="96"/>
                    <a:pt x="96" y="107"/>
                  </a:cubicBezTo>
                  <a:cubicBezTo>
                    <a:pt x="99" y="110"/>
                    <a:pt x="101" y="108"/>
                    <a:pt x="104" y="108"/>
                  </a:cubicBezTo>
                  <a:cubicBezTo>
                    <a:pt x="120" y="104"/>
                    <a:pt x="136" y="100"/>
                    <a:pt x="152" y="98"/>
                  </a:cubicBezTo>
                  <a:cubicBezTo>
                    <a:pt x="158" y="97"/>
                    <a:pt x="167" y="88"/>
                    <a:pt x="170" y="103"/>
                  </a:cubicBezTo>
                  <a:cubicBezTo>
                    <a:pt x="172" y="115"/>
                    <a:pt x="176" y="125"/>
                    <a:pt x="159" y="128"/>
                  </a:cubicBezTo>
                  <a:cubicBezTo>
                    <a:pt x="116" y="136"/>
                    <a:pt x="73" y="145"/>
                    <a:pt x="30" y="155"/>
                  </a:cubicBezTo>
                  <a:cubicBezTo>
                    <a:pt x="20" y="157"/>
                    <a:pt x="17" y="153"/>
                    <a:pt x="16" y="146"/>
                  </a:cubicBezTo>
                  <a:cubicBezTo>
                    <a:pt x="10" y="122"/>
                    <a:pt x="5" y="98"/>
                    <a:pt x="0" y="79"/>
                  </a:cubicBezTo>
                  <a:close/>
                  <a:moveTo>
                    <a:pt x="26" y="83"/>
                  </a:moveTo>
                  <a:cubicBezTo>
                    <a:pt x="28" y="93"/>
                    <a:pt x="29" y="103"/>
                    <a:pt x="31" y="112"/>
                  </a:cubicBezTo>
                  <a:cubicBezTo>
                    <a:pt x="34" y="127"/>
                    <a:pt x="48" y="124"/>
                    <a:pt x="55" y="120"/>
                  </a:cubicBezTo>
                  <a:cubicBezTo>
                    <a:pt x="60" y="118"/>
                    <a:pt x="78" y="118"/>
                    <a:pt x="69" y="101"/>
                  </a:cubicBezTo>
                  <a:cubicBezTo>
                    <a:pt x="66" y="94"/>
                    <a:pt x="66" y="84"/>
                    <a:pt x="63" y="76"/>
                  </a:cubicBezTo>
                  <a:cubicBezTo>
                    <a:pt x="60" y="67"/>
                    <a:pt x="55" y="58"/>
                    <a:pt x="42" y="60"/>
                  </a:cubicBezTo>
                  <a:cubicBezTo>
                    <a:pt x="29" y="62"/>
                    <a:pt x="26" y="71"/>
                    <a:pt x="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39" name="Freeform 19"/>
            <p:cNvSpPr>
              <a:spLocks noEditPoints="1"/>
            </p:cNvSpPr>
            <p:nvPr/>
          </p:nvSpPr>
          <p:spPr bwMode="auto">
            <a:xfrm>
              <a:off x="2886040" y="1783674"/>
              <a:ext cx="219285" cy="273706"/>
            </a:xfrm>
            <a:custGeom>
              <a:avLst/>
              <a:gdLst>
                <a:gd name="T0" fmla="*/ 48 w 132"/>
                <a:gd name="T1" fmla="*/ 2 h 165"/>
                <a:gd name="T2" fmla="*/ 76 w 132"/>
                <a:gd name="T3" fmla="*/ 2 h 165"/>
                <a:gd name="T4" fmla="*/ 116 w 132"/>
                <a:gd name="T5" fmla="*/ 62 h 165"/>
                <a:gd name="T6" fmla="*/ 114 w 132"/>
                <a:gd name="T7" fmla="*/ 95 h 165"/>
                <a:gd name="T8" fmla="*/ 126 w 132"/>
                <a:gd name="T9" fmla="*/ 147 h 165"/>
                <a:gd name="T10" fmla="*/ 118 w 132"/>
                <a:gd name="T11" fmla="*/ 161 h 165"/>
                <a:gd name="T12" fmla="*/ 98 w 132"/>
                <a:gd name="T13" fmla="*/ 152 h 165"/>
                <a:gd name="T14" fmla="*/ 89 w 132"/>
                <a:gd name="T15" fmla="*/ 112 h 165"/>
                <a:gd name="T16" fmla="*/ 53 w 132"/>
                <a:gd name="T17" fmla="*/ 88 h 165"/>
                <a:gd name="T18" fmla="*/ 33 w 132"/>
                <a:gd name="T19" fmla="*/ 113 h 165"/>
                <a:gd name="T20" fmla="*/ 33 w 132"/>
                <a:gd name="T21" fmla="*/ 151 h 165"/>
                <a:gd name="T22" fmla="*/ 19 w 132"/>
                <a:gd name="T23" fmla="*/ 165 h 165"/>
                <a:gd name="T24" fmla="*/ 4 w 132"/>
                <a:gd name="T25" fmla="*/ 151 h 165"/>
                <a:gd name="T26" fmla="*/ 0 w 132"/>
                <a:gd name="T27" fmla="*/ 20 h 165"/>
                <a:gd name="T28" fmla="*/ 20 w 132"/>
                <a:gd name="T29" fmla="*/ 1 h 165"/>
                <a:gd name="T30" fmla="*/ 48 w 132"/>
                <a:gd name="T31" fmla="*/ 2 h 165"/>
                <a:gd name="T32" fmla="*/ 48 w 132"/>
                <a:gd name="T33" fmla="*/ 2 h 165"/>
                <a:gd name="T34" fmla="*/ 57 w 132"/>
                <a:gd name="T35" fmla="*/ 24 h 165"/>
                <a:gd name="T36" fmla="*/ 33 w 132"/>
                <a:gd name="T37" fmla="*/ 53 h 165"/>
                <a:gd name="T38" fmla="*/ 39 w 132"/>
                <a:gd name="T39" fmla="*/ 65 h 165"/>
                <a:gd name="T40" fmla="*/ 75 w 132"/>
                <a:gd name="T41" fmla="*/ 63 h 165"/>
                <a:gd name="T42" fmla="*/ 89 w 132"/>
                <a:gd name="T43" fmla="*/ 49 h 165"/>
                <a:gd name="T44" fmla="*/ 81 w 132"/>
                <a:gd name="T45" fmla="*/ 29 h 165"/>
                <a:gd name="T46" fmla="*/ 57 w 132"/>
                <a:gd name="T4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5">
                  <a:moveTo>
                    <a:pt x="48" y="2"/>
                  </a:moveTo>
                  <a:cubicBezTo>
                    <a:pt x="57" y="2"/>
                    <a:pt x="67" y="2"/>
                    <a:pt x="76" y="2"/>
                  </a:cubicBezTo>
                  <a:cubicBezTo>
                    <a:pt x="111" y="2"/>
                    <a:pt x="132" y="32"/>
                    <a:pt x="116" y="62"/>
                  </a:cubicBezTo>
                  <a:cubicBezTo>
                    <a:pt x="110" y="75"/>
                    <a:pt x="111" y="83"/>
                    <a:pt x="114" y="95"/>
                  </a:cubicBezTo>
                  <a:cubicBezTo>
                    <a:pt x="120" y="112"/>
                    <a:pt x="122" y="130"/>
                    <a:pt x="126" y="147"/>
                  </a:cubicBezTo>
                  <a:cubicBezTo>
                    <a:pt x="128" y="155"/>
                    <a:pt x="129" y="159"/>
                    <a:pt x="118" y="161"/>
                  </a:cubicBezTo>
                  <a:cubicBezTo>
                    <a:pt x="109" y="162"/>
                    <a:pt x="99" y="164"/>
                    <a:pt x="98" y="152"/>
                  </a:cubicBezTo>
                  <a:cubicBezTo>
                    <a:pt x="96" y="138"/>
                    <a:pt x="91" y="125"/>
                    <a:pt x="89" y="112"/>
                  </a:cubicBezTo>
                  <a:cubicBezTo>
                    <a:pt x="86" y="92"/>
                    <a:pt x="79" y="88"/>
                    <a:pt x="53" y="88"/>
                  </a:cubicBezTo>
                  <a:cubicBezTo>
                    <a:pt x="36" y="89"/>
                    <a:pt x="31" y="97"/>
                    <a:pt x="33" y="113"/>
                  </a:cubicBezTo>
                  <a:cubicBezTo>
                    <a:pt x="34" y="126"/>
                    <a:pt x="33" y="139"/>
                    <a:pt x="33" y="151"/>
                  </a:cubicBezTo>
                  <a:cubicBezTo>
                    <a:pt x="34" y="162"/>
                    <a:pt x="27" y="165"/>
                    <a:pt x="19" y="165"/>
                  </a:cubicBezTo>
                  <a:cubicBezTo>
                    <a:pt x="10" y="165"/>
                    <a:pt x="4" y="162"/>
                    <a:pt x="4" y="151"/>
                  </a:cubicBezTo>
                  <a:cubicBezTo>
                    <a:pt x="3" y="107"/>
                    <a:pt x="2" y="64"/>
                    <a:pt x="0" y="20"/>
                  </a:cubicBezTo>
                  <a:cubicBezTo>
                    <a:pt x="0" y="4"/>
                    <a:pt x="6" y="0"/>
                    <a:pt x="20" y="1"/>
                  </a:cubicBezTo>
                  <a:cubicBezTo>
                    <a:pt x="29" y="2"/>
                    <a:pt x="39" y="2"/>
                    <a:pt x="48" y="2"/>
                  </a:cubicBezTo>
                  <a:cubicBezTo>
                    <a:pt x="48" y="2"/>
                    <a:pt x="48" y="2"/>
                    <a:pt x="48" y="2"/>
                  </a:cubicBezTo>
                  <a:close/>
                  <a:moveTo>
                    <a:pt x="57" y="24"/>
                  </a:moveTo>
                  <a:cubicBezTo>
                    <a:pt x="29" y="24"/>
                    <a:pt x="29" y="24"/>
                    <a:pt x="33" y="53"/>
                  </a:cubicBezTo>
                  <a:cubicBezTo>
                    <a:pt x="33" y="58"/>
                    <a:pt x="26" y="68"/>
                    <a:pt x="39" y="65"/>
                  </a:cubicBezTo>
                  <a:cubicBezTo>
                    <a:pt x="51" y="63"/>
                    <a:pt x="63" y="64"/>
                    <a:pt x="75" y="63"/>
                  </a:cubicBezTo>
                  <a:cubicBezTo>
                    <a:pt x="82" y="62"/>
                    <a:pt x="89" y="59"/>
                    <a:pt x="89" y="49"/>
                  </a:cubicBezTo>
                  <a:cubicBezTo>
                    <a:pt x="89" y="42"/>
                    <a:pt x="90" y="32"/>
                    <a:pt x="81" y="29"/>
                  </a:cubicBezTo>
                  <a:cubicBezTo>
                    <a:pt x="73" y="26"/>
                    <a:pt x="65" y="22"/>
                    <a:pt x="5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0" name="Freeform 20"/>
            <p:cNvSpPr>
              <a:spLocks noEditPoints="1"/>
            </p:cNvSpPr>
            <p:nvPr/>
          </p:nvSpPr>
          <p:spPr bwMode="auto">
            <a:xfrm>
              <a:off x="4100911" y="2298272"/>
              <a:ext cx="271305" cy="267303"/>
            </a:xfrm>
            <a:custGeom>
              <a:avLst/>
              <a:gdLst>
                <a:gd name="T0" fmla="*/ 2 w 163"/>
                <a:gd name="T1" fmla="*/ 82 h 161"/>
                <a:gd name="T2" fmla="*/ 84 w 163"/>
                <a:gd name="T3" fmla="*/ 0 h 161"/>
                <a:gd name="T4" fmla="*/ 162 w 163"/>
                <a:gd name="T5" fmla="*/ 80 h 161"/>
                <a:gd name="T6" fmla="*/ 83 w 163"/>
                <a:gd name="T7" fmla="*/ 161 h 161"/>
                <a:gd name="T8" fmla="*/ 2 w 163"/>
                <a:gd name="T9" fmla="*/ 82 h 161"/>
                <a:gd name="T10" fmla="*/ 29 w 163"/>
                <a:gd name="T11" fmla="*/ 86 h 161"/>
                <a:gd name="T12" fmla="*/ 75 w 163"/>
                <a:gd name="T13" fmla="*/ 135 h 161"/>
                <a:gd name="T14" fmla="*/ 136 w 163"/>
                <a:gd name="T15" fmla="*/ 75 h 161"/>
                <a:gd name="T16" fmla="*/ 89 w 163"/>
                <a:gd name="T17" fmla="*/ 28 h 161"/>
                <a:gd name="T18" fmla="*/ 29 w 163"/>
                <a:gd name="T19" fmla="*/ 8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1">
                  <a:moveTo>
                    <a:pt x="2" y="82"/>
                  </a:moveTo>
                  <a:cubicBezTo>
                    <a:pt x="0" y="36"/>
                    <a:pt x="42" y="0"/>
                    <a:pt x="84" y="0"/>
                  </a:cubicBezTo>
                  <a:cubicBezTo>
                    <a:pt x="128" y="1"/>
                    <a:pt x="163" y="39"/>
                    <a:pt x="162" y="80"/>
                  </a:cubicBezTo>
                  <a:cubicBezTo>
                    <a:pt x="162" y="125"/>
                    <a:pt x="126" y="161"/>
                    <a:pt x="83" y="161"/>
                  </a:cubicBezTo>
                  <a:cubicBezTo>
                    <a:pt x="35" y="160"/>
                    <a:pt x="2" y="128"/>
                    <a:pt x="2" y="82"/>
                  </a:cubicBezTo>
                  <a:close/>
                  <a:moveTo>
                    <a:pt x="29" y="86"/>
                  </a:moveTo>
                  <a:cubicBezTo>
                    <a:pt x="27" y="120"/>
                    <a:pt x="53" y="133"/>
                    <a:pt x="75" y="135"/>
                  </a:cubicBezTo>
                  <a:cubicBezTo>
                    <a:pt x="106" y="137"/>
                    <a:pt x="136" y="106"/>
                    <a:pt x="136" y="75"/>
                  </a:cubicBezTo>
                  <a:cubicBezTo>
                    <a:pt x="136" y="51"/>
                    <a:pt x="114" y="29"/>
                    <a:pt x="89" y="28"/>
                  </a:cubicBezTo>
                  <a:cubicBezTo>
                    <a:pt x="56" y="28"/>
                    <a:pt x="30" y="53"/>
                    <a:pt x="29"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1" name="Freeform 21"/>
            <p:cNvSpPr/>
            <p:nvPr/>
          </p:nvSpPr>
          <p:spPr bwMode="auto">
            <a:xfrm>
              <a:off x="4503467" y="3108186"/>
              <a:ext cx="315322" cy="280109"/>
            </a:xfrm>
            <a:custGeom>
              <a:avLst/>
              <a:gdLst>
                <a:gd name="T0" fmla="*/ 129 w 190"/>
                <a:gd name="T1" fmla="*/ 117 h 169"/>
                <a:gd name="T2" fmla="*/ 170 w 190"/>
                <a:gd name="T3" fmla="*/ 109 h 169"/>
                <a:gd name="T4" fmla="*/ 188 w 190"/>
                <a:gd name="T5" fmla="*/ 119 h 169"/>
                <a:gd name="T6" fmla="*/ 175 w 190"/>
                <a:gd name="T7" fmla="*/ 138 h 169"/>
                <a:gd name="T8" fmla="*/ 64 w 190"/>
                <a:gd name="T9" fmla="*/ 159 h 169"/>
                <a:gd name="T10" fmla="*/ 51 w 190"/>
                <a:gd name="T11" fmla="*/ 163 h 169"/>
                <a:gd name="T12" fmla="*/ 29 w 190"/>
                <a:gd name="T13" fmla="*/ 152 h 169"/>
                <a:gd name="T14" fmla="*/ 43 w 190"/>
                <a:gd name="T15" fmla="*/ 136 h 169"/>
                <a:gd name="T16" fmla="*/ 68 w 190"/>
                <a:gd name="T17" fmla="*/ 131 h 169"/>
                <a:gd name="T18" fmla="*/ 93 w 190"/>
                <a:gd name="T19" fmla="*/ 87 h 169"/>
                <a:gd name="T20" fmla="*/ 92 w 190"/>
                <a:gd name="T21" fmla="*/ 85 h 169"/>
                <a:gd name="T22" fmla="*/ 76 w 190"/>
                <a:gd name="T23" fmla="*/ 48 h 169"/>
                <a:gd name="T24" fmla="*/ 34 w 190"/>
                <a:gd name="T25" fmla="*/ 55 h 169"/>
                <a:gd name="T26" fmla="*/ 10 w 190"/>
                <a:gd name="T27" fmla="*/ 56 h 169"/>
                <a:gd name="T28" fmla="*/ 19 w 190"/>
                <a:gd name="T29" fmla="*/ 30 h 169"/>
                <a:gd name="T30" fmla="*/ 145 w 190"/>
                <a:gd name="T31" fmla="*/ 3 h 169"/>
                <a:gd name="T32" fmla="*/ 167 w 190"/>
                <a:gd name="T33" fmla="*/ 15 h 169"/>
                <a:gd name="T34" fmla="*/ 150 w 190"/>
                <a:gd name="T35" fmla="*/ 31 h 169"/>
                <a:gd name="T36" fmla="*/ 116 w 190"/>
                <a:gd name="T37" fmla="*/ 84 h 169"/>
                <a:gd name="T38" fmla="*/ 120 w 190"/>
                <a:gd name="T39" fmla="*/ 107 h 169"/>
                <a:gd name="T40" fmla="*/ 129 w 190"/>
                <a:gd name="T4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69">
                  <a:moveTo>
                    <a:pt x="129" y="117"/>
                  </a:moveTo>
                  <a:cubicBezTo>
                    <a:pt x="145" y="114"/>
                    <a:pt x="158" y="112"/>
                    <a:pt x="170" y="109"/>
                  </a:cubicBezTo>
                  <a:cubicBezTo>
                    <a:pt x="180" y="106"/>
                    <a:pt x="186" y="107"/>
                    <a:pt x="188" y="119"/>
                  </a:cubicBezTo>
                  <a:cubicBezTo>
                    <a:pt x="190" y="130"/>
                    <a:pt x="186" y="136"/>
                    <a:pt x="175" y="138"/>
                  </a:cubicBezTo>
                  <a:cubicBezTo>
                    <a:pt x="138" y="145"/>
                    <a:pt x="101" y="152"/>
                    <a:pt x="64" y="159"/>
                  </a:cubicBezTo>
                  <a:cubicBezTo>
                    <a:pt x="60" y="160"/>
                    <a:pt x="55" y="161"/>
                    <a:pt x="51" y="163"/>
                  </a:cubicBezTo>
                  <a:cubicBezTo>
                    <a:pt x="39" y="169"/>
                    <a:pt x="33" y="167"/>
                    <a:pt x="29" y="152"/>
                  </a:cubicBezTo>
                  <a:cubicBezTo>
                    <a:pt x="24" y="136"/>
                    <a:pt x="35" y="138"/>
                    <a:pt x="43" y="136"/>
                  </a:cubicBezTo>
                  <a:cubicBezTo>
                    <a:pt x="51" y="133"/>
                    <a:pt x="60" y="132"/>
                    <a:pt x="68" y="131"/>
                  </a:cubicBezTo>
                  <a:cubicBezTo>
                    <a:pt x="98" y="125"/>
                    <a:pt x="103" y="117"/>
                    <a:pt x="93" y="87"/>
                  </a:cubicBezTo>
                  <a:cubicBezTo>
                    <a:pt x="93" y="86"/>
                    <a:pt x="92" y="86"/>
                    <a:pt x="92" y="85"/>
                  </a:cubicBezTo>
                  <a:cubicBezTo>
                    <a:pt x="84" y="74"/>
                    <a:pt x="93" y="52"/>
                    <a:pt x="76" y="48"/>
                  </a:cubicBezTo>
                  <a:cubicBezTo>
                    <a:pt x="63" y="45"/>
                    <a:pt x="48" y="54"/>
                    <a:pt x="34" y="55"/>
                  </a:cubicBezTo>
                  <a:cubicBezTo>
                    <a:pt x="26" y="55"/>
                    <a:pt x="18" y="65"/>
                    <a:pt x="10" y="56"/>
                  </a:cubicBezTo>
                  <a:cubicBezTo>
                    <a:pt x="0" y="46"/>
                    <a:pt x="5" y="33"/>
                    <a:pt x="19" y="30"/>
                  </a:cubicBezTo>
                  <a:cubicBezTo>
                    <a:pt x="61" y="20"/>
                    <a:pt x="103" y="11"/>
                    <a:pt x="145" y="3"/>
                  </a:cubicBezTo>
                  <a:cubicBezTo>
                    <a:pt x="155" y="0"/>
                    <a:pt x="165" y="1"/>
                    <a:pt x="167" y="15"/>
                  </a:cubicBezTo>
                  <a:cubicBezTo>
                    <a:pt x="169" y="28"/>
                    <a:pt x="160" y="29"/>
                    <a:pt x="150" y="31"/>
                  </a:cubicBezTo>
                  <a:cubicBezTo>
                    <a:pt x="99" y="45"/>
                    <a:pt x="105" y="28"/>
                    <a:pt x="116" y="84"/>
                  </a:cubicBezTo>
                  <a:cubicBezTo>
                    <a:pt x="117" y="91"/>
                    <a:pt x="119" y="99"/>
                    <a:pt x="120" y="107"/>
                  </a:cubicBezTo>
                  <a:cubicBezTo>
                    <a:pt x="122" y="114"/>
                    <a:pt x="123" y="121"/>
                    <a:pt x="129"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2" name="Freeform 22"/>
            <p:cNvSpPr/>
            <p:nvPr/>
          </p:nvSpPr>
          <p:spPr bwMode="auto">
            <a:xfrm>
              <a:off x="3128534" y="5049738"/>
              <a:ext cx="248097" cy="295315"/>
            </a:xfrm>
            <a:custGeom>
              <a:avLst/>
              <a:gdLst>
                <a:gd name="T0" fmla="*/ 141 w 149"/>
                <a:gd name="T1" fmla="*/ 113 h 178"/>
                <a:gd name="T2" fmla="*/ 123 w 149"/>
                <a:gd name="T3" fmla="*/ 166 h 178"/>
                <a:gd name="T4" fmla="*/ 78 w 149"/>
                <a:gd name="T5" fmla="*/ 155 h 178"/>
                <a:gd name="T6" fmla="*/ 68 w 149"/>
                <a:gd name="T7" fmla="*/ 140 h 178"/>
                <a:gd name="T8" fmla="*/ 55 w 149"/>
                <a:gd name="T9" fmla="*/ 125 h 178"/>
                <a:gd name="T10" fmla="*/ 35 w 149"/>
                <a:gd name="T11" fmla="*/ 147 h 178"/>
                <a:gd name="T12" fmla="*/ 32 w 149"/>
                <a:gd name="T13" fmla="*/ 165 h 178"/>
                <a:gd name="T14" fmla="*/ 15 w 149"/>
                <a:gd name="T15" fmla="*/ 177 h 178"/>
                <a:gd name="T16" fmla="*/ 2 w 149"/>
                <a:gd name="T17" fmla="*/ 163 h 178"/>
                <a:gd name="T18" fmla="*/ 2 w 149"/>
                <a:gd name="T19" fmla="*/ 100 h 178"/>
                <a:gd name="T20" fmla="*/ 1 w 149"/>
                <a:gd name="T21" fmla="*/ 65 h 178"/>
                <a:gd name="T22" fmla="*/ 26 w 149"/>
                <a:gd name="T23" fmla="*/ 48 h 178"/>
                <a:gd name="T24" fmla="*/ 51 w 149"/>
                <a:gd name="T25" fmla="*/ 45 h 178"/>
                <a:gd name="T26" fmla="*/ 40 w 149"/>
                <a:gd name="T27" fmla="*/ 25 h 178"/>
                <a:gd name="T28" fmla="*/ 77 w 149"/>
                <a:gd name="T29" fmla="*/ 4 h 178"/>
                <a:gd name="T30" fmla="*/ 89 w 149"/>
                <a:gd name="T31" fmla="*/ 19 h 178"/>
                <a:gd name="T32" fmla="*/ 44 w 149"/>
                <a:gd name="T33" fmla="*/ 62 h 178"/>
                <a:gd name="T34" fmla="*/ 34 w 149"/>
                <a:gd name="T35" fmla="*/ 71 h 178"/>
                <a:gd name="T36" fmla="*/ 36 w 149"/>
                <a:gd name="T37" fmla="*/ 119 h 178"/>
                <a:gd name="T38" fmla="*/ 55 w 149"/>
                <a:gd name="T39" fmla="*/ 85 h 178"/>
                <a:gd name="T40" fmla="*/ 76 w 149"/>
                <a:gd name="T41" fmla="*/ 73 h 178"/>
                <a:gd name="T42" fmla="*/ 95 w 149"/>
                <a:gd name="T43" fmla="*/ 70 h 178"/>
                <a:gd name="T44" fmla="*/ 114 w 149"/>
                <a:gd name="T45" fmla="*/ 71 h 178"/>
                <a:gd name="T46" fmla="*/ 107 w 149"/>
                <a:gd name="T47" fmla="*/ 87 h 178"/>
                <a:gd name="T48" fmla="*/ 105 w 149"/>
                <a:gd name="T49" fmla="*/ 89 h 178"/>
                <a:gd name="T50" fmla="*/ 101 w 149"/>
                <a:gd name="T51" fmla="*/ 135 h 178"/>
                <a:gd name="T52" fmla="*/ 128 w 149"/>
                <a:gd name="T53" fmla="*/ 137 h 178"/>
                <a:gd name="T54" fmla="*/ 134 w 149"/>
                <a:gd name="T55" fmla="*/ 125 h 178"/>
                <a:gd name="T56" fmla="*/ 141 w 149"/>
                <a:gd name="T57" fmla="*/ 11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178">
                  <a:moveTo>
                    <a:pt x="141" y="113"/>
                  </a:moveTo>
                  <a:cubicBezTo>
                    <a:pt x="149" y="131"/>
                    <a:pt x="140" y="156"/>
                    <a:pt x="123" y="166"/>
                  </a:cubicBezTo>
                  <a:cubicBezTo>
                    <a:pt x="109" y="175"/>
                    <a:pt x="90" y="171"/>
                    <a:pt x="78" y="155"/>
                  </a:cubicBezTo>
                  <a:cubicBezTo>
                    <a:pt x="74" y="151"/>
                    <a:pt x="73" y="144"/>
                    <a:pt x="68" y="140"/>
                  </a:cubicBezTo>
                  <a:cubicBezTo>
                    <a:pt x="63" y="136"/>
                    <a:pt x="67" y="121"/>
                    <a:pt x="55" y="125"/>
                  </a:cubicBezTo>
                  <a:cubicBezTo>
                    <a:pt x="46" y="128"/>
                    <a:pt x="37" y="135"/>
                    <a:pt x="35" y="147"/>
                  </a:cubicBezTo>
                  <a:cubicBezTo>
                    <a:pt x="34" y="153"/>
                    <a:pt x="33" y="159"/>
                    <a:pt x="32" y="165"/>
                  </a:cubicBezTo>
                  <a:cubicBezTo>
                    <a:pt x="30" y="174"/>
                    <a:pt x="24" y="177"/>
                    <a:pt x="15" y="177"/>
                  </a:cubicBezTo>
                  <a:cubicBezTo>
                    <a:pt x="4" y="178"/>
                    <a:pt x="2" y="170"/>
                    <a:pt x="2" y="163"/>
                  </a:cubicBezTo>
                  <a:cubicBezTo>
                    <a:pt x="1" y="142"/>
                    <a:pt x="0" y="121"/>
                    <a:pt x="2" y="100"/>
                  </a:cubicBezTo>
                  <a:cubicBezTo>
                    <a:pt x="3" y="88"/>
                    <a:pt x="2" y="77"/>
                    <a:pt x="1" y="65"/>
                  </a:cubicBezTo>
                  <a:cubicBezTo>
                    <a:pt x="1" y="48"/>
                    <a:pt x="10" y="42"/>
                    <a:pt x="26" y="48"/>
                  </a:cubicBezTo>
                  <a:cubicBezTo>
                    <a:pt x="35" y="51"/>
                    <a:pt x="44" y="56"/>
                    <a:pt x="51" y="45"/>
                  </a:cubicBezTo>
                  <a:cubicBezTo>
                    <a:pt x="58" y="33"/>
                    <a:pt x="56" y="25"/>
                    <a:pt x="40" y="25"/>
                  </a:cubicBezTo>
                  <a:cubicBezTo>
                    <a:pt x="47" y="8"/>
                    <a:pt x="64" y="8"/>
                    <a:pt x="77" y="4"/>
                  </a:cubicBezTo>
                  <a:cubicBezTo>
                    <a:pt x="88" y="0"/>
                    <a:pt x="90" y="11"/>
                    <a:pt x="89" y="19"/>
                  </a:cubicBezTo>
                  <a:cubicBezTo>
                    <a:pt x="86" y="45"/>
                    <a:pt x="72" y="59"/>
                    <a:pt x="44" y="62"/>
                  </a:cubicBezTo>
                  <a:cubicBezTo>
                    <a:pt x="38" y="63"/>
                    <a:pt x="33" y="64"/>
                    <a:pt x="34" y="71"/>
                  </a:cubicBezTo>
                  <a:cubicBezTo>
                    <a:pt x="36" y="86"/>
                    <a:pt x="31" y="102"/>
                    <a:pt x="36" y="119"/>
                  </a:cubicBezTo>
                  <a:cubicBezTo>
                    <a:pt x="51" y="112"/>
                    <a:pt x="56" y="101"/>
                    <a:pt x="55" y="85"/>
                  </a:cubicBezTo>
                  <a:cubicBezTo>
                    <a:pt x="55" y="70"/>
                    <a:pt x="61" y="63"/>
                    <a:pt x="76" y="73"/>
                  </a:cubicBezTo>
                  <a:cubicBezTo>
                    <a:pt x="84" y="79"/>
                    <a:pt x="89" y="73"/>
                    <a:pt x="95" y="70"/>
                  </a:cubicBezTo>
                  <a:cubicBezTo>
                    <a:pt x="101" y="68"/>
                    <a:pt x="110" y="66"/>
                    <a:pt x="114" y="71"/>
                  </a:cubicBezTo>
                  <a:cubicBezTo>
                    <a:pt x="119" y="77"/>
                    <a:pt x="109" y="81"/>
                    <a:pt x="107" y="87"/>
                  </a:cubicBezTo>
                  <a:cubicBezTo>
                    <a:pt x="107" y="88"/>
                    <a:pt x="106" y="88"/>
                    <a:pt x="105" y="89"/>
                  </a:cubicBezTo>
                  <a:cubicBezTo>
                    <a:pt x="79" y="102"/>
                    <a:pt x="92" y="119"/>
                    <a:pt x="101" y="135"/>
                  </a:cubicBezTo>
                  <a:cubicBezTo>
                    <a:pt x="108" y="150"/>
                    <a:pt x="118" y="150"/>
                    <a:pt x="128" y="137"/>
                  </a:cubicBezTo>
                  <a:cubicBezTo>
                    <a:pt x="130" y="133"/>
                    <a:pt x="132" y="129"/>
                    <a:pt x="134" y="125"/>
                  </a:cubicBezTo>
                  <a:cubicBezTo>
                    <a:pt x="137" y="121"/>
                    <a:pt x="139" y="117"/>
                    <a:pt x="14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3" name="Freeform 23"/>
            <p:cNvSpPr>
              <a:spLocks noEditPoints="1"/>
            </p:cNvSpPr>
            <p:nvPr/>
          </p:nvSpPr>
          <p:spPr bwMode="auto">
            <a:xfrm>
              <a:off x="4486660" y="3808457"/>
              <a:ext cx="299316" cy="287312"/>
            </a:xfrm>
            <a:custGeom>
              <a:avLst/>
              <a:gdLst>
                <a:gd name="T0" fmla="*/ 44 w 180"/>
                <a:gd name="T1" fmla="*/ 0 h 173"/>
                <a:gd name="T2" fmla="*/ 172 w 180"/>
                <a:gd name="T3" fmla="*/ 101 h 173"/>
                <a:gd name="T4" fmla="*/ 178 w 180"/>
                <a:gd name="T5" fmla="*/ 115 h 173"/>
                <a:gd name="T6" fmla="*/ 163 w 180"/>
                <a:gd name="T7" fmla="*/ 133 h 173"/>
                <a:gd name="T8" fmla="*/ 79 w 180"/>
                <a:gd name="T9" fmla="*/ 152 h 173"/>
                <a:gd name="T10" fmla="*/ 20 w 180"/>
                <a:gd name="T11" fmla="*/ 163 h 173"/>
                <a:gd name="T12" fmla="*/ 3 w 180"/>
                <a:gd name="T13" fmla="*/ 163 h 173"/>
                <a:gd name="T14" fmla="*/ 16 w 180"/>
                <a:gd name="T15" fmla="*/ 136 h 173"/>
                <a:gd name="T16" fmla="*/ 40 w 180"/>
                <a:gd name="T17" fmla="*/ 130 h 173"/>
                <a:gd name="T18" fmla="*/ 57 w 180"/>
                <a:gd name="T19" fmla="*/ 113 h 173"/>
                <a:gd name="T20" fmla="*/ 62 w 180"/>
                <a:gd name="T21" fmla="*/ 94 h 173"/>
                <a:gd name="T22" fmla="*/ 43 w 180"/>
                <a:gd name="T23" fmla="*/ 35 h 173"/>
                <a:gd name="T24" fmla="*/ 44 w 180"/>
                <a:gd name="T25" fmla="*/ 0 h 173"/>
                <a:gd name="T26" fmla="*/ 141 w 180"/>
                <a:gd name="T27" fmla="*/ 111 h 173"/>
                <a:gd name="T28" fmla="*/ 99 w 180"/>
                <a:gd name="T29" fmla="*/ 77 h 173"/>
                <a:gd name="T30" fmla="*/ 88 w 180"/>
                <a:gd name="T31" fmla="*/ 79 h 173"/>
                <a:gd name="T32" fmla="*/ 80 w 180"/>
                <a:gd name="T33" fmla="*/ 123 h 173"/>
                <a:gd name="T34" fmla="*/ 141 w 180"/>
                <a:gd name="T35" fmla="*/ 11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3">
                  <a:moveTo>
                    <a:pt x="44" y="0"/>
                  </a:moveTo>
                  <a:cubicBezTo>
                    <a:pt x="87" y="34"/>
                    <a:pt x="129" y="67"/>
                    <a:pt x="172" y="101"/>
                  </a:cubicBezTo>
                  <a:cubicBezTo>
                    <a:pt x="177" y="104"/>
                    <a:pt x="180" y="107"/>
                    <a:pt x="178" y="115"/>
                  </a:cubicBezTo>
                  <a:cubicBezTo>
                    <a:pt x="176" y="124"/>
                    <a:pt x="173" y="131"/>
                    <a:pt x="163" y="133"/>
                  </a:cubicBezTo>
                  <a:cubicBezTo>
                    <a:pt x="135" y="140"/>
                    <a:pt x="107" y="146"/>
                    <a:pt x="79" y="152"/>
                  </a:cubicBezTo>
                  <a:cubicBezTo>
                    <a:pt x="59" y="157"/>
                    <a:pt x="40" y="160"/>
                    <a:pt x="20" y="163"/>
                  </a:cubicBezTo>
                  <a:cubicBezTo>
                    <a:pt x="14" y="164"/>
                    <a:pt x="4" y="173"/>
                    <a:pt x="3" y="163"/>
                  </a:cubicBezTo>
                  <a:cubicBezTo>
                    <a:pt x="2" y="155"/>
                    <a:pt x="0" y="140"/>
                    <a:pt x="16" y="136"/>
                  </a:cubicBezTo>
                  <a:cubicBezTo>
                    <a:pt x="24" y="134"/>
                    <a:pt x="32" y="131"/>
                    <a:pt x="40" y="130"/>
                  </a:cubicBezTo>
                  <a:cubicBezTo>
                    <a:pt x="51" y="128"/>
                    <a:pt x="55" y="122"/>
                    <a:pt x="57" y="113"/>
                  </a:cubicBezTo>
                  <a:cubicBezTo>
                    <a:pt x="58" y="106"/>
                    <a:pt x="60" y="100"/>
                    <a:pt x="62" y="94"/>
                  </a:cubicBezTo>
                  <a:cubicBezTo>
                    <a:pt x="69" y="70"/>
                    <a:pt x="71" y="49"/>
                    <a:pt x="43" y="35"/>
                  </a:cubicBezTo>
                  <a:cubicBezTo>
                    <a:pt x="29" y="27"/>
                    <a:pt x="38" y="13"/>
                    <a:pt x="44" y="0"/>
                  </a:cubicBezTo>
                  <a:close/>
                  <a:moveTo>
                    <a:pt x="141" y="111"/>
                  </a:moveTo>
                  <a:cubicBezTo>
                    <a:pt x="126" y="99"/>
                    <a:pt x="112" y="88"/>
                    <a:pt x="99" y="77"/>
                  </a:cubicBezTo>
                  <a:cubicBezTo>
                    <a:pt x="94" y="73"/>
                    <a:pt x="88" y="74"/>
                    <a:pt x="88" y="79"/>
                  </a:cubicBezTo>
                  <a:cubicBezTo>
                    <a:pt x="88" y="94"/>
                    <a:pt x="77" y="107"/>
                    <a:pt x="80" y="123"/>
                  </a:cubicBezTo>
                  <a:cubicBezTo>
                    <a:pt x="100" y="117"/>
                    <a:pt x="119" y="114"/>
                    <a:pt x="14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4" name="Freeform 24"/>
            <p:cNvSpPr>
              <a:spLocks noEditPoints="1"/>
            </p:cNvSpPr>
            <p:nvPr/>
          </p:nvSpPr>
          <p:spPr bwMode="auto">
            <a:xfrm>
              <a:off x="1800819" y="4638379"/>
              <a:ext cx="312121" cy="290512"/>
            </a:xfrm>
            <a:custGeom>
              <a:avLst/>
              <a:gdLst>
                <a:gd name="T0" fmla="*/ 111 w 188"/>
                <a:gd name="T1" fmla="*/ 51 h 175"/>
                <a:gd name="T2" fmla="*/ 97 w 188"/>
                <a:gd name="T3" fmla="*/ 40 h 175"/>
                <a:gd name="T4" fmla="*/ 87 w 188"/>
                <a:gd name="T5" fmla="*/ 40 h 175"/>
                <a:gd name="T6" fmla="*/ 72 w 188"/>
                <a:gd name="T7" fmla="*/ 56 h 175"/>
                <a:gd name="T8" fmla="*/ 58 w 188"/>
                <a:gd name="T9" fmla="*/ 59 h 175"/>
                <a:gd name="T10" fmla="*/ 56 w 188"/>
                <a:gd name="T11" fmla="*/ 45 h 175"/>
                <a:gd name="T12" fmla="*/ 79 w 188"/>
                <a:gd name="T13" fmla="*/ 6 h 175"/>
                <a:gd name="T14" fmla="*/ 91 w 188"/>
                <a:gd name="T15" fmla="*/ 7 h 175"/>
                <a:gd name="T16" fmla="*/ 143 w 188"/>
                <a:gd name="T17" fmla="*/ 17 h 175"/>
                <a:gd name="T18" fmla="*/ 153 w 188"/>
                <a:gd name="T19" fmla="*/ 14 h 175"/>
                <a:gd name="T20" fmla="*/ 163 w 188"/>
                <a:gd name="T21" fmla="*/ 26 h 175"/>
                <a:gd name="T22" fmla="*/ 159 w 188"/>
                <a:gd name="T23" fmla="*/ 39 h 175"/>
                <a:gd name="T24" fmla="*/ 165 w 188"/>
                <a:gd name="T25" fmla="*/ 75 h 175"/>
                <a:gd name="T26" fmla="*/ 175 w 188"/>
                <a:gd name="T27" fmla="*/ 125 h 175"/>
                <a:gd name="T28" fmla="*/ 152 w 188"/>
                <a:gd name="T29" fmla="*/ 130 h 175"/>
                <a:gd name="T30" fmla="*/ 104 w 188"/>
                <a:gd name="T31" fmla="*/ 107 h 175"/>
                <a:gd name="T32" fmla="*/ 90 w 188"/>
                <a:gd name="T33" fmla="*/ 109 h 175"/>
                <a:gd name="T34" fmla="*/ 34 w 188"/>
                <a:gd name="T35" fmla="*/ 160 h 175"/>
                <a:gd name="T36" fmla="*/ 30 w 188"/>
                <a:gd name="T37" fmla="*/ 164 h 175"/>
                <a:gd name="T38" fmla="*/ 5 w 188"/>
                <a:gd name="T39" fmla="*/ 168 h 175"/>
                <a:gd name="T40" fmla="*/ 12 w 188"/>
                <a:gd name="T41" fmla="*/ 148 h 175"/>
                <a:gd name="T42" fmla="*/ 39 w 188"/>
                <a:gd name="T43" fmla="*/ 120 h 175"/>
                <a:gd name="T44" fmla="*/ 66 w 188"/>
                <a:gd name="T45" fmla="*/ 77 h 175"/>
                <a:gd name="T46" fmla="*/ 83 w 188"/>
                <a:gd name="T47" fmla="*/ 68 h 175"/>
                <a:gd name="T48" fmla="*/ 111 w 188"/>
                <a:gd name="T49" fmla="*/ 51 h 175"/>
                <a:gd name="T50" fmla="*/ 132 w 188"/>
                <a:gd name="T51" fmla="*/ 67 h 175"/>
                <a:gd name="T52" fmla="*/ 115 w 188"/>
                <a:gd name="T53" fmla="*/ 84 h 175"/>
                <a:gd name="T54" fmla="*/ 135 w 188"/>
                <a:gd name="T55" fmla="*/ 98 h 175"/>
                <a:gd name="T56" fmla="*/ 154 w 188"/>
                <a:gd name="T57" fmla="*/ 88 h 175"/>
                <a:gd name="T58" fmla="*/ 132 w 188"/>
                <a:gd name="T59" fmla="*/ 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75">
                  <a:moveTo>
                    <a:pt x="111" y="51"/>
                  </a:moveTo>
                  <a:cubicBezTo>
                    <a:pt x="105" y="46"/>
                    <a:pt x="101" y="43"/>
                    <a:pt x="97" y="40"/>
                  </a:cubicBezTo>
                  <a:cubicBezTo>
                    <a:pt x="94" y="36"/>
                    <a:pt x="91" y="37"/>
                    <a:pt x="87" y="40"/>
                  </a:cubicBezTo>
                  <a:cubicBezTo>
                    <a:pt x="82" y="46"/>
                    <a:pt x="77" y="51"/>
                    <a:pt x="72" y="56"/>
                  </a:cubicBezTo>
                  <a:cubicBezTo>
                    <a:pt x="68" y="61"/>
                    <a:pt x="62" y="62"/>
                    <a:pt x="58" y="59"/>
                  </a:cubicBezTo>
                  <a:cubicBezTo>
                    <a:pt x="53" y="56"/>
                    <a:pt x="53" y="49"/>
                    <a:pt x="56" y="45"/>
                  </a:cubicBezTo>
                  <a:cubicBezTo>
                    <a:pt x="63" y="31"/>
                    <a:pt x="71" y="18"/>
                    <a:pt x="79" y="6"/>
                  </a:cubicBezTo>
                  <a:cubicBezTo>
                    <a:pt x="83" y="0"/>
                    <a:pt x="87" y="0"/>
                    <a:pt x="91" y="7"/>
                  </a:cubicBezTo>
                  <a:cubicBezTo>
                    <a:pt x="107" y="37"/>
                    <a:pt x="121" y="39"/>
                    <a:pt x="143" y="17"/>
                  </a:cubicBezTo>
                  <a:cubicBezTo>
                    <a:pt x="146" y="14"/>
                    <a:pt x="149" y="10"/>
                    <a:pt x="153" y="14"/>
                  </a:cubicBezTo>
                  <a:cubicBezTo>
                    <a:pt x="157" y="17"/>
                    <a:pt x="162" y="19"/>
                    <a:pt x="163" y="26"/>
                  </a:cubicBezTo>
                  <a:cubicBezTo>
                    <a:pt x="163" y="30"/>
                    <a:pt x="163" y="36"/>
                    <a:pt x="159" y="39"/>
                  </a:cubicBezTo>
                  <a:cubicBezTo>
                    <a:pt x="138" y="55"/>
                    <a:pt x="155" y="64"/>
                    <a:pt x="165" y="75"/>
                  </a:cubicBezTo>
                  <a:cubicBezTo>
                    <a:pt x="185" y="94"/>
                    <a:pt x="188" y="106"/>
                    <a:pt x="175" y="125"/>
                  </a:cubicBezTo>
                  <a:cubicBezTo>
                    <a:pt x="168" y="134"/>
                    <a:pt x="162" y="139"/>
                    <a:pt x="152" y="130"/>
                  </a:cubicBezTo>
                  <a:cubicBezTo>
                    <a:pt x="139" y="118"/>
                    <a:pt x="119" y="117"/>
                    <a:pt x="104" y="107"/>
                  </a:cubicBezTo>
                  <a:cubicBezTo>
                    <a:pt x="99" y="103"/>
                    <a:pt x="94" y="105"/>
                    <a:pt x="90" y="109"/>
                  </a:cubicBezTo>
                  <a:cubicBezTo>
                    <a:pt x="71" y="125"/>
                    <a:pt x="50" y="139"/>
                    <a:pt x="34" y="160"/>
                  </a:cubicBezTo>
                  <a:cubicBezTo>
                    <a:pt x="33" y="161"/>
                    <a:pt x="32" y="163"/>
                    <a:pt x="30" y="164"/>
                  </a:cubicBezTo>
                  <a:cubicBezTo>
                    <a:pt x="22" y="169"/>
                    <a:pt x="12" y="175"/>
                    <a:pt x="5" y="168"/>
                  </a:cubicBezTo>
                  <a:cubicBezTo>
                    <a:pt x="0" y="163"/>
                    <a:pt x="8" y="153"/>
                    <a:pt x="12" y="148"/>
                  </a:cubicBezTo>
                  <a:cubicBezTo>
                    <a:pt x="21" y="138"/>
                    <a:pt x="30" y="128"/>
                    <a:pt x="39" y="120"/>
                  </a:cubicBezTo>
                  <a:cubicBezTo>
                    <a:pt x="53" y="108"/>
                    <a:pt x="56" y="91"/>
                    <a:pt x="66" y="77"/>
                  </a:cubicBezTo>
                  <a:cubicBezTo>
                    <a:pt x="71" y="70"/>
                    <a:pt x="71" y="64"/>
                    <a:pt x="83" y="68"/>
                  </a:cubicBezTo>
                  <a:cubicBezTo>
                    <a:pt x="97" y="73"/>
                    <a:pt x="99" y="55"/>
                    <a:pt x="111" y="51"/>
                  </a:cubicBezTo>
                  <a:close/>
                  <a:moveTo>
                    <a:pt x="132" y="67"/>
                  </a:moveTo>
                  <a:cubicBezTo>
                    <a:pt x="124" y="71"/>
                    <a:pt x="114" y="77"/>
                    <a:pt x="115" y="84"/>
                  </a:cubicBezTo>
                  <a:cubicBezTo>
                    <a:pt x="115" y="94"/>
                    <a:pt x="127" y="99"/>
                    <a:pt x="135" y="98"/>
                  </a:cubicBezTo>
                  <a:cubicBezTo>
                    <a:pt x="141" y="98"/>
                    <a:pt x="154" y="98"/>
                    <a:pt x="154" y="88"/>
                  </a:cubicBezTo>
                  <a:cubicBezTo>
                    <a:pt x="153" y="78"/>
                    <a:pt x="141" y="73"/>
                    <a:pt x="13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5" name="Freeform 25"/>
            <p:cNvSpPr/>
            <p:nvPr/>
          </p:nvSpPr>
          <p:spPr bwMode="auto">
            <a:xfrm>
              <a:off x="1229398" y="3596375"/>
              <a:ext cx="282509" cy="200878"/>
            </a:xfrm>
            <a:custGeom>
              <a:avLst/>
              <a:gdLst>
                <a:gd name="T0" fmla="*/ 69 w 170"/>
                <a:gd name="T1" fmla="*/ 67 h 121"/>
                <a:gd name="T2" fmla="*/ 66 w 170"/>
                <a:gd name="T3" fmla="*/ 32 h 121"/>
                <a:gd name="T4" fmla="*/ 82 w 170"/>
                <a:gd name="T5" fmla="*/ 13 h 121"/>
                <a:gd name="T6" fmla="*/ 91 w 170"/>
                <a:gd name="T7" fmla="*/ 29 h 121"/>
                <a:gd name="T8" fmla="*/ 94 w 170"/>
                <a:gd name="T9" fmla="*/ 50 h 121"/>
                <a:gd name="T10" fmla="*/ 97 w 170"/>
                <a:gd name="T11" fmla="*/ 83 h 121"/>
                <a:gd name="T12" fmla="*/ 128 w 170"/>
                <a:gd name="T13" fmla="*/ 84 h 121"/>
                <a:gd name="T14" fmla="*/ 141 w 170"/>
                <a:gd name="T15" fmla="*/ 73 h 121"/>
                <a:gd name="T16" fmla="*/ 138 w 170"/>
                <a:gd name="T17" fmla="*/ 21 h 121"/>
                <a:gd name="T18" fmla="*/ 149 w 170"/>
                <a:gd name="T19" fmla="*/ 1 h 121"/>
                <a:gd name="T20" fmla="*/ 163 w 170"/>
                <a:gd name="T21" fmla="*/ 19 h 121"/>
                <a:gd name="T22" fmla="*/ 169 w 170"/>
                <a:gd name="T23" fmla="*/ 98 h 121"/>
                <a:gd name="T24" fmla="*/ 162 w 170"/>
                <a:gd name="T25" fmla="*/ 109 h 121"/>
                <a:gd name="T26" fmla="*/ 129 w 170"/>
                <a:gd name="T27" fmla="*/ 113 h 121"/>
                <a:gd name="T28" fmla="*/ 23 w 170"/>
                <a:gd name="T29" fmla="*/ 119 h 121"/>
                <a:gd name="T30" fmla="*/ 8 w 170"/>
                <a:gd name="T31" fmla="*/ 110 h 121"/>
                <a:gd name="T32" fmla="*/ 1 w 170"/>
                <a:gd name="T33" fmla="*/ 25 h 121"/>
                <a:gd name="T34" fmla="*/ 17 w 170"/>
                <a:gd name="T35" fmla="*/ 10 h 121"/>
                <a:gd name="T36" fmla="*/ 27 w 170"/>
                <a:gd name="T37" fmla="*/ 24 h 121"/>
                <a:gd name="T38" fmla="*/ 30 w 170"/>
                <a:gd name="T39" fmla="*/ 75 h 121"/>
                <a:gd name="T40" fmla="*/ 47 w 170"/>
                <a:gd name="T41" fmla="*/ 89 h 121"/>
                <a:gd name="T42" fmla="*/ 50 w 170"/>
                <a:gd name="T43" fmla="*/ 88 h 121"/>
                <a:gd name="T44" fmla="*/ 69 w 170"/>
                <a:gd name="T45"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121">
                  <a:moveTo>
                    <a:pt x="69" y="67"/>
                  </a:moveTo>
                  <a:cubicBezTo>
                    <a:pt x="72" y="53"/>
                    <a:pt x="67" y="43"/>
                    <a:pt x="66" y="32"/>
                  </a:cubicBezTo>
                  <a:cubicBezTo>
                    <a:pt x="64" y="18"/>
                    <a:pt x="71" y="13"/>
                    <a:pt x="82" y="13"/>
                  </a:cubicBezTo>
                  <a:cubicBezTo>
                    <a:pt x="94" y="13"/>
                    <a:pt x="90" y="22"/>
                    <a:pt x="91" y="29"/>
                  </a:cubicBezTo>
                  <a:cubicBezTo>
                    <a:pt x="92" y="36"/>
                    <a:pt x="92" y="43"/>
                    <a:pt x="94" y="50"/>
                  </a:cubicBezTo>
                  <a:cubicBezTo>
                    <a:pt x="96" y="61"/>
                    <a:pt x="90" y="74"/>
                    <a:pt x="97" y="83"/>
                  </a:cubicBezTo>
                  <a:cubicBezTo>
                    <a:pt x="106" y="95"/>
                    <a:pt x="118" y="79"/>
                    <a:pt x="128" y="84"/>
                  </a:cubicBezTo>
                  <a:cubicBezTo>
                    <a:pt x="141" y="90"/>
                    <a:pt x="141" y="81"/>
                    <a:pt x="141" y="73"/>
                  </a:cubicBezTo>
                  <a:cubicBezTo>
                    <a:pt x="142" y="55"/>
                    <a:pt x="140" y="38"/>
                    <a:pt x="138" y="21"/>
                  </a:cubicBezTo>
                  <a:cubicBezTo>
                    <a:pt x="137" y="13"/>
                    <a:pt x="134" y="2"/>
                    <a:pt x="149" y="1"/>
                  </a:cubicBezTo>
                  <a:cubicBezTo>
                    <a:pt x="164" y="0"/>
                    <a:pt x="161" y="10"/>
                    <a:pt x="163" y="19"/>
                  </a:cubicBezTo>
                  <a:cubicBezTo>
                    <a:pt x="169" y="45"/>
                    <a:pt x="163" y="72"/>
                    <a:pt x="169" y="98"/>
                  </a:cubicBezTo>
                  <a:cubicBezTo>
                    <a:pt x="170" y="105"/>
                    <a:pt x="169" y="107"/>
                    <a:pt x="162" y="109"/>
                  </a:cubicBezTo>
                  <a:cubicBezTo>
                    <a:pt x="151" y="112"/>
                    <a:pt x="140" y="112"/>
                    <a:pt x="129" y="113"/>
                  </a:cubicBezTo>
                  <a:cubicBezTo>
                    <a:pt x="94" y="115"/>
                    <a:pt x="59" y="117"/>
                    <a:pt x="23" y="119"/>
                  </a:cubicBezTo>
                  <a:cubicBezTo>
                    <a:pt x="16" y="120"/>
                    <a:pt x="9" y="121"/>
                    <a:pt x="8" y="110"/>
                  </a:cubicBezTo>
                  <a:cubicBezTo>
                    <a:pt x="7" y="81"/>
                    <a:pt x="5" y="53"/>
                    <a:pt x="1" y="25"/>
                  </a:cubicBezTo>
                  <a:cubicBezTo>
                    <a:pt x="0" y="11"/>
                    <a:pt x="10" y="12"/>
                    <a:pt x="17" y="10"/>
                  </a:cubicBezTo>
                  <a:cubicBezTo>
                    <a:pt x="26" y="9"/>
                    <a:pt x="26" y="17"/>
                    <a:pt x="27" y="24"/>
                  </a:cubicBezTo>
                  <a:cubicBezTo>
                    <a:pt x="28" y="41"/>
                    <a:pt x="30" y="58"/>
                    <a:pt x="30" y="75"/>
                  </a:cubicBezTo>
                  <a:cubicBezTo>
                    <a:pt x="30" y="88"/>
                    <a:pt x="35" y="92"/>
                    <a:pt x="47" y="89"/>
                  </a:cubicBezTo>
                  <a:cubicBezTo>
                    <a:pt x="48" y="89"/>
                    <a:pt x="49" y="88"/>
                    <a:pt x="50" y="88"/>
                  </a:cubicBezTo>
                  <a:cubicBezTo>
                    <a:pt x="66" y="88"/>
                    <a:pt x="79" y="86"/>
                    <a:pt x="6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6" name="Freeform 26"/>
            <p:cNvSpPr/>
            <p:nvPr/>
          </p:nvSpPr>
          <p:spPr bwMode="auto">
            <a:xfrm>
              <a:off x="2643546" y="1795678"/>
              <a:ext cx="222487" cy="295315"/>
            </a:xfrm>
            <a:custGeom>
              <a:avLst/>
              <a:gdLst>
                <a:gd name="T0" fmla="*/ 35 w 134"/>
                <a:gd name="T1" fmla="*/ 176 h 178"/>
                <a:gd name="T2" fmla="*/ 24 w 134"/>
                <a:gd name="T3" fmla="*/ 165 h 178"/>
                <a:gd name="T4" fmla="*/ 7 w 134"/>
                <a:gd name="T5" fmla="*/ 62 h 178"/>
                <a:gd name="T6" fmla="*/ 6 w 134"/>
                <a:gd name="T7" fmla="*/ 54 h 178"/>
                <a:gd name="T8" fmla="*/ 32 w 134"/>
                <a:gd name="T9" fmla="*/ 15 h 178"/>
                <a:gd name="T10" fmla="*/ 96 w 134"/>
                <a:gd name="T11" fmla="*/ 2 h 178"/>
                <a:gd name="T12" fmla="*/ 110 w 134"/>
                <a:gd name="T13" fmla="*/ 14 h 178"/>
                <a:gd name="T14" fmla="*/ 100 w 134"/>
                <a:gd name="T15" fmla="*/ 27 h 178"/>
                <a:gd name="T16" fmla="*/ 48 w 134"/>
                <a:gd name="T17" fmla="*/ 36 h 178"/>
                <a:gd name="T18" fmla="*/ 36 w 134"/>
                <a:gd name="T19" fmla="*/ 62 h 178"/>
                <a:gd name="T20" fmla="*/ 58 w 134"/>
                <a:gd name="T21" fmla="*/ 76 h 178"/>
                <a:gd name="T22" fmla="*/ 98 w 134"/>
                <a:gd name="T23" fmla="*/ 68 h 178"/>
                <a:gd name="T24" fmla="*/ 112 w 134"/>
                <a:gd name="T25" fmla="*/ 78 h 178"/>
                <a:gd name="T26" fmla="*/ 103 w 134"/>
                <a:gd name="T27" fmla="*/ 92 h 178"/>
                <a:gd name="T28" fmla="*/ 60 w 134"/>
                <a:gd name="T29" fmla="*/ 99 h 178"/>
                <a:gd name="T30" fmla="*/ 46 w 134"/>
                <a:gd name="T31" fmla="*/ 117 h 178"/>
                <a:gd name="T32" fmla="*/ 50 w 134"/>
                <a:gd name="T33" fmla="*/ 142 h 178"/>
                <a:gd name="T34" fmla="*/ 62 w 134"/>
                <a:gd name="T35" fmla="*/ 148 h 178"/>
                <a:gd name="T36" fmla="*/ 114 w 134"/>
                <a:gd name="T37" fmla="*/ 139 h 178"/>
                <a:gd name="T38" fmla="*/ 132 w 134"/>
                <a:gd name="T39" fmla="*/ 145 h 178"/>
                <a:gd name="T40" fmla="*/ 118 w 134"/>
                <a:gd name="T41" fmla="*/ 162 h 178"/>
                <a:gd name="T42" fmla="*/ 35 w 134"/>
                <a:gd name="T43"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78">
                  <a:moveTo>
                    <a:pt x="35" y="176"/>
                  </a:moveTo>
                  <a:cubicBezTo>
                    <a:pt x="26" y="178"/>
                    <a:pt x="25" y="172"/>
                    <a:pt x="24" y="165"/>
                  </a:cubicBezTo>
                  <a:cubicBezTo>
                    <a:pt x="18" y="131"/>
                    <a:pt x="12" y="96"/>
                    <a:pt x="7" y="62"/>
                  </a:cubicBezTo>
                  <a:cubicBezTo>
                    <a:pt x="6" y="59"/>
                    <a:pt x="6" y="56"/>
                    <a:pt x="6" y="54"/>
                  </a:cubicBezTo>
                  <a:cubicBezTo>
                    <a:pt x="0" y="21"/>
                    <a:pt x="0" y="21"/>
                    <a:pt x="32" y="15"/>
                  </a:cubicBezTo>
                  <a:cubicBezTo>
                    <a:pt x="53" y="10"/>
                    <a:pt x="75" y="7"/>
                    <a:pt x="96" y="2"/>
                  </a:cubicBezTo>
                  <a:cubicBezTo>
                    <a:pt x="107" y="0"/>
                    <a:pt x="108" y="8"/>
                    <a:pt x="110" y="14"/>
                  </a:cubicBezTo>
                  <a:cubicBezTo>
                    <a:pt x="113" y="22"/>
                    <a:pt x="108" y="26"/>
                    <a:pt x="100" y="27"/>
                  </a:cubicBezTo>
                  <a:cubicBezTo>
                    <a:pt x="83" y="30"/>
                    <a:pt x="65" y="34"/>
                    <a:pt x="48" y="36"/>
                  </a:cubicBezTo>
                  <a:cubicBezTo>
                    <a:pt x="26" y="38"/>
                    <a:pt x="36" y="53"/>
                    <a:pt x="36" y="62"/>
                  </a:cubicBezTo>
                  <a:cubicBezTo>
                    <a:pt x="37" y="74"/>
                    <a:pt x="43" y="81"/>
                    <a:pt x="58" y="76"/>
                  </a:cubicBezTo>
                  <a:cubicBezTo>
                    <a:pt x="71" y="72"/>
                    <a:pt x="85" y="73"/>
                    <a:pt x="98" y="68"/>
                  </a:cubicBezTo>
                  <a:cubicBezTo>
                    <a:pt x="110" y="64"/>
                    <a:pt x="109" y="71"/>
                    <a:pt x="112" y="78"/>
                  </a:cubicBezTo>
                  <a:cubicBezTo>
                    <a:pt x="116" y="88"/>
                    <a:pt x="111" y="91"/>
                    <a:pt x="103" y="92"/>
                  </a:cubicBezTo>
                  <a:cubicBezTo>
                    <a:pt x="88" y="94"/>
                    <a:pt x="74" y="97"/>
                    <a:pt x="60" y="99"/>
                  </a:cubicBezTo>
                  <a:cubicBezTo>
                    <a:pt x="49" y="100"/>
                    <a:pt x="43" y="105"/>
                    <a:pt x="46" y="117"/>
                  </a:cubicBezTo>
                  <a:cubicBezTo>
                    <a:pt x="48" y="125"/>
                    <a:pt x="49" y="134"/>
                    <a:pt x="50" y="142"/>
                  </a:cubicBezTo>
                  <a:cubicBezTo>
                    <a:pt x="51" y="150"/>
                    <a:pt x="55" y="150"/>
                    <a:pt x="62" y="148"/>
                  </a:cubicBezTo>
                  <a:cubicBezTo>
                    <a:pt x="79" y="145"/>
                    <a:pt x="96" y="141"/>
                    <a:pt x="114" y="139"/>
                  </a:cubicBezTo>
                  <a:cubicBezTo>
                    <a:pt x="120" y="138"/>
                    <a:pt x="129" y="134"/>
                    <a:pt x="132" y="145"/>
                  </a:cubicBezTo>
                  <a:cubicBezTo>
                    <a:pt x="134" y="156"/>
                    <a:pt x="128" y="161"/>
                    <a:pt x="118" y="162"/>
                  </a:cubicBezTo>
                  <a:cubicBezTo>
                    <a:pt x="91" y="167"/>
                    <a:pt x="63" y="172"/>
                    <a:pt x="35"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7" name="Freeform 27"/>
            <p:cNvSpPr/>
            <p:nvPr/>
          </p:nvSpPr>
          <p:spPr bwMode="auto">
            <a:xfrm>
              <a:off x="3118930" y="1795678"/>
              <a:ext cx="236091" cy="275306"/>
            </a:xfrm>
            <a:custGeom>
              <a:avLst/>
              <a:gdLst>
                <a:gd name="T0" fmla="*/ 75 w 142"/>
                <a:gd name="T1" fmla="*/ 2 h 166"/>
                <a:gd name="T2" fmla="*/ 132 w 142"/>
                <a:gd name="T3" fmla="*/ 25 h 166"/>
                <a:gd name="T4" fmla="*/ 140 w 142"/>
                <a:gd name="T5" fmla="*/ 48 h 166"/>
                <a:gd name="T6" fmla="*/ 130 w 142"/>
                <a:gd name="T7" fmla="*/ 53 h 166"/>
                <a:gd name="T8" fmla="*/ 110 w 142"/>
                <a:gd name="T9" fmla="*/ 40 h 166"/>
                <a:gd name="T10" fmla="*/ 49 w 142"/>
                <a:gd name="T11" fmla="*/ 30 h 166"/>
                <a:gd name="T12" fmla="*/ 57 w 142"/>
                <a:gd name="T13" fmla="*/ 61 h 166"/>
                <a:gd name="T14" fmla="*/ 109 w 142"/>
                <a:gd name="T15" fmla="*/ 85 h 166"/>
                <a:gd name="T16" fmla="*/ 133 w 142"/>
                <a:gd name="T17" fmla="*/ 127 h 166"/>
                <a:gd name="T18" fmla="*/ 100 w 142"/>
                <a:gd name="T19" fmla="*/ 160 h 166"/>
                <a:gd name="T20" fmla="*/ 20 w 142"/>
                <a:gd name="T21" fmla="*/ 145 h 166"/>
                <a:gd name="T22" fmla="*/ 6 w 142"/>
                <a:gd name="T23" fmla="*/ 128 h 166"/>
                <a:gd name="T24" fmla="*/ 8 w 142"/>
                <a:gd name="T25" fmla="*/ 107 h 166"/>
                <a:gd name="T26" fmla="*/ 33 w 142"/>
                <a:gd name="T27" fmla="*/ 116 h 166"/>
                <a:gd name="T28" fmla="*/ 94 w 142"/>
                <a:gd name="T29" fmla="*/ 138 h 166"/>
                <a:gd name="T30" fmla="*/ 98 w 142"/>
                <a:gd name="T31" fmla="*/ 107 h 166"/>
                <a:gd name="T32" fmla="*/ 62 w 142"/>
                <a:gd name="T33" fmla="*/ 91 h 166"/>
                <a:gd name="T34" fmla="*/ 44 w 142"/>
                <a:gd name="T35" fmla="*/ 83 h 166"/>
                <a:gd name="T36" fmla="*/ 14 w 142"/>
                <a:gd name="T37" fmla="*/ 38 h 166"/>
                <a:gd name="T38" fmla="*/ 65 w 142"/>
                <a:gd name="T39" fmla="*/ 2 h 166"/>
                <a:gd name="T40" fmla="*/ 75 w 142"/>
                <a:gd name="T41"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66">
                  <a:moveTo>
                    <a:pt x="75" y="2"/>
                  </a:moveTo>
                  <a:cubicBezTo>
                    <a:pt x="97" y="0"/>
                    <a:pt x="116" y="9"/>
                    <a:pt x="132" y="25"/>
                  </a:cubicBezTo>
                  <a:cubicBezTo>
                    <a:pt x="138" y="31"/>
                    <a:pt x="142" y="39"/>
                    <a:pt x="140" y="48"/>
                  </a:cubicBezTo>
                  <a:cubicBezTo>
                    <a:pt x="139" y="53"/>
                    <a:pt x="134" y="53"/>
                    <a:pt x="130" y="53"/>
                  </a:cubicBezTo>
                  <a:cubicBezTo>
                    <a:pt x="121" y="53"/>
                    <a:pt x="115" y="49"/>
                    <a:pt x="110" y="40"/>
                  </a:cubicBezTo>
                  <a:cubicBezTo>
                    <a:pt x="102" y="22"/>
                    <a:pt x="64" y="17"/>
                    <a:pt x="49" y="30"/>
                  </a:cubicBezTo>
                  <a:cubicBezTo>
                    <a:pt x="39" y="39"/>
                    <a:pt x="42" y="53"/>
                    <a:pt x="57" y="61"/>
                  </a:cubicBezTo>
                  <a:cubicBezTo>
                    <a:pt x="74" y="70"/>
                    <a:pt x="92" y="78"/>
                    <a:pt x="109" y="85"/>
                  </a:cubicBezTo>
                  <a:cubicBezTo>
                    <a:pt x="128" y="93"/>
                    <a:pt x="135" y="108"/>
                    <a:pt x="133" y="127"/>
                  </a:cubicBezTo>
                  <a:cubicBezTo>
                    <a:pt x="131" y="146"/>
                    <a:pt x="120" y="156"/>
                    <a:pt x="100" y="160"/>
                  </a:cubicBezTo>
                  <a:cubicBezTo>
                    <a:pt x="71" y="166"/>
                    <a:pt x="44" y="164"/>
                    <a:pt x="20" y="145"/>
                  </a:cubicBezTo>
                  <a:cubicBezTo>
                    <a:pt x="14" y="141"/>
                    <a:pt x="10" y="135"/>
                    <a:pt x="6" y="128"/>
                  </a:cubicBezTo>
                  <a:cubicBezTo>
                    <a:pt x="2" y="121"/>
                    <a:pt x="0" y="111"/>
                    <a:pt x="8" y="107"/>
                  </a:cubicBezTo>
                  <a:cubicBezTo>
                    <a:pt x="16" y="103"/>
                    <a:pt x="27" y="104"/>
                    <a:pt x="33" y="116"/>
                  </a:cubicBezTo>
                  <a:cubicBezTo>
                    <a:pt x="43" y="137"/>
                    <a:pt x="74" y="148"/>
                    <a:pt x="94" y="138"/>
                  </a:cubicBezTo>
                  <a:cubicBezTo>
                    <a:pt x="108" y="131"/>
                    <a:pt x="110" y="116"/>
                    <a:pt x="98" y="107"/>
                  </a:cubicBezTo>
                  <a:cubicBezTo>
                    <a:pt x="87" y="98"/>
                    <a:pt x="74" y="96"/>
                    <a:pt x="62" y="91"/>
                  </a:cubicBezTo>
                  <a:cubicBezTo>
                    <a:pt x="56" y="88"/>
                    <a:pt x="50" y="86"/>
                    <a:pt x="44" y="83"/>
                  </a:cubicBezTo>
                  <a:cubicBezTo>
                    <a:pt x="24" y="72"/>
                    <a:pt x="11" y="52"/>
                    <a:pt x="14" y="38"/>
                  </a:cubicBezTo>
                  <a:cubicBezTo>
                    <a:pt x="19" y="17"/>
                    <a:pt x="40" y="2"/>
                    <a:pt x="65" y="2"/>
                  </a:cubicBezTo>
                  <a:cubicBezTo>
                    <a:pt x="68" y="2"/>
                    <a:pt x="71" y="2"/>
                    <a:pt x="7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8" name="Freeform 28"/>
            <p:cNvSpPr/>
            <p:nvPr/>
          </p:nvSpPr>
          <p:spPr bwMode="auto">
            <a:xfrm>
              <a:off x="4449845" y="2832879"/>
              <a:ext cx="294514" cy="293713"/>
            </a:xfrm>
            <a:custGeom>
              <a:avLst/>
              <a:gdLst>
                <a:gd name="T0" fmla="*/ 4 w 177"/>
                <a:gd name="T1" fmla="*/ 95 h 177"/>
                <a:gd name="T2" fmla="*/ 72 w 177"/>
                <a:gd name="T3" fmla="*/ 17 h 177"/>
                <a:gd name="T4" fmla="*/ 166 w 177"/>
                <a:gd name="T5" fmla="*/ 119 h 177"/>
                <a:gd name="T6" fmla="*/ 164 w 177"/>
                <a:gd name="T7" fmla="*/ 123 h 177"/>
                <a:gd name="T8" fmla="*/ 141 w 177"/>
                <a:gd name="T9" fmla="*/ 141 h 177"/>
                <a:gd name="T10" fmla="*/ 139 w 177"/>
                <a:gd name="T11" fmla="*/ 110 h 177"/>
                <a:gd name="T12" fmla="*/ 129 w 177"/>
                <a:gd name="T13" fmla="*/ 61 h 177"/>
                <a:gd name="T14" fmla="*/ 92 w 177"/>
                <a:gd name="T15" fmla="*/ 43 h 177"/>
                <a:gd name="T16" fmla="*/ 50 w 177"/>
                <a:gd name="T17" fmla="*/ 58 h 177"/>
                <a:gd name="T18" fmla="*/ 32 w 177"/>
                <a:gd name="T19" fmla="*/ 110 h 177"/>
                <a:gd name="T20" fmla="*/ 65 w 177"/>
                <a:gd name="T21" fmla="*/ 145 h 177"/>
                <a:gd name="T22" fmla="*/ 79 w 177"/>
                <a:gd name="T23" fmla="*/ 168 h 177"/>
                <a:gd name="T24" fmla="*/ 64 w 177"/>
                <a:gd name="T25" fmla="*/ 175 h 177"/>
                <a:gd name="T26" fmla="*/ 20 w 177"/>
                <a:gd name="T27" fmla="*/ 146 h 177"/>
                <a:gd name="T28" fmla="*/ 4 w 177"/>
                <a:gd name="T29" fmla="*/ 9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4" y="95"/>
                  </a:moveTo>
                  <a:cubicBezTo>
                    <a:pt x="0" y="53"/>
                    <a:pt x="36" y="27"/>
                    <a:pt x="72" y="17"/>
                  </a:cubicBezTo>
                  <a:cubicBezTo>
                    <a:pt x="136" y="0"/>
                    <a:pt x="177" y="77"/>
                    <a:pt x="166" y="119"/>
                  </a:cubicBezTo>
                  <a:cubicBezTo>
                    <a:pt x="165" y="120"/>
                    <a:pt x="165" y="122"/>
                    <a:pt x="164" y="123"/>
                  </a:cubicBezTo>
                  <a:cubicBezTo>
                    <a:pt x="159" y="132"/>
                    <a:pt x="155" y="148"/>
                    <a:pt x="141" y="141"/>
                  </a:cubicBezTo>
                  <a:cubicBezTo>
                    <a:pt x="131" y="136"/>
                    <a:pt x="130" y="123"/>
                    <a:pt x="139" y="110"/>
                  </a:cubicBezTo>
                  <a:cubicBezTo>
                    <a:pt x="151" y="92"/>
                    <a:pt x="138" y="76"/>
                    <a:pt x="129" y="61"/>
                  </a:cubicBezTo>
                  <a:cubicBezTo>
                    <a:pt x="122" y="47"/>
                    <a:pt x="107" y="42"/>
                    <a:pt x="92" y="43"/>
                  </a:cubicBezTo>
                  <a:cubicBezTo>
                    <a:pt x="77" y="45"/>
                    <a:pt x="63" y="50"/>
                    <a:pt x="50" y="58"/>
                  </a:cubicBezTo>
                  <a:cubicBezTo>
                    <a:pt x="30" y="71"/>
                    <a:pt x="27" y="90"/>
                    <a:pt x="32" y="110"/>
                  </a:cubicBezTo>
                  <a:cubicBezTo>
                    <a:pt x="36" y="128"/>
                    <a:pt x="41" y="145"/>
                    <a:pt x="65" y="145"/>
                  </a:cubicBezTo>
                  <a:cubicBezTo>
                    <a:pt x="78" y="146"/>
                    <a:pt x="77" y="160"/>
                    <a:pt x="79" y="168"/>
                  </a:cubicBezTo>
                  <a:cubicBezTo>
                    <a:pt x="81" y="177"/>
                    <a:pt x="70" y="175"/>
                    <a:pt x="64" y="175"/>
                  </a:cubicBezTo>
                  <a:cubicBezTo>
                    <a:pt x="41" y="177"/>
                    <a:pt x="30" y="161"/>
                    <a:pt x="20" y="146"/>
                  </a:cubicBezTo>
                  <a:cubicBezTo>
                    <a:pt x="9" y="130"/>
                    <a:pt x="2" y="112"/>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49" name="Freeform 29"/>
            <p:cNvSpPr/>
            <p:nvPr/>
          </p:nvSpPr>
          <p:spPr bwMode="auto">
            <a:xfrm>
              <a:off x="1704782" y="2207037"/>
              <a:ext cx="318524" cy="316923"/>
            </a:xfrm>
            <a:custGeom>
              <a:avLst/>
              <a:gdLst>
                <a:gd name="T0" fmla="*/ 192 w 192"/>
                <a:gd name="T1" fmla="*/ 105 h 191"/>
                <a:gd name="T2" fmla="*/ 100 w 192"/>
                <a:gd name="T3" fmla="*/ 183 h 191"/>
                <a:gd name="T4" fmla="*/ 81 w 192"/>
                <a:gd name="T5" fmla="*/ 172 h 191"/>
                <a:gd name="T6" fmla="*/ 11 w 192"/>
                <a:gd name="T7" fmla="*/ 101 h 191"/>
                <a:gd name="T8" fmla="*/ 15 w 192"/>
                <a:gd name="T9" fmla="*/ 79 h 191"/>
                <a:gd name="T10" fmla="*/ 34 w 192"/>
                <a:gd name="T11" fmla="*/ 81 h 191"/>
                <a:gd name="T12" fmla="*/ 94 w 192"/>
                <a:gd name="T13" fmla="*/ 145 h 191"/>
                <a:gd name="T14" fmla="*/ 150 w 192"/>
                <a:gd name="T15" fmla="*/ 141 h 191"/>
                <a:gd name="T16" fmla="*/ 155 w 192"/>
                <a:gd name="T17" fmla="*/ 88 h 191"/>
                <a:gd name="T18" fmla="*/ 98 w 192"/>
                <a:gd name="T19" fmla="*/ 27 h 191"/>
                <a:gd name="T20" fmla="*/ 91 w 192"/>
                <a:gd name="T21" fmla="*/ 8 h 191"/>
                <a:gd name="T22" fmla="*/ 119 w 192"/>
                <a:gd name="T23" fmla="*/ 9 h 191"/>
                <a:gd name="T24" fmla="*/ 148 w 192"/>
                <a:gd name="T25" fmla="*/ 40 h 191"/>
                <a:gd name="T26" fmla="*/ 187 w 192"/>
                <a:gd name="T27" fmla="*/ 85 h 191"/>
                <a:gd name="T28" fmla="*/ 192 w 192"/>
                <a:gd name="T29" fmla="*/ 10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91">
                  <a:moveTo>
                    <a:pt x="192" y="105"/>
                  </a:moveTo>
                  <a:cubicBezTo>
                    <a:pt x="192" y="148"/>
                    <a:pt x="139" y="191"/>
                    <a:pt x="100" y="183"/>
                  </a:cubicBezTo>
                  <a:cubicBezTo>
                    <a:pt x="92" y="181"/>
                    <a:pt x="87" y="177"/>
                    <a:pt x="81" y="172"/>
                  </a:cubicBezTo>
                  <a:cubicBezTo>
                    <a:pt x="58" y="148"/>
                    <a:pt x="36" y="124"/>
                    <a:pt x="11" y="101"/>
                  </a:cubicBezTo>
                  <a:cubicBezTo>
                    <a:pt x="0" y="90"/>
                    <a:pt x="9" y="86"/>
                    <a:pt x="15" y="79"/>
                  </a:cubicBezTo>
                  <a:cubicBezTo>
                    <a:pt x="23" y="69"/>
                    <a:pt x="29" y="75"/>
                    <a:pt x="34" y="81"/>
                  </a:cubicBezTo>
                  <a:cubicBezTo>
                    <a:pt x="51" y="105"/>
                    <a:pt x="74" y="124"/>
                    <a:pt x="94" y="145"/>
                  </a:cubicBezTo>
                  <a:cubicBezTo>
                    <a:pt x="113" y="164"/>
                    <a:pt x="126" y="162"/>
                    <a:pt x="150" y="141"/>
                  </a:cubicBezTo>
                  <a:cubicBezTo>
                    <a:pt x="169" y="124"/>
                    <a:pt x="171" y="106"/>
                    <a:pt x="155" y="88"/>
                  </a:cubicBezTo>
                  <a:cubicBezTo>
                    <a:pt x="136" y="67"/>
                    <a:pt x="117" y="48"/>
                    <a:pt x="98" y="27"/>
                  </a:cubicBezTo>
                  <a:cubicBezTo>
                    <a:pt x="93" y="22"/>
                    <a:pt x="82" y="17"/>
                    <a:pt x="91" y="8"/>
                  </a:cubicBezTo>
                  <a:cubicBezTo>
                    <a:pt x="98" y="0"/>
                    <a:pt x="110" y="0"/>
                    <a:pt x="119" y="9"/>
                  </a:cubicBezTo>
                  <a:cubicBezTo>
                    <a:pt x="129" y="19"/>
                    <a:pt x="139" y="29"/>
                    <a:pt x="148" y="40"/>
                  </a:cubicBezTo>
                  <a:cubicBezTo>
                    <a:pt x="161" y="56"/>
                    <a:pt x="178" y="67"/>
                    <a:pt x="187" y="85"/>
                  </a:cubicBezTo>
                  <a:cubicBezTo>
                    <a:pt x="190" y="93"/>
                    <a:pt x="192" y="100"/>
                    <a:pt x="192"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0" name="Freeform 30"/>
            <p:cNvSpPr/>
            <p:nvPr/>
          </p:nvSpPr>
          <p:spPr bwMode="auto">
            <a:xfrm>
              <a:off x="3543895" y="4975310"/>
              <a:ext cx="314523" cy="296915"/>
            </a:xfrm>
            <a:custGeom>
              <a:avLst/>
              <a:gdLst>
                <a:gd name="T0" fmla="*/ 69 w 189"/>
                <a:gd name="T1" fmla="*/ 75 h 179"/>
                <a:gd name="T2" fmla="*/ 67 w 189"/>
                <a:gd name="T3" fmla="*/ 135 h 179"/>
                <a:gd name="T4" fmla="*/ 46 w 189"/>
                <a:gd name="T5" fmla="*/ 172 h 179"/>
                <a:gd name="T6" fmla="*/ 36 w 189"/>
                <a:gd name="T7" fmla="*/ 175 h 179"/>
                <a:gd name="T8" fmla="*/ 37 w 189"/>
                <a:gd name="T9" fmla="*/ 165 h 179"/>
                <a:gd name="T10" fmla="*/ 44 w 189"/>
                <a:gd name="T11" fmla="*/ 93 h 179"/>
                <a:gd name="T12" fmla="*/ 16 w 189"/>
                <a:gd name="T13" fmla="*/ 104 h 179"/>
                <a:gd name="T14" fmla="*/ 3 w 189"/>
                <a:gd name="T15" fmla="*/ 97 h 179"/>
                <a:gd name="T16" fmla="*/ 11 w 189"/>
                <a:gd name="T17" fmla="*/ 86 h 179"/>
                <a:gd name="T18" fmla="*/ 35 w 189"/>
                <a:gd name="T19" fmla="*/ 38 h 179"/>
                <a:gd name="T20" fmla="*/ 30 w 189"/>
                <a:gd name="T21" fmla="*/ 19 h 179"/>
                <a:gd name="T22" fmla="*/ 36 w 189"/>
                <a:gd name="T23" fmla="*/ 1 h 179"/>
                <a:gd name="T24" fmla="*/ 56 w 189"/>
                <a:gd name="T25" fmla="*/ 15 h 179"/>
                <a:gd name="T26" fmla="*/ 60 w 189"/>
                <a:gd name="T27" fmla="*/ 38 h 179"/>
                <a:gd name="T28" fmla="*/ 72 w 189"/>
                <a:gd name="T29" fmla="*/ 42 h 179"/>
                <a:gd name="T30" fmla="*/ 87 w 189"/>
                <a:gd name="T31" fmla="*/ 26 h 179"/>
                <a:gd name="T32" fmla="*/ 116 w 189"/>
                <a:gd name="T33" fmla="*/ 18 h 179"/>
                <a:gd name="T34" fmla="*/ 125 w 189"/>
                <a:gd name="T35" fmla="*/ 25 h 179"/>
                <a:gd name="T36" fmla="*/ 118 w 189"/>
                <a:gd name="T37" fmla="*/ 34 h 179"/>
                <a:gd name="T38" fmla="*/ 85 w 189"/>
                <a:gd name="T39" fmla="*/ 58 h 179"/>
                <a:gd name="T40" fmla="*/ 86 w 189"/>
                <a:gd name="T41" fmla="*/ 74 h 179"/>
                <a:gd name="T42" fmla="*/ 174 w 189"/>
                <a:gd name="T43" fmla="*/ 111 h 179"/>
                <a:gd name="T44" fmla="*/ 188 w 189"/>
                <a:gd name="T45" fmla="*/ 118 h 179"/>
                <a:gd name="T46" fmla="*/ 176 w 189"/>
                <a:gd name="T47" fmla="*/ 130 h 179"/>
                <a:gd name="T48" fmla="*/ 134 w 189"/>
                <a:gd name="T49" fmla="*/ 126 h 179"/>
                <a:gd name="T50" fmla="*/ 69 w 189"/>
                <a:gd name="T51" fmla="*/ 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9" h="179">
                  <a:moveTo>
                    <a:pt x="69" y="75"/>
                  </a:moveTo>
                  <a:cubicBezTo>
                    <a:pt x="69" y="96"/>
                    <a:pt x="71" y="115"/>
                    <a:pt x="67" y="135"/>
                  </a:cubicBezTo>
                  <a:cubicBezTo>
                    <a:pt x="64" y="151"/>
                    <a:pt x="56" y="162"/>
                    <a:pt x="46" y="172"/>
                  </a:cubicBezTo>
                  <a:cubicBezTo>
                    <a:pt x="43" y="174"/>
                    <a:pt x="41" y="179"/>
                    <a:pt x="36" y="175"/>
                  </a:cubicBezTo>
                  <a:cubicBezTo>
                    <a:pt x="32" y="172"/>
                    <a:pt x="35" y="168"/>
                    <a:pt x="37" y="165"/>
                  </a:cubicBezTo>
                  <a:cubicBezTo>
                    <a:pt x="46" y="142"/>
                    <a:pt x="50" y="119"/>
                    <a:pt x="44" y="93"/>
                  </a:cubicBezTo>
                  <a:cubicBezTo>
                    <a:pt x="34" y="97"/>
                    <a:pt x="26" y="104"/>
                    <a:pt x="16" y="104"/>
                  </a:cubicBezTo>
                  <a:cubicBezTo>
                    <a:pt x="7" y="105"/>
                    <a:pt x="5" y="102"/>
                    <a:pt x="3" y="97"/>
                  </a:cubicBezTo>
                  <a:cubicBezTo>
                    <a:pt x="0" y="90"/>
                    <a:pt x="5" y="88"/>
                    <a:pt x="11" y="86"/>
                  </a:cubicBezTo>
                  <a:cubicBezTo>
                    <a:pt x="34" y="76"/>
                    <a:pt x="41" y="62"/>
                    <a:pt x="35" y="38"/>
                  </a:cubicBezTo>
                  <a:cubicBezTo>
                    <a:pt x="33" y="32"/>
                    <a:pt x="31" y="26"/>
                    <a:pt x="30" y="19"/>
                  </a:cubicBezTo>
                  <a:cubicBezTo>
                    <a:pt x="28" y="12"/>
                    <a:pt x="23" y="2"/>
                    <a:pt x="36" y="1"/>
                  </a:cubicBezTo>
                  <a:cubicBezTo>
                    <a:pt x="45" y="0"/>
                    <a:pt x="55" y="2"/>
                    <a:pt x="56" y="15"/>
                  </a:cubicBezTo>
                  <a:cubicBezTo>
                    <a:pt x="57" y="23"/>
                    <a:pt x="59" y="30"/>
                    <a:pt x="60" y="38"/>
                  </a:cubicBezTo>
                  <a:cubicBezTo>
                    <a:pt x="61" y="50"/>
                    <a:pt x="66" y="49"/>
                    <a:pt x="72" y="42"/>
                  </a:cubicBezTo>
                  <a:cubicBezTo>
                    <a:pt x="77" y="37"/>
                    <a:pt x="82" y="32"/>
                    <a:pt x="87" y="26"/>
                  </a:cubicBezTo>
                  <a:cubicBezTo>
                    <a:pt x="95" y="18"/>
                    <a:pt x="105" y="17"/>
                    <a:pt x="116" y="18"/>
                  </a:cubicBezTo>
                  <a:cubicBezTo>
                    <a:pt x="120" y="19"/>
                    <a:pt x="124" y="21"/>
                    <a:pt x="125" y="25"/>
                  </a:cubicBezTo>
                  <a:cubicBezTo>
                    <a:pt x="126" y="30"/>
                    <a:pt x="121" y="32"/>
                    <a:pt x="118" y="34"/>
                  </a:cubicBezTo>
                  <a:cubicBezTo>
                    <a:pt x="104" y="38"/>
                    <a:pt x="95" y="49"/>
                    <a:pt x="85" y="58"/>
                  </a:cubicBezTo>
                  <a:cubicBezTo>
                    <a:pt x="79" y="64"/>
                    <a:pt x="78" y="69"/>
                    <a:pt x="86" y="74"/>
                  </a:cubicBezTo>
                  <a:cubicBezTo>
                    <a:pt x="114" y="89"/>
                    <a:pt x="139" y="112"/>
                    <a:pt x="174" y="111"/>
                  </a:cubicBezTo>
                  <a:cubicBezTo>
                    <a:pt x="180" y="110"/>
                    <a:pt x="187" y="111"/>
                    <a:pt x="188" y="118"/>
                  </a:cubicBezTo>
                  <a:cubicBezTo>
                    <a:pt x="189" y="126"/>
                    <a:pt x="181" y="127"/>
                    <a:pt x="176" y="130"/>
                  </a:cubicBezTo>
                  <a:cubicBezTo>
                    <a:pt x="161" y="138"/>
                    <a:pt x="148" y="136"/>
                    <a:pt x="134" y="126"/>
                  </a:cubicBezTo>
                  <a:cubicBezTo>
                    <a:pt x="112" y="109"/>
                    <a:pt x="86" y="99"/>
                    <a:pt x="69"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1" name="Freeform 31"/>
            <p:cNvSpPr/>
            <p:nvPr/>
          </p:nvSpPr>
          <p:spPr bwMode="auto">
            <a:xfrm>
              <a:off x="2329024" y="1842095"/>
              <a:ext cx="264903" cy="298516"/>
            </a:xfrm>
            <a:custGeom>
              <a:avLst/>
              <a:gdLst>
                <a:gd name="T0" fmla="*/ 110 w 159"/>
                <a:gd name="T1" fmla="*/ 129 h 180"/>
                <a:gd name="T2" fmla="*/ 123 w 159"/>
                <a:gd name="T3" fmla="*/ 18 h 180"/>
                <a:gd name="T4" fmla="*/ 146 w 159"/>
                <a:gd name="T5" fmla="*/ 0 h 180"/>
                <a:gd name="T6" fmla="*/ 152 w 159"/>
                <a:gd name="T7" fmla="*/ 19 h 180"/>
                <a:gd name="T8" fmla="*/ 139 w 159"/>
                <a:gd name="T9" fmla="*/ 162 h 180"/>
                <a:gd name="T10" fmla="*/ 127 w 159"/>
                <a:gd name="T11" fmla="*/ 176 h 180"/>
                <a:gd name="T12" fmla="*/ 110 w 159"/>
                <a:gd name="T13" fmla="*/ 170 h 180"/>
                <a:gd name="T14" fmla="*/ 15 w 159"/>
                <a:gd name="T15" fmla="*/ 61 h 180"/>
                <a:gd name="T16" fmla="*/ 9 w 159"/>
                <a:gd name="T17" fmla="*/ 46 h 180"/>
                <a:gd name="T18" fmla="*/ 39 w 159"/>
                <a:gd name="T19" fmla="*/ 44 h 180"/>
                <a:gd name="T20" fmla="*/ 88 w 159"/>
                <a:gd name="T21" fmla="*/ 102 h 180"/>
                <a:gd name="T22" fmla="*/ 110 w 159"/>
                <a:gd name="T23"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80">
                  <a:moveTo>
                    <a:pt x="110" y="129"/>
                  </a:moveTo>
                  <a:cubicBezTo>
                    <a:pt x="121" y="92"/>
                    <a:pt x="119" y="55"/>
                    <a:pt x="123" y="18"/>
                  </a:cubicBezTo>
                  <a:cubicBezTo>
                    <a:pt x="125" y="2"/>
                    <a:pt x="137" y="0"/>
                    <a:pt x="146" y="0"/>
                  </a:cubicBezTo>
                  <a:cubicBezTo>
                    <a:pt x="159" y="0"/>
                    <a:pt x="153" y="13"/>
                    <a:pt x="152" y="19"/>
                  </a:cubicBezTo>
                  <a:cubicBezTo>
                    <a:pt x="148" y="67"/>
                    <a:pt x="143" y="115"/>
                    <a:pt x="139" y="162"/>
                  </a:cubicBezTo>
                  <a:cubicBezTo>
                    <a:pt x="138" y="171"/>
                    <a:pt x="133" y="172"/>
                    <a:pt x="127" y="176"/>
                  </a:cubicBezTo>
                  <a:cubicBezTo>
                    <a:pt x="118" y="180"/>
                    <a:pt x="115" y="175"/>
                    <a:pt x="110" y="170"/>
                  </a:cubicBezTo>
                  <a:cubicBezTo>
                    <a:pt x="78" y="134"/>
                    <a:pt x="46" y="98"/>
                    <a:pt x="15" y="61"/>
                  </a:cubicBezTo>
                  <a:cubicBezTo>
                    <a:pt x="12" y="57"/>
                    <a:pt x="0" y="53"/>
                    <a:pt x="9" y="46"/>
                  </a:cubicBezTo>
                  <a:cubicBezTo>
                    <a:pt x="18" y="41"/>
                    <a:pt x="29" y="32"/>
                    <a:pt x="39" y="44"/>
                  </a:cubicBezTo>
                  <a:cubicBezTo>
                    <a:pt x="55" y="64"/>
                    <a:pt x="72" y="83"/>
                    <a:pt x="88" y="102"/>
                  </a:cubicBezTo>
                  <a:cubicBezTo>
                    <a:pt x="95" y="110"/>
                    <a:pt x="102" y="119"/>
                    <a:pt x="110"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2" name="Freeform 32"/>
            <p:cNvSpPr/>
            <p:nvPr/>
          </p:nvSpPr>
          <p:spPr bwMode="auto">
            <a:xfrm>
              <a:off x="4245767" y="2491147"/>
              <a:ext cx="313721" cy="224087"/>
            </a:xfrm>
            <a:custGeom>
              <a:avLst/>
              <a:gdLst>
                <a:gd name="T0" fmla="*/ 20 w 189"/>
                <a:gd name="T1" fmla="*/ 109 h 135"/>
                <a:gd name="T2" fmla="*/ 4 w 189"/>
                <a:gd name="T3" fmla="*/ 96 h 135"/>
                <a:gd name="T4" fmla="*/ 10 w 189"/>
                <a:gd name="T5" fmla="*/ 81 h 135"/>
                <a:gd name="T6" fmla="*/ 116 w 189"/>
                <a:gd name="T7" fmla="*/ 8 h 135"/>
                <a:gd name="T8" fmla="*/ 141 w 189"/>
                <a:gd name="T9" fmla="*/ 13 h 135"/>
                <a:gd name="T10" fmla="*/ 183 w 189"/>
                <a:gd name="T11" fmla="*/ 74 h 135"/>
                <a:gd name="T12" fmla="*/ 181 w 189"/>
                <a:gd name="T13" fmla="*/ 95 h 135"/>
                <a:gd name="T14" fmla="*/ 162 w 189"/>
                <a:gd name="T15" fmla="*/ 88 h 135"/>
                <a:gd name="T16" fmla="*/ 135 w 189"/>
                <a:gd name="T17" fmla="*/ 47 h 135"/>
                <a:gd name="T18" fmla="*/ 112 w 189"/>
                <a:gd name="T19" fmla="*/ 46 h 135"/>
                <a:gd name="T20" fmla="*/ 100 w 189"/>
                <a:gd name="T21" fmla="*/ 69 h 135"/>
                <a:gd name="T22" fmla="*/ 129 w 189"/>
                <a:gd name="T23" fmla="*/ 108 h 135"/>
                <a:gd name="T24" fmla="*/ 124 w 189"/>
                <a:gd name="T25" fmla="*/ 127 h 135"/>
                <a:gd name="T26" fmla="*/ 108 w 189"/>
                <a:gd name="T27" fmla="*/ 122 h 135"/>
                <a:gd name="T28" fmla="*/ 79 w 189"/>
                <a:gd name="T29" fmla="*/ 82 h 135"/>
                <a:gd name="T30" fmla="*/ 58 w 189"/>
                <a:gd name="T31" fmla="*/ 84 h 135"/>
                <a:gd name="T32" fmla="*/ 29 w 189"/>
                <a:gd name="T33" fmla="*/ 103 h 135"/>
                <a:gd name="T34" fmla="*/ 20 w 189"/>
                <a:gd name="T35"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35">
                  <a:moveTo>
                    <a:pt x="20" y="109"/>
                  </a:moveTo>
                  <a:cubicBezTo>
                    <a:pt x="11" y="108"/>
                    <a:pt x="7" y="102"/>
                    <a:pt x="4" y="96"/>
                  </a:cubicBezTo>
                  <a:cubicBezTo>
                    <a:pt x="0" y="90"/>
                    <a:pt x="3" y="86"/>
                    <a:pt x="10" y="81"/>
                  </a:cubicBezTo>
                  <a:cubicBezTo>
                    <a:pt x="45" y="58"/>
                    <a:pt x="81" y="33"/>
                    <a:pt x="116" y="8"/>
                  </a:cubicBezTo>
                  <a:cubicBezTo>
                    <a:pt x="127" y="0"/>
                    <a:pt x="133" y="2"/>
                    <a:pt x="141" y="13"/>
                  </a:cubicBezTo>
                  <a:cubicBezTo>
                    <a:pt x="154" y="34"/>
                    <a:pt x="168" y="54"/>
                    <a:pt x="183" y="74"/>
                  </a:cubicBezTo>
                  <a:cubicBezTo>
                    <a:pt x="189" y="82"/>
                    <a:pt x="189" y="88"/>
                    <a:pt x="181" y="95"/>
                  </a:cubicBezTo>
                  <a:cubicBezTo>
                    <a:pt x="170" y="103"/>
                    <a:pt x="166" y="93"/>
                    <a:pt x="162" y="88"/>
                  </a:cubicBezTo>
                  <a:cubicBezTo>
                    <a:pt x="152" y="75"/>
                    <a:pt x="143" y="61"/>
                    <a:pt x="135" y="47"/>
                  </a:cubicBezTo>
                  <a:cubicBezTo>
                    <a:pt x="127" y="34"/>
                    <a:pt x="119" y="40"/>
                    <a:pt x="112" y="46"/>
                  </a:cubicBezTo>
                  <a:cubicBezTo>
                    <a:pt x="106" y="51"/>
                    <a:pt x="90" y="53"/>
                    <a:pt x="100" y="69"/>
                  </a:cubicBezTo>
                  <a:cubicBezTo>
                    <a:pt x="108" y="83"/>
                    <a:pt x="118" y="96"/>
                    <a:pt x="129" y="108"/>
                  </a:cubicBezTo>
                  <a:cubicBezTo>
                    <a:pt x="136" y="117"/>
                    <a:pt x="131" y="121"/>
                    <a:pt x="124" y="127"/>
                  </a:cubicBezTo>
                  <a:cubicBezTo>
                    <a:pt x="115" y="135"/>
                    <a:pt x="110" y="128"/>
                    <a:pt x="108" y="122"/>
                  </a:cubicBezTo>
                  <a:cubicBezTo>
                    <a:pt x="104" y="104"/>
                    <a:pt x="86" y="97"/>
                    <a:pt x="79" y="82"/>
                  </a:cubicBezTo>
                  <a:cubicBezTo>
                    <a:pt x="73" y="72"/>
                    <a:pt x="64" y="81"/>
                    <a:pt x="58" y="84"/>
                  </a:cubicBezTo>
                  <a:cubicBezTo>
                    <a:pt x="48" y="89"/>
                    <a:pt x="39" y="96"/>
                    <a:pt x="29" y="103"/>
                  </a:cubicBezTo>
                  <a:cubicBezTo>
                    <a:pt x="26" y="105"/>
                    <a:pt x="23" y="108"/>
                    <a:pt x="2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3" name="Freeform 33"/>
            <p:cNvSpPr/>
            <p:nvPr/>
          </p:nvSpPr>
          <p:spPr bwMode="auto">
            <a:xfrm>
              <a:off x="3572706" y="1871707"/>
              <a:ext cx="234491" cy="296915"/>
            </a:xfrm>
            <a:custGeom>
              <a:avLst/>
              <a:gdLst>
                <a:gd name="T0" fmla="*/ 17 w 141"/>
                <a:gd name="T1" fmla="*/ 0 h 179"/>
                <a:gd name="T2" fmla="*/ 90 w 141"/>
                <a:gd name="T3" fmla="*/ 28 h 179"/>
                <a:gd name="T4" fmla="*/ 127 w 141"/>
                <a:gd name="T5" fmla="*/ 43 h 179"/>
                <a:gd name="T6" fmla="*/ 136 w 141"/>
                <a:gd name="T7" fmla="*/ 60 h 179"/>
                <a:gd name="T8" fmla="*/ 117 w 141"/>
                <a:gd name="T9" fmla="*/ 67 h 179"/>
                <a:gd name="T10" fmla="*/ 104 w 141"/>
                <a:gd name="T11" fmla="*/ 63 h 179"/>
                <a:gd name="T12" fmla="*/ 66 w 141"/>
                <a:gd name="T13" fmla="*/ 78 h 179"/>
                <a:gd name="T14" fmla="*/ 33 w 141"/>
                <a:gd name="T15" fmla="*/ 166 h 179"/>
                <a:gd name="T16" fmla="*/ 18 w 141"/>
                <a:gd name="T17" fmla="*/ 175 h 179"/>
                <a:gd name="T18" fmla="*/ 5 w 141"/>
                <a:gd name="T19" fmla="*/ 155 h 179"/>
                <a:gd name="T20" fmla="*/ 45 w 141"/>
                <a:gd name="T21" fmla="*/ 56 h 179"/>
                <a:gd name="T22" fmla="*/ 35 w 141"/>
                <a:gd name="T23" fmla="*/ 35 h 179"/>
                <a:gd name="T24" fmla="*/ 11 w 141"/>
                <a:gd name="T25" fmla="*/ 25 h 179"/>
                <a:gd name="T26" fmla="*/ 7 w 141"/>
                <a:gd name="T27" fmla="*/ 12 h 179"/>
                <a:gd name="T28" fmla="*/ 17 w 141"/>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79">
                  <a:moveTo>
                    <a:pt x="17" y="0"/>
                  </a:moveTo>
                  <a:cubicBezTo>
                    <a:pt x="42" y="10"/>
                    <a:pt x="66" y="19"/>
                    <a:pt x="90" y="28"/>
                  </a:cubicBezTo>
                  <a:cubicBezTo>
                    <a:pt x="102" y="33"/>
                    <a:pt x="114" y="38"/>
                    <a:pt x="127" y="43"/>
                  </a:cubicBezTo>
                  <a:cubicBezTo>
                    <a:pt x="135" y="46"/>
                    <a:pt x="141" y="50"/>
                    <a:pt x="136" y="60"/>
                  </a:cubicBezTo>
                  <a:cubicBezTo>
                    <a:pt x="132" y="70"/>
                    <a:pt x="126" y="73"/>
                    <a:pt x="117" y="67"/>
                  </a:cubicBezTo>
                  <a:cubicBezTo>
                    <a:pt x="113" y="65"/>
                    <a:pt x="108" y="64"/>
                    <a:pt x="104" y="63"/>
                  </a:cubicBezTo>
                  <a:cubicBezTo>
                    <a:pt x="78" y="52"/>
                    <a:pt x="73" y="53"/>
                    <a:pt x="66" y="78"/>
                  </a:cubicBezTo>
                  <a:cubicBezTo>
                    <a:pt x="57" y="108"/>
                    <a:pt x="43" y="137"/>
                    <a:pt x="33" y="166"/>
                  </a:cubicBezTo>
                  <a:cubicBezTo>
                    <a:pt x="30" y="174"/>
                    <a:pt x="27" y="179"/>
                    <a:pt x="18" y="175"/>
                  </a:cubicBezTo>
                  <a:cubicBezTo>
                    <a:pt x="9" y="171"/>
                    <a:pt x="0" y="169"/>
                    <a:pt x="5" y="155"/>
                  </a:cubicBezTo>
                  <a:cubicBezTo>
                    <a:pt x="19" y="122"/>
                    <a:pt x="31" y="88"/>
                    <a:pt x="45" y="56"/>
                  </a:cubicBezTo>
                  <a:cubicBezTo>
                    <a:pt x="50" y="43"/>
                    <a:pt x="47" y="38"/>
                    <a:pt x="35" y="35"/>
                  </a:cubicBezTo>
                  <a:cubicBezTo>
                    <a:pt x="27" y="32"/>
                    <a:pt x="19" y="28"/>
                    <a:pt x="11" y="25"/>
                  </a:cubicBezTo>
                  <a:cubicBezTo>
                    <a:pt x="4" y="22"/>
                    <a:pt x="5" y="17"/>
                    <a:pt x="7" y="12"/>
                  </a:cubicBezTo>
                  <a:cubicBezTo>
                    <a:pt x="10" y="7"/>
                    <a:pt x="11"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4" name="Freeform 34"/>
            <p:cNvSpPr/>
            <p:nvPr/>
          </p:nvSpPr>
          <p:spPr bwMode="auto">
            <a:xfrm>
              <a:off x="3805596" y="1978148"/>
              <a:ext cx="253699" cy="308920"/>
            </a:xfrm>
            <a:custGeom>
              <a:avLst/>
              <a:gdLst>
                <a:gd name="T0" fmla="*/ 25 w 153"/>
                <a:gd name="T1" fmla="*/ 186 h 186"/>
                <a:gd name="T2" fmla="*/ 6 w 153"/>
                <a:gd name="T3" fmla="*/ 173 h 186"/>
                <a:gd name="T4" fmla="*/ 8 w 153"/>
                <a:gd name="T5" fmla="*/ 160 h 186"/>
                <a:gd name="T6" fmla="*/ 31 w 153"/>
                <a:gd name="T7" fmla="*/ 35 h 186"/>
                <a:gd name="T8" fmla="*/ 29 w 153"/>
                <a:gd name="T9" fmla="*/ 27 h 186"/>
                <a:gd name="T10" fmla="*/ 32 w 153"/>
                <a:gd name="T11" fmla="*/ 4 h 186"/>
                <a:gd name="T12" fmla="*/ 56 w 153"/>
                <a:gd name="T13" fmla="*/ 26 h 186"/>
                <a:gd name="T14" fmla="*/ 63 w 153"/>
                <a:gd name="T15" fmla="*/ 80 h 186"/>
                <a:gd name="T16" fmla="*/ 78 w 153"/>
                <a:gd name="T17" fmla="*/ 88 h 186"/>
                <a:gd name="T18" fmla="*/ 125 w 153"/>
                <a:gd name="T19" fmla="*/ 67 h 186"/>
                <a:gd name="T20" fmla="*/ 149 w 153"/>
                <a:gd name="T21" fmla="*/ 79 h 186"/>
                <a:gd name="T22" fmla="*/ 137 w 153"/>
                <a:gd name="T23" fmla="*/ 92 h 186"/>
                <a:gd name="T24" fmla="*/ 83 w 153"/>
                <a:gd name="T25" fmla="*/ 115 h 186"/>
                <a:gd name="T26" fmla="*/ 41 w 153"/>
                <a:gd name="T27" fmla="*/ 163 h 186"/>
                <a:gd name="T28" fmla="*/ 25 w 153"/>
                <a:gd name="T2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86">
                  <a:moveTo>
                    <a:pt x="25" y="186"/>
                  </a:moveTo>
                  <a:cubicBezTo>
                    <a:pt x="18" y="181"/>
                    <a:pt x="11" y="178"/>
                    <a:pt x="6" y="173"/>
                  </a:cubicBezTo>
                  <a:cubicBezTo>
                    <a:pt x="0" y="168"/>
                    <a:pt x="5" y="163"/>
                    <a:pt x="8" y="160"/>
                  </a:cubicBezTo>
                  <a:cubicBezTo>
                    <a:pt x="41" y="123"/>
                    <a:pt x="39" y="79"/>
                    <a:pt x="31" y="35"/>
                  </a:cubicBezTo>
                  <a:cubicBezTo>
                    <a:pt x="30" y="32"/>
                    <a:pt x="29" y="30"/>
                    <a:pt x="29" y="27"/>
                  </a:cubicBezTo>
                  <a:cubicBezTo>
                    <a:pt x="28" y="19"/>
                    <a:pt x="23" y="10"/>
                    <a:pt x="32" y="4"/>
                  </a:cubicBezTo>
                  <a:cubicBezTo>
                    <a:pt x="38" y="0"/>
                    <a:pt x="56" y="17"/>
                    <a:pt x="56" y="26"/>
                  </a:cubicBezTo>
                  <a:cubicBezTo>
                    <a:pt x="56" y="44"/>
                    <a:pt x="61" y="62"/>
                    <a:pt x="63" y="80"/>
                  </a:cubicBezTo>
                  <a:cubicBezTo>
                    <a:pt x="64" y="93"/>
                    <a:pt x="69" y="92"/>
                    <a:pt x="78" y="88"/>
                  </a:cubicBezTo>
                  <a:cubicBezTo>
                    <a:pt x="94" y="81"/>
                    <a:pt x="110" y="75"/>
                    <a:pt x="125" y="67"/>
                  </a:cubicBezTo>
                  <a:cubicBezTo>
                    <a:pt x="140" y="59"/>
                    <a:pt x="145" y="71"/>
                    <a:pt x="149" y="79"/>
                  </a:cubicBezTo>
                  <a:cubicBezTo>
                    <a:pt x="153" y="88"/>
                    <a:pt x="143" y="90"/>
                    <a:pt x="137" y="92"/>
                  </a:cubicBezTo>
                  <a:cubicBezTo>
                    <a:pt x="119" y="100"/>
                    <a:pt x="101" y="109"/>
                    <a:pt x="83" y="115"/>
                  </a:cubicBezTo>
                  <a:cubicBezTo>
                    <a:pt x="59" y="123"/>
                    <a:pt x="52" y="145"/>
                    <a:pt x="41" y="163"/>
                  </a:cubicBezTo>
                  <a:cubicBezTo>
                    <a:pt x="36" y="170"/>
                    <a:pt x="31" y="178"/>
                    <a:pt x="25"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5" name="Freeform 35"/>
            <p:cNvSpPr/>
            <p:nvPr/>
          </p:nvSpPr>
          <p:spPr bwMode="auto">
            <a:xfrm>
              <a:off x="2212980" y="1966144"/>
              <a:ext cx="159262" cy="260901"/>
            </a:xfrm>
            <a:custGeom>
              <a:avLst/>
              <a:gdLst>
                <a:gd name="T0" fmla="*/ 20 w 96"/>
                <a:gd name="T1" fmla="*/ 1 h 157"/>
                <a:gd name="T2" fmla="*/ 30 w 96"/>
                <a:gd name="T3" fmla="*/ 10 h 157"/>
                <a:gd name="T4" fmla="*/ 91 w 96"/>
                <a:gd name="T5" fmla="*/ 133 h 157"/>
                <a:gd name="T6" fmla="*/ 85 w 96"/>
                <a:gd name="T7" fmla="*/ 149 h 157"/>
                <a:gd name="T8" fmla="*/ 64 w 96"/>
                <a:gd name="T9" fmla="*/ 145 h 157"/>
                <a:gd name="T10" fmla="*/ 5 w 96"/>
                <a:gd name="T11" fmla="*/ 24 h 157"/>
                <a:gd name="T12" fmla="*/ 20 w 96"/>
                <a:gd name="T13" fmla="*/ 1 h 157"/>
              </a:gdLst>
              <a:ahLst/>
              <a:cxnLst>
                <a:cxn ang="0">
                  <a:pos x="T0" y="T1"/>
                </a:cxn>
                <a:cxn ang="0">
                  <a:pos x="T2" y="T3"/>
                </a:cxn>
                <a:cxn ang="0">
                  <a:pos x="T4" y="T5"/>
                </a:cxn>
                <a:cxn ang="0">
                  <a:pos x="T6" y="T7"/>
                </a:cxn>
                <a:cxn ang="0">
                  <a:pos x="T8" y="T9"/>
                </a:cxn>
                <a:cxn ang="0">
                  <a:pos x="T10" y="T11"/>
                </a:cxn>
                <a:cxn ang="0">
                  <a:pos x="T12" y="T13"/>
                </a:cxn>
              </a:cxnLst>
              <a:rect l="0" t="0" r="r" b="b"/>
              <a:pathLst>
                <a:path w="96" h="157">
                  <a:moveTo>
                    <a:pt x="20" y="1"/>
                  </a:moveTo>
                  <a:cubicBezTo>
                    <a:pt x="26" y="1"/>
                    <a:pt x="28" y="6"/>
                    <a:pt x="30" y="10"/>
                  </a:cubicBezTo>
                  <a:cubicBezTo>
                    <a:pt x="50" y="51"/>
                    <a:pt x="70" y="92"/>
                    <a:pt x="91" y="133"/>
                  </a:cubicBezTo>
                  <a:cubicBezTo>
                    <a:pt x="96" y="142"/>
                    <a:pt x="93" y="146"/>
                    <a:pt x="85" y="149"/>
                  </a:cubicBezTo>
                  <a:cubicBezTo>
                    <a:pt x="77" y="153"/>
                    <a:pt x="70" y="157"/>
                    <a:pt x="64" y="145"/>
                  </a:cubicBezTo>
                  <a:cubicBezTo>
                    <a:pt x="45" y="104"/>
                    <a:pt x="25" y="65"/>
                    <a:pt x="5" y="24"/>
                  </a:cubicBezTo>
                  <a:cubicBezTo>
                    <a:pt x="0" y="14"/>
                    <a:pt x="8"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6" name="Freeform 36"/>
            <p:cNvSpPr/>
            <p:nvPr/>
          </p:nvSpPr>
          <p:spPr bwMode="auto">
            <a:xfrm>
              <a:off x="3392636" y="1837293"/>
              <a:ext cx="113645" cy="273706"/>
            </a:xfrm>
            <a:custGeom>
              <a:avLst/>
              <a:gdLst>
                <a:gd name="T0" fmla="*/ 68 w 68"/>
                <a:gd name="T1" fmla="*/ 8 h 165"/>
                <a:gd name="T2" fmla="*/ 44 w 68"/>
                <a:gd name="T3" fmla="*/ 107 h 165"/>
                <a:gd name="T4" fmla="*/ 32 w 68"/>
                <a:gd name="T5" fmla="*/ 152 h 165"/>
                <a:gd name="T6" fmla="*/ 12 w 68"/>
                <a:gd name="T7" fmla="*/ 160 h 165"/>
                <a:gd name="T8" fmla="*/ 4 w 68"/>
                <a:gd name="T9" fmla="*/ 143 h 165"/>
                <a:gd name="T10" fmla="*/ 39 w 68"/>
                <a:gd name="T11" fmla="*/ 10 h 165"/>
                <a:gd name="T12" fmla="*/ 52 w 68"/>
                <a:gd name="T13" fmla="*/ 3 h 165"/>
                <a:gd name="T14" fmla="*/ 68 w 68"/>
                <a:gd name="T15" fmla="*/ 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65">
                  <a:moveTo>
                    <a:pt x="68" y="8"/>
                  </a:moveTo>
                  <a:cubicBezTo>
                    <a:pt x="59" y="44"/>
                    <a:pt x="51" y="75"/>
                    <a:pt x="44" y="107"/>
                  </a:cubicBezTo>
                  <a:cubicBezTo>
                    <a:pt x="40" y="122"/>
                    <a:pt x="35" y="137"/>
                    <a:pt x="32" y="152"/>
                  </a:cubicBezTo>
                  <a:cubicBezTo>
                    <a:pt x="29" y="165"/>
                    <a:pt x="21" y="163"/>
                    <a:pt x="12" y="160"/>
                  </a:cubicBezTo>
                  <a:cubicBezTo>
                    <a:pt x="5" y="157"/>
                    <a:pt x="0" y="155"/>
                    <a:pt x="4" y="143"/>
                  </a:cubicBezTo>
                  <a:cubicBezTo>
                    <a:pt x="17" y="99"/>
                    <a:pt x="28" y="54"/>
                    <a:pt x="39" y="10"/>
                  </a:cubicBezTo>
                  <a:cubicBezTo>
                    <a:pt x="41" y="1"/>
                    <a:pt x="47" y="0"/>
                    <a:pt x="52" y="3"/>
                  </a:cubicBezTo>
                  <a:cubicBezTo>
                    <a:pt x="57" y="5"/>
                    <a:pt x="68" y="2"/>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7" name="Freeform 37"/>
            <p:cNvSpPr/>
            <p:nvPr/>
          </p:nvSpPr>
          <p:spPr bwMode="auto">
            <a:xfrm>
              <a:off x="1383857" y="2808070"/>
              <a:ext cx="265703" cy="156061"/>
            </a:xfrm>
            <a:custGeom>
              <a:avLst/>
              <a:gdLst>
                <a:gd name="T0" fmla="*/ 159 w 160"/>
                <a:gd name="T1" fmla="*/ 72 h 94"/>
                <a:gd name="T2" fmla="*/ 136 w 160"/>
                <a:gd name="T3" fmla="*/ 89 h 94"/>
                <a:gd name="T4" fmla="*/ 15 w 160"/>
                <a:gd name="T5" fmla="*/ 32 h 94"/>
                <a:gd name="T6" fmla="*/ 8 w 160"/>
                <a:gd name="T7" fmla="*/ 19 h 94"/>
                <a:gd name="T8" fmla="*/ 26 w 160"/>
                <a:gd name="T9" fmla="*/ 6 h 94"/>
                <a:gd name="T10" fmla="*/ 150 w 160"/>
                <a:gd name="T11" fmla="*/ 63 h 94"/>
                <a:gd name="T12" fmla="*/ 159 w 160"/>
                <a:gd name="T13" fmla="*/ 72 h 94"/>
              </a:gdLst>
              <a:ahLst/>
              <a:cxnLst>
                <a:cxn ang="0">
                  <a:pos x="T0" y="T1"/>
                </a:cxn>
                <a:cxn ang="0">
                  <a:pos x="T2" y="T3"/>
                </a:cxn>
                <a:cxn ang="0">
                  <a:pos x="T4" y="T5"/>
                </a:cxn>
                <a:cxn ang="0">
                  <a:pos x="T6" y="T7"/>
                </a:cxn>
                <a:cxn ang="0">
                  <a:pos x="T8" y="T9"/>
                </a:cxn>
                <a:cxn ang="0">
                  <a:pos x="T10" y="T11"/>
                </a:cxn>
                <a:cxn ang="0">
                  <a:pos x="T12" y="T13"/>
                </a:cxn>
              </a:cxnLst>
              <a:rect l="0" t="0" r="r" b="b"/>
              <a:pathLst>
                <a:path w="160" h="94">
                  <a:moveTo>
                    <a:pt x="159" y="72"/>
                  </a:moveTo>
                  <a:cubicBezTo>
                    <a:pt x="160" y="84"/>
                    <a:pt x="147" y="94"/>
                    <a:pt x="136" y="89"/>
                  </a:cubicBezTo>
                  <a:cubicBezTo>
                    <a:pt x="96" y="70"/>
                    <a:pt x="55" y="51"/>
                    <a:pt x="15" y="32"/>
                  </a:cubicBezTo>
                  <a:cubicBezTo>
                    <a:pt x="9" y="30"/>
                    <a:pt x="0" y="27"/>
                    <a:pt x="8" y="19"/>
                  </a:cubicBezTo>
                  <a:cubicBezTo>
                    <a:pt x="13" y="13"/>
                    <a:pt x="11" y="0"/>
                    <a:pt x="26" y="6"/>
                  </a:cubicBezTo>
                  <a:cubicBezTo>
                    <a:pt x="67" y="26"/>
                    <a:pt x="108" y="44"/>
                    <a:pt x="150" y="63"/>
                  </a:cubicBezTo>
                  <a:cubicBezTo>
                    <a:pt x="154" y="65"/>
                    <a:pt x="158" y="67"/>
                    <a:pt x="15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8" name="Freeform 38"/>
            <p:cNvSpPr/>
            <p:nvPr/>
          </p:nvSpPr>
          <p:spPr bwMode="auto">
            <a:xfrm>
              <a:off x="4556287" y="3428309"/>
              <a:ext cx="274506" cy="71227"/>
            </a:xfrm>
            <a:custGeom>
              <a:avLst/>
              <a:gdLst>
                <a:gd name="T0" fmla="*/ 143 w 165"/>
                <a:gd name="T1" fmla="*/ 2 h 43"/>
                <a:gd name="T2" fmla="*/ 164 w 165"/>
                <a:gd name="T3" fmla="*/ 19 h 43"/>
                <a:gd name="T4" fmla="*/ 152 w 165"/>
                <a:gd name="T5" fmla="*/ 31 h 43"/>
                <a:gd name="T6" fmla="*/ 20 w 165"/>
                <a:gd name="T7" fmla="*/ 42 h 43"/>
                <a:gd name="T8" fmla="*/ 2 w 165"/>
                <a:gd name="T9" fmla="*/ 27 h 43"/>
                <a:gd name="T10" fmla="*/ 17 w 165"/>
                <a:gd name="T11" fmla="*/ 13 h 43"/>
                <a:gd name="T12" fmla="*/ 143 w 165"/>
                <a:gd name="T13" fmla="*/ 2 h 43"/>
              </a:gdLst>
              <a:ahLst/>
              <a:cxnLst>
                <a:cxn ang="0">
                  <a:pos x="T0" y="T1"/>
                </a:cxn>
                <a:cxn ang="0">
                  <a:pos x="T2" y="T3"/>
                </a:cxn>
                <a:cxn ang="0">
                  <a:pos x="T4" y="T5"/>
                </a:cxn>
                <a:cxn ang="0">
                  <a:pos x="T6" y="T7"/>
                </a:cxn>
                <a:cxn ang="0">
                  <a:pos x="T8" y="T9"/>
                </a:cxn>
                <a:cxn ang="0">
                  <a:pos x="T10" y="T11"/>
                </a:cxn>
                <a:cxn ang="0">
                  <a:pos x="T12" y="T13"/>
                </a:cxn>
              </a:cxnLst>
              <a:rect l="0" t="0" r="r" b="b"/>
              <a:pathLst>
                <a:path w="165" h="43">
                  <a:moveTo>
                    <a:pt x="143" y="2"/>
                  </a:moveTo>
                  <a:cubicBezTo>
                    <a:pt x="156" y="0"/>
                    <a:pt x="165" y="3"/>
                    <a:pt x="164" y="19"/>
                  </a:cubicBezTo>
                  <a:cubicBezTo>
                    <a:pt x="163" y="29"/>
                    <a:pt x="160" y="30"/>
                    <a:pt x="152" y="31"/>
                  </a:cubicBezTo>
                  <a:cubicBezTo>
                    <a:pt x="108" y="34"/>
                    <a:pt x="64" y="38"/>
                    <a:pt x="20" y="42"/>
                  </a:cubicBezTo>
                  <a:cubicBezTo>
                    <a:pt x="8" y="43"/>
                    <a:pt x="3" y="38"/>
                    <a:pt x="2" y="27"/>
                  </a:cubicBezTo>
                  <a:cubicBezTo>
                    <a:pt x="0" y="15"/>
                    <a:pt x="7" y="14"/>
                    <a:pt x="17" y="13"/>
                  </a:cubicBezTo>
                  <a:cubicBezTo>
                    <a:pt x="59" y="8"/>
                    <a:pt x="102" y="10"/>
                    <a:pt x="14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59" name="Freeform 39"/>
            <p:cNvSpPr/>
            <p:nvPr/>
          </p:nvSpPr>
          <p:spPr bwMode="auto">
            <a:xfrm>
              <a:off x="2593926" y="5066545"/>
              <a:ext cx="190473" cy="235291"/>
            </a:xfrm>
            <a:custGeom>
              <a:avLst/>
              <a:gdLst>
                <a:gd name="T0" fmla="*/ 9 w 115"/>
                <a:gd name="T1" fmla="*/ 142 h 142"/>
                <a:gd name="T2" fmla="*/ 4 w 115"/>
                <a:gd name="T3" fmla="*/ 140 h 142"/>
                <a:gd name="T4" fmla="*/ 6 w 115"/>
                <a:gd name="T5" fmla="*/ 128 h 142"/>
                <a:gd name="T6" fmla="*/ 46 w 115"/>
                <a:gd name="T7" fmla="*/ 73 h 142"/>
                <a:gd name="T8" fmla="*/ 99 w 115"/>
                <a:gd name="T9" fmla="*/ 9 h 142"/>
                <a:gd name="T10" fmla="*/ 111 w 115"/>
                <a:gd name="T11" fmla="*/ 5 h 142"/>
                <a:gd name="T12" fmla="*/ 109 w 115"/>
                <a:gd name="T13" fmla="*/ 15 h 142"/>
                <a:gd name="T14" fmla="*/ 83 w 115"/>
                <a:gd name="T15" fmla="*/ 61 h 142"/>
                <a:gd name="T16" fmla="*/ 41 w 115"/>
                <a:gd name="T17" fmla="*/ 121 h 142"/>
                <a:gd name="T18" fmla="*/ 9 w 115"/>
                <a:gd name="T1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42">
                  <a:moveTo>
                    <a:pt x="9" y="142"/>
                  </a:moveTo>
                  <a:cubicBezTo>
                    <a:pt x="8" y="142"/>
                    <a:pt x="5" y="141"/>
                    <a:pt x="4" y="140"/>
                  </a:cubicBezTo>
                  <a:cubicBezTo>
                    <a:pt x="0" y="135"/>
                    <a:pt x="4" y="131"/>
                    <a:pt x="6" y="128"/>
                  </a:cubicBezTo>
                  <a:cubicBezTo>
                    <a:pt x="19" y="109"/>
                    <a:pt x="34" y="92"/>
                    <a:pt x="46" y="73"/>
                  </a:cubicBezTo>
                  <a:cubicBezTo>
                    <a:pt x="62" y="50"/>
                    <a:pt x="79" y="28"/>
                    <a:pt x="99" y="9"/>
                  </a:cubicBezTo>
                  <a:cubicBezTo>
                    <a:pt x="102" y="6"/>
                    <a:pt x="105" y="0"/>
                    <a:pt x="111" y="5"/>
                  </a:cubicBezTo>
                  <a:cubicBezTo>
                    <a:pt x="115" y="8"/>
                    <a:pt x="110" y="12"/>
                    <a:pt x="109" y="15"/>
                  </a:cubicBezTo>
                  <a:cubicBezTo>
                    <a:pt x="103" y="32"/>
                    <a:pt x="94" y="47"/>
                    <a:pt x="83" y="61"/>
                  </a:cubicBezTo>
                  <a:cubicBezTo>
                    <a:pt x="68" y="81"/>
                    <a:pt x="54" y="100"/>
                    <a:pt x="41" y="121"/>
                  </a:cubicBezTo>
                  <a:cubicBezTo>
                    <a:pt x="34" y="132"/>
                    <a:pt x="23" y="138"/>
                    <a:pt x="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0" name="Freeform 40"/>
            <p:cNvSpPr/>
            <p:nvPr/>
          </p:nvSpPr>
          <p:spPr bwMode="auto">
            <a:xfrm>
              <a:off x="2736382" y="5185791"/>
              <a:ext cx="220886" cy="164064"/>
            </a:xfrm>
            <a:custGeom>
              <a:avLst/>
              <a:gdLst>
                <a:gd name="T0" fmla="*/ 1 w 133"/>
                <a:gd name="T1" fmla="*/ 0 h 99"/>
                <a:gd name="T2" fmla="*/ 52 w 133"/>
                <a:gd name="T3" fmla="*/ 37 h 99"/>
                <a:gd name="T4" fmla="*/ 112 w 133"/>
                <a:gd name="T5" fmla="*/ 70 h 99"/>
                <a:gd name="T6" fmla="*/ 126 w 133"/>
                <a:gd name="T7" fmla="*/ 82 h 99"/>
                <a:gd name="T8" fmla="*/ 120 w 133"/>
                <a:gd name="T9" fmla="*/ 95 h 99"/>
                <a:gd name="T10" fmla="*/ 62 w 133"/>
                <a:gd name="T11" fmla="*/ 71 h 99"/>
                <a:gd name="T12" fmla="*/ 5 w 133"/>
                <a:gd name="T13" fmla="*/ 12 h 99"/>
                <a:gd name="T14" fmla="*/ 1 w 133"/>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9">
                  <a:moveTo>
                    <a:pt x="1" y="0"/>
                  </a:moveTo>
                  <a:cubicBezTo>
                    <a:pt x="25" y="4"/>
                    <a:pt x="34" y="27"/>
                    <a:pt x="52" y="37"/>
                  </a:cubicBezTo>
                  <a:cubicBezTo>
                    <a:pt x="72" y="48"/>
                    <a:pt x="89" y="65"/>
                    <a:pt x="112" y="70"/>
                  </a:cubicBezTo>
                  <a:cubicBezTo>
                    <a:pt x="117" y="72"/>
                    <a:pt x="121" y="77"/>
                    <a:pt x="126" y="82"/>
                  </a:cubicBezTo>
                  <a:cubicBezTo>
                    <a:pt x="133" y="89"/>
                    <a:pt x="129" y="93"/>
                    <a:pt x="120" y="95"/>
                  </a:cubicBezTo>
                  <a:cubicBezTo>
                    <a:pt x="102" y="99"/>
                    <a:pt x="73" y="88"/>
                    <a:pt x="62" y="71"/>
                  </a:cubicBezTo>
                  <a:cubicBezTo>
                    <a:pt x="47" y="48"/>
                    <a:pt x="22" y="34"/>
                    <a:pt x="5" y="12"/>
                  </a:cubicBezTo>
                  <a:cubicBezTo>
                    <a:pt x="3" y="8"/>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1" name="Freeform 48"/>
            <p:cNvSpPr/>
            <p:nvPr/>
          </p:nvSpPr>
          <p:spPr bwMode="auto">
            <a:xfrm>
              <a:off x="1689575" y="2661613"/>
              <a:ext cx="6402" cy="4802"/>
            </a:xfrm>
            <a:custGeom>
              <a:avLst/>
              <a:gdLst>
                <a:gd name="T0" fmla="*/ 1 w 4"/>
                <a:gd name="T1" fmla="*/ 0 h 3"/>
                <a:gd name="T2" fmla="*/ 4 w 4"/>
                <a:gd name="T3" fmla="*/ 2 h 3"/>
                <a:gd name="T4" fmla="*/ 2 w 4"/>
                <a:gd name="T5" fmla="*/ 3 h 3"/>
                <a:gd name="T6" fmla="*/ 1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2" y="1"/>
                    <a:pt x="3" y="2"/>
                    <a:pt x="4" y="2"/>
                  </a:cubicBezTo>
                  <a:cubicBezTo>
                    <a:pt x="3" y="2"/>
                    <a:pt x="2" y="3"/>
                    <a:pt x="2" y="3"/>
                  </a:cubicBezTo>
                  <a:cubicBezTo>
                    <a:pt x="0" y="2"/>
                    <a:pt x="0" y="1"/>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2" name="Freeform 54"/>
            <p:cNvSpPr/>
            <p:nvPr/>
          </p:nvSpPr>
          <p:spPr bwMode="auto">
            <a:xfrm>
              <a:off x="2048114" y="2444728"/>
              <a:ext cx="1795096" cy="2045592"/>
            </a:xfrm>
            <a:custGeom>
              <a:avLst/>
              <a:gdLst>
                <a:gd name="T0" fmla="*/ 516 w 1080"/>
                <a:gd name="T1" fmla="*/ 450 h 1233"/>
                <a:gd name="T2" fmla="*/ 397 w 1080"/>
                <a:gd name="T3" fmla="*/ 543 h 1233"/>
                <a:gd name="T4" fmla="*/ 265 w 1080"/>
                <a:gd name="T5" fmla="*/ 936 h 1233"/>
                <a:gd name="T6" fmla="*/ 315 w 1080"/>
                <a:gd name="T7" fmla="*/ 1173 h 1233"/>
                <a:gd name="T8" fmla="*/ 230 w 1080"/>
                <a:gd name="T9" fmla="*/ 1207 h 1233"/>
                <a:gd name="T10" fmla="*/ 182 w 1080"/>
                <a:gd name="T11" fmla="*/ 808 h 1233"/>
                <a:gd name="T12" fmla="*/ 309 w 1080"/>
                <a:gd name="T13" fmla="*/ 523 h 1233"/>
                <a:gd name="T14" fmla="*/ 263 w 1080"/>
                <a:gd name="T15" fmla="*/ 365 h 1233"/>
                <a:gd name="T16" fmla="*/ 48 w 1080"/>
                <a:gd name="T17" fmla="*/ 540 h 1233"/>
                <a:gd name="T18" fmla="*/ 13 w 1080"/>
                <a:gd name="T19" fmla="*/ 483 h 1233"/>
                <a:gd name="T20" fmla="*/ 201 w 1080"/>
                <a:gd name="T21" fmla="*/ 302 h 1233"/>
                <a:gd name="T22" fmla="*/ 213 w 1080"/>
                <a:gd name="T23" fmla="*/ 100 h 1233"/>
                <a:gd name="T24" fmla="*/ 250 w 1080"/>
                <a:gd name="T25" fmla="*/ 4 h 1233"/>
                <a:gd name="T26" fmla="*/ 321 w 1080"/>
                <a:gd name="T27" fmla="*/ 80 h 1233"/>
                <a:gd name="T28" fmla="*/ 384 w 1080"/>
                <a:gd name="T29" fmla="*/ 435 h 1233"/>
                <a:gd name="T30" fmla="*/ 546 w 1080"/>
                <a:gd name="T31" fmla="*/ 290 h 1233"/>
                <a:gd name="T32" fmla="*/ 547 w 1080"/>
                <a:gd name="T33" fmla="*/ 47 h 1233"/>
                <a:gd name="T34" fmla="*/ 654 w 1080"/>
                <a:gd name="T35" fmla="*/ 27 h 1233"/>
                <a:gd name="T36" fmla="*/ 696 w 1080"/>
                <a:gd name="T37" fmla="*/ 372 h 1233"/>
                <a:gd name="T38" fmla="*/ 737 w 1080"/>
                <a:gd name="T39" fmla="*/ 441 h 1233"/>
                <a:gd name="T40" fmla="*/ 897 w 1080"/>
                <a:gd name="T41" fmla="*/ 163 h 1233"/>
                <a:gd name="T42" fmla="*/ 933 w 1080"/>
                <a:gd name="T43" fmla="*/ 4 h 1233"/>
                <a:gd name="T44" fmla="*/ 994 w 1080"/>
                <a:gd name="T45" fmla="*/ 70 h 1233"/>
                <a:gd name="T46" fmla="*/ 1066 w 1080"/>
                <a:gd name="T47" fmla="*/ 466 h 1233"/>
                <a:gd name="T48" fmla="*/ 935 w 1080"/>
                <a:gd name="T49" fmla="*/ 888 h 1233"/>
                <a:gd name="T50" fmla="*/ 985 w 1080"/>
                <a:gd name="T51" fmla="*/ 1137 h 1233"/>
                <a:gd name="T52" fmla="*/ 901 w 1080"/>
                <a:gd name="T53" fmla="*/ 1205 h 1233"/>
                <a:gd name="T54" fmla="*/ 872 w 1080"/>
                <a:gd name="T55" fmla="*/ 752 h 1233"/>
                <a:gd name="T56" fmla="*/ 974 w 1080"/>
                <a:gd name="T57" fmla="*/ 551 h 1233"/>
                <a:gd name="T58" fmla="*/ 943 w 1080"/>
                <a:gd name="T59" fmla="*/ 384 h 1233"/>
                <a:gd name="T60" fmla="*/ 787 w 1080"/>
                <a:gd name="T61" fmla="*/ 503 h 1233"/>
                <a:gd name="T62" fmla="*/ 667 w 1080"/>
                <a:gd name="T63" fmla="*/ 691 h 1233"/>
                <a:gd name="T64" fmla="*/ 641 w 1080"/>
                <a:gd name="T65" fmla="*/ 1104 h 1233"/>
                <a:gd name="T66" fmla="*/ 621 w 1080"/>
                <a:gd name="T67" fmla="*/ 1221 h 1233"/>
                <a:gd name="T68" fmla="*/ 508 w 1080"/>
                <a:gd name="T69" fmla="*/ 1023 h 1233"/>
                <a:gd name="T70" fmla="*/ 596 w 1080"/>
                <a:gd name="T71" fmla="*/ 645 h 1233"/>
                <a:gd name="T72" fmla="*/ 599 w 1080"/>
                <a:gd name="T73" fmla="*/ 36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0" h="1233">
                  <a:moveTo>
                    <a:pt x="599" y="363"/>
                  </a:moveTo>
                  <a:cubicBezTo>
                    <a:pt x="572" y="396"/>
                    <a:pt x="544" y="423"/>
                    <a:pt x="516" y="450"/>
                  </a:cubicBezTo>
                  <a:cubicBezTo>
                    <a:pt x="482" y="481"/>
                    <a:pt x="448" y="511"/>
                    <a:pt x="408" y="533"/>
                  </a:cubicBezTo>
                  <a:cubicBezTo>
                    <a:pt x="403" y="536"/>
                    <a:pt x="398" y="536"/>
                    <a:pt x="397" y="543"/>
                  </a:cubicBezTo>
                  <a:cubicBezTo>
                    <a:pt x="394" y="602"/>
                    <a:pt x="360" y="647"/>
                    <a:pt x="329" y="693"/>
                  </a:cubicBezTo>
                  <a:cubicBezTo>
                    <a:pt x="280" y="767"/>
                    <a:pt x="259" y="848"/>
                    <a:pt x="265" y="936"/>
                  </a:cubicBezTo>
                  <a:cubicBezTo>
                    <a:pt x="269" y="985"/>
                    <a:pt x="283" y="1033"/>
                    <a:pt x="297" y="1081"/>
                  </a:cubicBezTo>
                  <a:cubicBezTo>
                    <a:pt x="306" y="1111"/>
                    <a:pt x="316" y="1141"/>
                    <a:pt x="315" y="1173"/>
                  </a:cubicBezTo>
                  <a:cubicBezTo>
                    <a:pt x="314" y="1194"/>
                    <a:pt x="307" y="1210"/>
                    <a:pt x="289" y="1219"/>
                  </a:cubicBezTo>
                  <a:cubicBezTo>
                    <a:pt x="271" y="1228"/>
                    <a:pt x="243" y="1221"/>
                    <a:pt x="230" y="1207"/>
                  </a:cubicBezTo>
                  <a:cubicBezTo>
                    <a:pt x="212" y="1187"/>
                    <a:pt x="202" y="1161"/>
                    <a:pt x="195" y="1136"/>
                  </a:cubicBezTo>
                  <a:cubicBezTo>
                    <a:pt x="162" y="1028"/>
                    <a:pt x="158" y="918"/>
                    <a:pt x="182" y="808"/>
                  </a:cubicBezTo>
                  <a:cubicBezTo>
                    <a:pt x="196" y="745"/>
                    <a:pt x="227" y="688"/>
                    <a:pt x="265" y="636"/>
                  </a:cubicBezTo>
                  <a:cubicBezTo>
                    <a:pt x="289" y="602"/>
                    <a:pt x="306" y="565"/>
                    <a:pt x="309" y="523"/>
                  </a:cubicBezTo>
                  <a:cubicBezTo>
                    <a:pt x="311" y="503"/>
                    <a:pt x="310" y="483"/>
                    <a:pt x="301" y="463"/>
                  </a:cubicBezTo>
                  <a:cubicBezTo>
                    <a:pt x="287" y="432"/>
                    <a:pt x="276" y="399"/>
                    <a:pt x="263" y="365"/>
                  </a:cubicBezTo>
                  <a:cubicBezTo>
                    <a:pt x="212" y="417"/>
                    <a:pt x="165" y="468"/>
                    <a:pt x="109" y="509"/>
                  </a:cubicBezTo>
                  <a:cubicBezTo>
                    <a:pt x="90" y="522"/>
                    <a:pt x="72" y="536"/>
                    <a:pt x="48" y="540"/>
                  </a:cubicBezTo>
                  <a:cubicBezTo>
                    <a:pt x="32" y="542"/>
                    <a:pt x="18" y="542"/>
                    <a:pt x="9" y="527"/>
                  </a:cubicBezTo>
                  <a:cubicBezTo>
                    <a:pt x="0" y="512"/>
                    <a:pt x="2" y="496"/>
                    <a:pt x="13" y="483"/>
                  </a:cubicBezTo>
                  <a:cubicBezTo>
                    <a:pt x="28" y="466"/>
                    <a:pt x="46" y="454"/>
                    <a:pt x="64" y="441"/>
                  </a:cubicBezTo>
                  <a:cubicBezTo>
                    <a:pt x="117" y="403"/>
                    <a:pt x="164" y="357"/>
                    <a:pt x="201" y="302"/>
                  </a:cubicBezTo>
                  <a:cubicBezTo>
                    <a:pt x="225" y="267"/>
                    <a:pt x="233" y="230"/>
                    <a:pt x="226" y="187"/>
                  </a:cubicBezTo>
                  <a:cubicBezTo>
                    <a:pt x="222" y="158"/>
                    <a:pt x="221" y="129"/>
                    <a:pt x="213" y="100"/>
                  </a:cubicBezTo>
                  <a:cubicBezTo>
                    <a:pt x="208" y="80"/>
                    <a:pt x="208" y="61"/>
                    <a:pt x="210" y="41"/>
                  </a:cubicBezTo>
                  <a:cubicBezTo>
                    <a:pt x="213" y="19"/>
                    <a:pt x="227" y="5"/>
                    <a:pt x="250" y="4"/>
                  </a:cubicBezTo>
                  <a:cubicBezTo>
                    <a:pt x="268" y="4"/>
                    <a:pt x="286" y="0"/>
                    <a:pt x="302" y="11"/>
                  </a:cubicBezTo>
                  <a:cubicBezTo>
                    <a:pt x="328" y="29"/>
                    <a:pt x="329" y="55"/>
                    <a:pt x="321" y="80"/>
                  </a:cubicBezTo>
                  <a:cubicBezTo>
                    <a:pt x="294" y="162"/>
                    <a:pt x="312" y="240"/>
                    <a:pt x="339" y="317"/>
                  </a:cubicBezTo>
                  <a:cubicBezTo>
                    <a:pt x="352" y="357"/>
                    <a:pt x="370" y="396"/>
                    <a:pt x="384" y="435"/>
                  </a:cubicBezTo>
                  <a:cubicBezTo>
                    <a:pt x="388" y="445"/>
                    <a:pt x="391" y="449"/>
                    <a:pt x="400" y="442"/>
                  </a:cubicBezTo>
                  <a:cubicBezTo>
                    <a:pt x="457" y="400"/>
                    <a:pt x="508" y="351"/>
                    <a:pt x="546" y="290"/>
                  </a:cubicBezTo>
                  <a:cubicBezTo>
                    <a:pt x="566" y="258"/>
                    <a:pt x="567" y="222"/>
                    <a:pt x="563" y="185"/>
                  </a:cubicBezTo>
                  <a:cubicBezTo>
                    <a:pt x="559" y="139"/>
                    <a:pt x="544" y="94"/>
                    <a:pt x="547" y="47"/>
                  </a:cubicBezTo>
                  <a:cubicBezTo>
                    <a:pt x="549" y="18"/>
                    <a:pt x="563" y="4"/>
                    <a:pt x="593" y="4"/>
                  </a:cubicBezTo>
                  <a:cubicBezTo>
                    <a:pt x="616" y="3"/>
                    <a:pt x="640" y="1"/>
                    <a:pt x="654" y="27"/>
                  </a:cubicBezTo>
                  <a:cubicBezTo>
                    <a:pt x="662" y="41"/>
                    <a:pt x="663" y="57"/>
                    <a:pt x="658" y="71"/>
                  </a:cubicBezTo>
                  <a:cubicBezTo>
                    <a:pt x="626" y="177"/>
                    <a:pt x="657" y="275"/>
                    <a:pt x="696" y="372"/>
                  </a:cubicBezTo>
                  <a:cubicBezTo>
                    <a:pt x="704" y="393"/>
                    <a:pt x="713" y="415"/>
                    <a:pt x="721" y="437"/>
                  </a:cubicBezTo>
                  <a:cubicBezTo>
                    <a:pt x="725" y="445"/>
                    <a:pt x="728" y="448"/>
                    <a:pt x="737" y="441"/>
                  </a:cubicBezTo>
                  <a:cubicBezTo>
                    <a:pt x="791" y="402"/>
                    <a:pt x="838" y="355"/>
                    <a:pt x="877" y="299"/>
                  </a:cubicBezTo>
                  <a:cubicBezTo>
                    <a:pt x="906" y="256"/>
                    <a:pt x="902" y="210"/>
                    <a:pt x="897" y="163"/>
                  </a:cubicBezTo>
                  <a:cubicBezTo>
                    <a:pt x="893" y="127"/>
                    <a:pt x="881" y="92"/>
                    <a:pt x="881" y="56"/>
                  </a:cubicBezTo>
                  <a:cubicBezTo>
                    <a:pt x="880" y="22"/>
                    <a:pt x="898" y="4"/>
                    <a:pt x="933" y="4"/>
                  </a:cubicBezTo>
                  <a:cubicBezTo>
                    <a:pt x="949" y="4"/>
                    <a:pt x="964" y="2"/>
                    <a:pt x="978" y="14"/>
                  </a:cubicBezTo>
                  <a:cubicBezTo>
                    <a:pt x="996" y="30"/>
                    <a:pt x="1000" y="50"/>
                    <a:pt x="994" y="70"/>
                  </a:cubicBezTo>
                  <a:cubicBezTo>
                    <a:pt x="965" y="169"/>
                    <a:pt x="989" y="261"/>
                    <a:pt x="1024" y="353"/>
                  </a:cubicBezTo>
                  <a:cubicBezTo>
                    <a:pt x="1038" y="391"/>
                    <a:pt x="1059" y="426"/>
                    <a:pt x="1066" y="466"/>
                  </a:cubicBezTo>
                  <a:cubicBezTo>
                    <a:pt x="1080" y="538"/>
                    <a:pt x="1066" y="606"/>
                    <a:pt x="1020" y="665"/>
                  </a:cubicBezTo>
                  <a:cubicBezTo>
                    <a:pt x="970" y="731"/>
                    <a:pt x="943" y="806"/>
                    <a:pt x="935" y="888"/>
                  </a:cubicBezTo>
                  <a:cubicBezTo>
                    <a:pt x="930" y="931"/>
                    <a:pt x="942" y="973"/>
                    <a:pt x="952" y="1014"/>
                  </a:cubicBezTo>
                  <a:cubicBezTo>
                    <a:pt x="962" y="1055"/>
                    <a:pt x="975" y="1096"/>
                    <a:pt x="985" y="1137"/>
                  </a:cubicBezTo>
                  <a:cubicBezTo>
                    <a:pt x="991" y="1157"/>
                    <a:pt x="992" y="1177"/>
                    <a:pt x="982" y="1197"/>
                  </a:cubicBezTo>
                  <a:cubicBezTo>
                    <a:pt x="966" y="1228"/>
                    <a:pt x="921" y="1233"/>
                    <a:pt x="901" y="1205"/>
                  </a:cubicBezTo>
                  <a:cubicBezTo>
                    <a:pt x="876" y="1170"/>
                    <a:pt x="862" y="1130"/>
                    <a:pt x="855" y="1088"/>
                  </a:cubicBezTo>
                  <a:cubicBezTo>
                    <a:pt x="834" y="975"/>
                    <a:pt x="831" y="862"/>
                    <a:pt x="872" y="752"/>
                  </a:cubicBezTo>
                  <a:cubicBezTo>
                    <a:pt x="889" y="709"/>
                    <a:pt x="914" y="672"/>
                    <a:pt x="937" y="633"/>
                  </a:cubicBezTo>
                  <a:cubicBezTo>
                    <a:pt x="952" y="607"/>
                    <a:pt x="965" y="581"/>
                    <a:pt x="974" y="551"/>
                  </a:cubicBezTo>
                  <a:cubicBezTo>
                    <a:pt x="985" y="513"/>
                    <a:pt x="982" y="480"/>
                    <a:pt x="964" y="445"/>
                  </a:cubicBezTo>
                  <a:cubicBezTo>
                    <a:pt x="954" y="427"/>
                    <a:pt x="950" y="405"/>
                    <a:pt x="943" y="384"/>
                  </a:cubicBezTo>
                  <a:cubicBezTo>
                    <a:pt x="936" y="363"/>
                    <a:pt x="935" y="363"/>
                    <a:pt x="921" y="379"/>
                  </a:cubicBezTo>
                  <a:cubicBezTo>
                    <a:pt x="880" y="424"/>
                    <a:pt x="839" y="470"/>
                    <a:pt x="787" y="503"/>
                  </a:cubicBezTo>
                  <a:cubicBezTo>
                    <a:pt x="751" y="526"/>
                    <a:pt x="729" y="552"/>
                    <a:pt x="722" y="595"/>
                  </a:cubicBezTo>
                  <a:cubicBezTo>
                    <a:pt x="715" y="632"/>
                    <a:pt x="687" y="660"/>
                    <a:pt x="667" y="691"/>
                  </a:cubicBezTo>
                  <a:cubicBezTo>
                    <a:pt x="616" y="766"/>
                    <a:pt x="595" y="850"/>
                    <a:pt x="602" y="939"/>
                  </a:cubicBezTo>
                  <a:cubicBezTo>
                    <a:pt x="607" y="996"/>
                    <a:pt x="623" y="1050"/>
                    <a:pt x="641" y="1104"/>
                  </a:cubicBezTo>
                  <a:cubicBezTo>
                    <a:pt x="649" y="1127"/>
                    <a:pt x="653" y="1150"/>
                    <a:pt x="652" y="1175"/>
                  </a:cubicBezTo>
                  <a:cubicBezTo>
                    <a:pt x="650" y="1199"/>
                    <a:pt x="638" y="1217"/>
                    <a:pt x="621" y="1221"/>
                  </a:cubicBezTo>
                  <a:cubicBezTo>
                    <a:pt x="593" y="1227"/>
                    <a:pt x="571" y="1219"/>
                    <a:pt x="558" y="1197"/>
                  </a:cubicBezTo>
                  <a:cubicBezTo>
                    <a:pt x="528" y="1143"/>
                    <a:pt x="514" y="1084"/>
                    <a:pt x="508" y="1023"/>
                  </a:cubicBezTo>
                  <a:cubicBezTo>
                    <a:pt x="504" y="985"/>
                    <a:pt x="503" y="946"/>
                    <a:pt x="505" y="908"/>
                  </a:cubicBezTo>
                  <a:cubicBezTo>
                    <a:pt x="508" y="811"/>
                    <a:pt x="539" y="723"/>
                    <a:pt x="596" y="645"/>
                  </a:cubicBezTo>
                  <a:cubicBezTo>
                    <a:pt x="635" y="592"/>
                    <a:pt x="656" y="535"/>
                    <a:pt x="640" y="470"/>
                  </a:cubicBezTo>
                  <a:cubicBezTo>
                    <a:pt x="630" y="434"/>
                    <a:pt x="613" y="401"/>
                    <a:pt x="599"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3" name="Freeform 55"/>
            <p:cNvSpPr>
              <a:spLocks noEditPoints="1"/>
            </p:cNvSpPr>
            <p:nvPr/>
          </p:nvSpPr>
          <p:spPr bwMode="auto">
            <a:xfrm>
              <a:off x="2906047" y="4558347"/>
              <a:ext cx="143256" cy="200878"/>
            </a:xfrm>
            <a:custGeom>
              <a:avLst/>
              <a:gdLst>
                <a:gd name="T0" fmla="*/ 85 w 86"/>
                <a:gd name="T1" fmla="*/ 60 h 121"/>
                <a:gd name="T2" fmla="*/ 85 w 86"/>
                <a:gd name="T3" fmla="*/ 86 h 121"/>
                <a:gd name="T4" fmla="*/ 60 w 86"/>
                <a:gd name="T5" fmla="*/ 114 h 121"/>
                <a:gd name="T6" fmla="*/ 10 w 86"/>
                <a:gd name="T7" fmla="*/ 103 h 121"/>
                <a:gd name="T8" fmla="*/ 6 w 86"/>
                <a:gd name="T9" fmla="*/ 88 h 121"/>
                <a:gd name="T10" fmla="*/ 28 w 86"/>
                <a:gd name="T11" fmla="*/ 90 h 121"/>
                <a:gd name="T12" fmla="*/ 63 w 86"/>
                <a:gd name="T13" fmla="*/ 88 h 121"/>
                <a:gd name="T14" fmla="*/ 65 w 86"/>
                <a:gd name="T15" fmla="*/ 75 h 121"/>
                <a:gd name="T16" fmla="*/ 54 w 86"/>
                <a:gd name="T17" fmla="*/ 73 h 121"/>
                <a:gd name="T18" fmla="*/ 37 w 86"/>
                <a:gd name="T19" fmla="*/ 73 h 121"/>
                <a:gd name="T20" fmla="*/ 2 w 86"/>
                <a:gd name="T21" fmla="*/ 37 h 121"/>
                <a:gd name="T22" fmla="*/ 49 w 86"/>
                <a:gd name="T23" fmla="*/ 1 h 121"/>
                <a:gd name="T24" fmla="*/ 85 w 86"/>
                <a:gd name="T25" fmla="*/ 36 h 121"/>
                <a:gd name="T26" fmla="*/ 85 w 86"/>
                <a:gd name="T27" fmla="*/ 60 h 121"/>
                <a:gd name="T28" fmla="*/ 85 w 86"/>
                <a:gd name="T29" fmla="*/ 60 h 121"/>
                <a:gd name="T30" fmla="*/ 29 w 86"/>
                <a:gd name="T31" fmla="*/ 39 h 121"/>
                <a:gd name="T32" fmla="*/ 47 w 86"/>
                <a:gd name="T33" fmla="*/ 56 h 121"/>
                <a:gd name="T34" fmla="*/ 67 w 86"/>
                <a:gd name="T35" fmla="*/ 38 h 121"/>
                <a:gd name="T36" fmla="*/ 46 w 86"/>
                <a:gd name="T37" fmla="*/ 18 h 121"/>
                <a:gd name="T38" fmla="*/ 29 w 86"/>
                <a:gd name="T39" fmla="*/ 3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1">
                  <a:moveTo>
                    <a:pt x="85" y="60"/>
                  </a:moveTo>
                  <a:cubicBezTo>
                    <a:pt x="85" y="68"/>
                    <a:pt x="86" y="77"/>
                    <a:pt x="85" y="86"/>
                  </a:cubicBezTo>
                  <a:cubicBezTo>
                    <a:pt x="84" y="102"/>
                    <a:pt x="74" y="111"/>
                    <a:pt x="60" y="114"/>
                  </a:cubicBezTo>
                  <a:cubicBezTo>
                    <a:pt x="42" y="118"/>
                    <a:pt x="23" y="121"/>
                    <a:pt x="10" y="103"/>
                  </a:cubicBezTo>
                  <a:cubicBezTo>
                    <a:pt x="7" y="99"/>
                    <a:pt x="0" y="92"/>
                    <a:pt x="6" y="88"/>
                  </a:cubicBezTo>
                  <a:cubicBezTo>
                    <a:pt x="12" y="83"/>
                    <a:pt x="20" y="84"/>
                    <a:pt x="28" y="90"/>
                  </a:cubicBezTo>
                  <a:cubicBezTo>
                    <a:pt x="41" y="101"/>
                    <a:pt x="56" y="100"/>
                    <a:pt x="63" y="88"/>
                  </a:cubicBezTo>
                  <a:cubicBezTo>
                    <a:pt x="65" y="84"/>
                    <a:pt x="69" y="79"/>
                    <a:pt x="65" y="75"/>
                  </a:cubicBezTo>
                  <a:cubicBezTo>
                    <a:pt x="63" y="73"/>
                    <a:pt x="58" y="73"/>
                    <a:pt x="54" y="73"/>
                  </a:cubicBezTo>
                  <a:cubicBezTo>
                    <a:pt x="48" y="74"/>
                    <a:pt x="43" y="75"/>
                    <a:pt x="37" y="73"/>
                  </a:cubicBezTo>
                  <a:cubicBezTo>
                    <a:pt x="16" y="70"/>
                    <a:pt x="1" y="54"/>
                    <a:pt x="2" y="37"/>
                  </a:cubicBezTo>
                  <a:cubicBezTo>
                    <a:pt x="4" y="14"/>
                    <a:pt x="23" y="0"/>
                    <a:pt x="49" y="1"/>
                  </a:cubicBezTo>
                  <a:cubicBezTo>
                    <a:pt x="72" y="2"/>
                    <a:pt x="85" y="14"/>
                    <a:pt x="85" y="36"/>
                  </a:cubicBezTo>
                  <a:cubicBezTo>
                    <a:pt x="86" y="44"/>
                    <a:pt x="85" y="52"/>
                    <a:pt x="85" y="60"/>
                  </a:cubicBezTo>
                  <a:cubicBezTo>
                    <a:pt x="85" y="60"/>
                    <a:pt x="85" y="60"/>
                    <a:pt x="85" y="60"/>
                  </a:cubicBezTo>
                  <a:close/>
                  <a:moveTo>
                    <a:pt x="29" y="39"/>
                  </a:moveTo>
                  <a:cubicBezTo>
                    <a:pt x="23" y="54"/>
                    <a:pt x="38" y="55"/>
                    <a:pt x="47" y="56"/>
                  </a:cubicBezTo>
                  <a:cubicBezTo>
                    <a:pt x="58" y="58"/>
                    <a:pt x="67" y="49"/>
                    <a:pt x="67" y="38"/>
                  </a:cubicBezTo>
                  <a:cubicBezTo>
                    <a:pt x="67" y="26"/>
                    <a:pt x="58" y="18"/>
                    <a:pt x="46" y="18"/>
                  </a:cubicBezTo>
                  <a:cubicBezTo>
                    <a:pt x="36" y="19"/>
                    <a:pt x="26" y="23"/>
                    <a:pt x="2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4" name="Freeform 56"/>
            <p:cNvSpPr/>
            <p:nvPr/>
          </p:nvSpPr>
          <p:spPr bwMode="auto">
            <a:xfrm>
              <a:off x="3070911" y="4563150"/>
              <a:ext cx="156061" cy="188073"/>
            </a:xfrm>
            <a:custGeom>
              <a:avLst/>
              <a:gdLst>
                <a:gd name="T0" fmla="*/ 44 w 94"/>
                <a:gd name="T1" fmla="*/ 113 h 113"/>
                <a:gd name="T2" fmla="*/ 9 w 94"/>
                <a:gd name="T3" fmla="*/ 98 h 113"/>
                <a:gd name="T4" fmla="*/ 7 w 94"/>
                <a:gd name="T5" fmla="*/ 81 h 113"/>
                <a:gd name="T6" fmla="*/ 24 w 94"/>
                <a:gd name="T7" fmla="*/ 84 h 113"/>
                <a:gd name="T8" fmla="*/ 54 w 94"/>
                <a:gd name="T9" fmla="*/ 94 h 113"/>
                <a:gd name="T10" fmla="*/ 68 w 94"/>
                <a:gd name="T11" fmla="*/ 83 h 113"/>
                <a:gd name="T12" fmla="*/ 58 w 94"/>
                <a:gd name="T13" fmla="*/ 67 h 113"/>
                <a:gd name="T14" fmla="*/ 43 w 94"/>
                <a:gd name="T15" fmla="*/ 63 h 113"/>
                <a:gd name="T16" fmla="*/ 34 w 94"/>
                <a:gd name="T17" fmla="*/ 54 h 113"/>
                <a:gd name="T18" fmla="*/ 44 w 94"/>
                <a:gd name="T19" fmla="*/ 44 h 113"/>
                <a:gd name="T20" fmla="*/ 50 w 94"/>
                <a:gd name="T21" fmla="*/ 44 h 113"/>
                <a:gd name="T22" fmla="*/ 64 w 94"/>
                <a:gd name="T23" fmla="*/ 24 h 113"/>
                <a:gd name="T24" fmla="*/ 39 w 94"/>
                <a:gd name="T25" fmla="*/ 16 h 113"/>
                <a:gd name="T26" fmla="*/ 30 w 94"/>
                <a:gd name="T27" fmla="*/ 20 h 113"/>
                <a:gd name="T28" fmla="*/ 9 w 94"/>
                <a:gd name="T29" fmla="*/ 30 h 113"/>
                <a:gd name="T30" fmla="*/ 6 w 94"/>
                <a:gd name="T31" fmla="*/ 22 h 113"/>
                <a:gd name="T32" fmla="*/ 27 w 94"/>
                <a:gd name="T33" fmla="*/ 2 h 113"/>
                <a:gd name="T34" fmla="*/ 67 w 94"/>
                <a:gd name="T35" fmla="*/ 2 h 113"/>
                <a:gd name="T36" fmla="*/ 80 w 94"/>
                <a:gd name="T37" fmla="*/ 48 h 113"/>
                <a:gd name="T38" fmla="*/ 78 w 94"/>
                <a:gd name="T39" fmla="*/ 58 h 113"/>
                <a:gd name="T40" fmla="*/ 87 w 94"/>
                <a:gd name="T41" fmla="*/ 92 h 113"/>
                <a:gd name="T42" fmla="*/ 44 w 94"/>
                <a:gd name="T43"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3">
                  <a:moveTo>
                    <a:pt x="44" y="113"/>
                  </a:moveTo>
                  <a:cubicBezTo>
                    <a:pt x="34" y="113"/>
                    <a:pt x="19" y="112"/>
                    <a:pt x="9" y="98"/>
                  </a:cubicBezTo>
                  <a:cubicBezTo>
                    <a:pt x="5" y="93"/>
                    <a:pt x="0" y="86"/>
                    <a:pt x="7" y="81"/>
                  </a:cubicBezTo>
                  <a:cubicBezTo>
                    <a:pt x="12" y="77"/>
                    <a:pt x="20" y="77"/>
                    <a:pt x="24" y="84"/>
                  </a:cubicBezTo>
                  <a:cubicBezTo>
                    <a:pt x="31" y="97"/>
                    <a:pt x="43" y="95"/>
                    <a:pt x="54" y="94"/>
                  </a:cubicBezTo>
                  <a:cubicBezTo>
                    <a:pt x="61" y="94"/>
                    <a:pt x="66" y="89"/>
                    <a:pt x="68" y="83"/>
                  </a:cubicBezTo>
                  <a:cubicBezTo>
                    <a:pt x="70" y="75"/>
                    <a:pt x="64" y="70"/>
                    <a:pt x="58" y="67"/>
                  </a:cubicBezTo>
                  <a:cubicBezTo>
                    <a:pt x="53" y="65"/>
                    <a:pt x="48" y="63"/>
                    <a:pt x="43" y="63"/>
                  </a:cubicBezTo>
                  <a:cubicBezTo>
                    <a:pt x="38" y="62"/>
                    <a:pt x="34" y="59"/>
                    <a:pt x="34" y="54"/>
                  </a:cubicBezTo>
                  <a:cubicBezTo>
                    <a:pt x="34" y="47"/>
                    <a:pt x="38" y="45"/>
                    <a:pt x="44" y="44"/>
                  </a:cubicBezTo>
                  <a:cubicBezTo>
                    <a:pt x="46" y="44"/>
                    <a:pt x="48" y="44"/>
                    <a:pt x="50" y="44"/>
                  </a:cubicBezTo>
                  <a:cubicBezTo>
                    <a:pt x="62" y="42"/>
                    <a:pt x="68" y="35"/>
                    <a:pt x="64" y="24"/>
                  </a:cubicBezTo>
                  <a:cubicBezTo>
                    <a:pt x="60" y="12"/>
                    <a:pt x="48" y="15"/>
                    <a:pt x="39" y="16"/>
                  </a:cubicBezTo>
                  <a:cubicBezTo>
                    <a:pt x="36" y="16"/>
                    <a:pt x="32" y="18"/>
                    <a:pt x="30" y="20"/>
                  </a:cubicBezTo>
                  <a:cubicBezTo>
                    <a:pt x="26" y="30"/>
                    <a:pt x="18" y="31"/>
                    <a:pt x="9" y="30"/>
                  </a:cubicBezTo>
                  <a:cubicBezTo>
                    <a:pt x="5" y="29"/>
                    <a:pt x="4" y="26"/>
                    <a:pt x="6" y="22"/>
                  </a:cubicBezTo>
                  <a:cubicBezTo>
                    <a:pt x="10" y="12"/>
                    <a:pt x="16" y="3"/>
                    <a:pt x="27" y="2"/>
                  </a:cubicBezTo>
                  <a:cubicBezTo>
                    <a:pt x="40" y="0"/>
                    <a:pt x="54" y="0"/>
                    <a:pt x="67" y="2"/>
                  </a:cubicBezTo>
                  <a:cubicBezTo>
                    <a:pt x="85" y="5"/>
                    <a:pt x="92" y="29"/>
                    <a:pt x="80" y="48"/>
                  </a:cubicBezTo>
                  <a:cubicBezTo>
                    <a:pt x="78" y="51"/>
                    <a:pt x="71" y="52"/>
                    <a:pt x="78" y="58"/>
                  </a:cubicBezTo>
                  <a:cubicBezTo>
                    <a:pt x="90" y="67"/>
                    <a:pt x="94" y="78"/>
                    <a:pt x="87" y="92"/>
                  </a:cubicBezTo>
                  <a:cubicBezTo>
                    <a:pt x="81" y="106"/>
                    <a:pt x="72" y="111"/>
                    <a:pt x="44"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5" name="Freeform 57"/>
            <p:cNvSpPr/>
            <p:nvPr/>
          </p:nvSpPr>
          <p:spPr bwMode="auto">
            <a:xfrm>
              <a:off x="3245379" y="4555146"/>
              <a:ext cx="151259" cy="191274"/>
            </a:xfrm>
            <a:custGeom>
              <a:avLst/>
              <a:gdLst>
                <a:gd name="T0" fmla="*/ 43 w 91"/>
                <a:gd name="T1" fmla="*/ 3 h 115"/>
                <a:gd name="T2" fmla="*/ 45 w 91"/>
                <a:gd name="T3" fmla="*/ 3 h 115"/>
                <a:gd name="T4" fmla="*/ 71 w 91"/>
                <a:gd name="T5" fmla="*/ 46 h 115"/>
                <a:gd name="T6" fmla="*/ 43 w 91"/>
                <a:gd name="T7" fmla="*/ 102 h 115"/>
                <a:gd name="T8" fmla="*/ 25 w 91"/>
                <a:gd name="T9" fmla="*/ 112 h 115"/>
                <a:gd name="T10" fmla="*/ 25 w 91"/>
                <a:gd name="T11" fmla="*/ 93 h 115"/>
                <a:gd name="T12" fmla="*/ 49 w 91"/>
                <a:gd name="T13" fmla="*/ 41 h 115"/>
                <a:gd name="T14" fmla="*/ 35 w 91"/>
                <a:gd name="T15" fmla="*/ 20 h 115"/>
                <a:gd name="T16" fmla="*/ 9 w 91"/>
                <a:gd name="T17" fmla="*/ 20 h 115"/>
                <a:gd name="T18" fmla="*/ 0 w 91"/>
                <a:gd name="T19" fmla="*/ 13 h 115"/>
                <a:gd name="T20" fmla="*/ 9 w 91"/>
                <a:gd name="T21" fmla="*/ 3 h 115"/>
                <a:gd name="T22" fmla="*/ 43 w 91"/>
                <a:gd name="T23" fmla="*/ 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15">
                  <a:moveTo>
                    <a:pt x="43" y="3"/>
                  </a:moveTo>
                  <a:cubicBezTo>
                    <a:pt x="44" y="3"/>
                    <a:pt x="44" y="3"/>
                    <a:pt x="45" y="3"/>
                  </a:cubicBezTo>
                  <a:cubicBezTo>
                    <a:pt x="87" y="1"/>
                    <a:pt x="91" y="0"/>
                    <a:pt x="71" y="46"/>
                  </a:cubicBezTo>
                  <a:cubicBezTo>
                    <a:pt x="62" y="65"/>
                    <a:pt x="54" y="84"/>
                    <a:pt x="43" y="102"/>
                  </a:cubicBezTo>
                  <a:cubicBezTo>
                    <a:pt x="38" y="111"/>
                    <a:pt x="33" y="115"/>
                    <a:pt x="25" y="112"/>
                  </a:cubicBezTo>
                  <a:cubicBezTo>
                    <a:pt x="15" y="107"/>
                    <a:pt x="23" y="99"/>
                    <a:pt x="25" y="93"/>
                  </a:cubicBezTo>
                  <a:cubicBezTo>
                    <a:pt x="32" y="76"/>
                    <a:pt x="40" y="58"/>
                    <a:pt x="49" y="41"/>
                  </a:cubicBezTo>
                  <a:cubicBezTo>
                    <a:pt x="59" y="20"/>
                    <a:pt x="59" y="20"/>
                    <a:pt x="35" y="20"/>
                  </a:cubicBezTo>
                  <a:cubicBezTo>
                    <a:pt x="26" y="20"/>
                    <a:pt x="18" y="20"/>
                    <a:pt x="9" y="20"/>
                  </a:cubicBezTo>
                  <a:cubicBezTo>
                    <a:pt x="4" y="20"/>
                    <a:pt x="0" y="19"/>
                    <a:pt x="0" y="13"/>
                  </a:cubicBezTo>
                  <a:cubicBezTo>
                    <a:pt x="0" y="7"/>
                    <a:pt x="2" y="3"/>
                    <a:pt x="9" y="3"/>
                  </a:cubicBezTo>
                  <a:cubicBezTo>
                    <a:pt x="20" y="3"/>
                    <a:pt x="32" y="3"/>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sp>
          <p:nvSpPr>
            <p:cNvPr id="166" name="Freeform 58"/>
            <p:cNvSpPr/>
            <p:nvPr/>
          </p:nvSpPr>
          <p:spPr bwMode="auto">
            <a:xfrm>
              <a:off x="2751593" y="4556744"/>
              <a:ext cx="88034" cy="194475"/>
            </a:xfrm>
            <a:custGeom>
              <a:avLst/>
              <a:gdLst>
                <a:gd name="T0" fmla="*/ 50 w 53"/>
                <a:gd name="T1" fmla="*/ 61 h 117"/>
                <a:gd name="T2" fmla="*/ 50 w 53"/>
                <a:gd name="T3" fmla="*/ 105 h 117"/>
                <a:gd name="T4" fmla="*/ 38 w 53"/>
                <a:gd name="T5" fmla="*/ 116 h 117"/>
                <a:gd name="T6" fmla="*/ 27 w 53"/>
                <a:gd name="T7" fmla="*/ 104 h 117"/>
                <a:gd name="T8" fmla="*/ 27 w 53"/>
                <a:gd name="T9" fmla="*/ 47 h 117"/>
                <a:gd name="T10" fmla="*/ 16 w 53"/>
                <a:gd name="T11" fmla="*/ 37 h 117"/>
                <a:gd name="T12" fmla="*/ 4 w 53"/>
                <a:gd name="T13" fmla="*/ 29 h 117"/>
                <a:gd name="T14" fmla="*/ 11 w 53"/>
                <a:gd name="T15" fmla="*/ 17 h 117"/>
                <a:gd name="T16" fmla="*/ 21 w 53"/>
                <a:gd name="T17" fmla="*/ 11 h 117"/>
                <a:gd name="T18" fmla="*/ 42 w 53"/>
                <a:gd name="T19" fmla="*/ 5 h 117"/>
                <a:gd name="T20" fmla="*/ 49 w 53"/>
                <a:gd name="T21" fmla="*/ 27 h 117"/>
                <a:gd name="T22" fmla="*/ 50 w 53"/>
                <a:gd name="T23"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117">
                  <a:moveTo>
                    <a:pt x="50" y="61"/>
                  </a:moveTo>
                  <a:cubicBezTo>
                    <a:pt x="50" y="76"/>
                    <a:pt x="49" y="90"/>
                    <a:pt x="50" y="105"/>
                  </a:cubicBezTo>
                  <a:cubicBezTo>
                    <a:pt x="50" y="114"/>
                    <a:pt x="46" y="116"/>
                    <a:pt x="38" y="116"/>
                  </a:cubicBezTo>
                  <a:cubicBezTo>
                    <a:pt x="29" y="117"/>
                    <a:pt x="27" y="113"/>
                    <a:pt x="27" y="104"/>
                  </a:cubicBezTo>
                  <a:cubicBezTo>
                    <a:pt x="27" y="85"/>
                    <a:pt x="27" y="66"/>
                    <a:pt x="27" y="47"/>
                  </a:cubicBezTo>
                  <a:cubicBezTo>
                    <a:pt x="27" y="40"/>
                    <a:pt x="29" y="30"/>
                    <a:pt x="16" y="37"/>
                  </a:cubicBezTo>
                  <a:cubicBezTo>
                    <a:pt x="10" y="40"/>
                    <a:pt x="6" y="32"/>
                    <a:pt x="4" y="29"/>
                  </a:cubicBezTo>
                  <a:cubicBezTo>
                    <a:pt x="0" y="22"/>
                    <a:pt x="7" y="20"/>
                    <a:pt x="11" y="17"/>
                  </a:cubicBezTo>
                  <a:cubicBezTo>
                    <a:pt x="14" y="15"/>
                    <a:pt x="17" y="12"/>
                    <a:pt x="21" y="11"/>
                  </a:cubicBezTo>
                  <a:cubicBezTo>
                    <a:pt x="28" y="8"/>
                    <a:pt x="32" y="0"/>
                    <a:pt x="42" y="5"/>
                  </a:cubicBezTo>
                  <a:cubicBezTo>
                    <a:pt x="53" y="10"/>
                    <a:pt x="49" y="19"/>
                    <a:pt x="49" y="27"/>
                  </a:cubicBezTo>
                  <a:cubicBezTo>
                    <a:pt x="50" y="39"/>
                    <a:pt x="50" y="50"/>
                    <a:pt x="50"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spc="0" normalizeH="0" baseline="0" noProof="0">
                <a:ln>
                  <a:noFill/>
                </a:ln>
                <a:solidFill>
                  <a:prstClr val="black"/>
                </a:solidFill>
                <a:effectLst/>
                <a:uLnTx/>
                <a:uFillTx/>
                <a:latin typeface="方正小标宋_GBK" panose="03000509000000000000" pitchFamily="65" charset="-122"/>
                <a:ea typeface="方正小标宋_GBK" panose="03000509000000000000" pitchFamily="65" charset="-122"/>
              </a:endParaRPr>
            </a:p>
          </p:txBody>
        </p:sp>
      </p:grpSp>
      <p:sp>
        <p:nvSpPr>
          <p:cNvPr id="8" name="内容占位符 7"/>
          <p:cNvSpPr>
            <a:spLocks noGrp="1"/>
          </p:cNvSpPr>
          <p:nvPr>
            <p:ph idx="1"/>
          </p:nvPr>
        </p:nvSpPr>
        <p:spPr>
          <a:xfrm>
            <a:off x="404258" y="1426982"/>
            <a:ext cx="11175629" cy="4351339"/>
          </a:xfrm>
        </p:spPr>
        <p:txBody>
          <a:bodyPr>
            <a:normAutofit/>
          </a:bodyPr>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sz="2000" dirty="0" smtClean="0">
                <a:latin typeface="微软雅黑" panose="020B0503020204020204" charset="-122"/>
                <a:ea typeface="微软雅黑" panose="020B0503020204020204" charset="-122"/>
                <a:cs typeface="微软雅黑" panose="020B0503020204020204" charset="-122"/>
              </a:rPr>
              <a:t>心理过程计算：利用</a:t>
            </a:r>
            <a:r>
              <a:rPr lang="en-US" altLang="zh-CN" sz="2000" dirty="0" smtClean="0">
                <a:latin typeface="微软雅黑" panose="020B0503020204020204" charset="-122"/>
                <a:ea typeface="微软雅黑" panose="020B0503020204020204" charset="-122"/>
                <a:cs typeface="微软雅黑" panose="020B0503020204020204" charset="-122"/>
              </a:rPr>
              <a:t>LIWC</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Linguistic Inquiry and Word Count</a:t>
            </a:r>
            <a:r>
              <a:rPr lang="zh-CN" altLang="en-US" sz="2000" dirty="0" smtClean="0">
                <a:latin typeface="微软雅黑" panose="020B0503020204020204" charset="-122"/>
                <a:ea typeface="微软雅黑" panose="020B0503020204020204" charset="-122"/>
                <a:cs typeface="微软雅黑" panose="020B0503020204020204" charset="-122"/>
              </a:rPr>
              <a:t>）工具，</a:t>
            </a:r>
            <a:r>
              <a:rPr lang="zh-CN" altLang="zh-CN" sz="2000" dirty="0">
                <a:latin typeface="微软雅黑" panose="020B0503020204020204" charset="-122"/>
                <a:ea typeface="微软雅黑" panose="020B0503020204020204" charset="-122"/>
                <a:cs typeface="微软雅黑" panose="020B0503020204020204" charset="-122"/>
              </a:rPr>
              <a:t>将数据清洗后的文本集合输入</a:t>
            </a:r>
            <a:r>
              <a:rPr lang="en-US" altLang="zh-CN" sz="2000" dirty="0">
                <a:latin typeface="微软雅黑" panose="020B0503020204020204" charset="-122"/>
                <a:ea typeface="微软雅黑" panose="020B0503020204020204" charset="-122"/>
                <a:cs typeface="微软雅黑" panose="020B0503020204020204" charset="-122"/>
              </a:rPr>
              <a:t>LIWC</a:t>
            </a:r>
            <a:r>
              <a:rPr lang="zh-CN" altLang="zh-CN" sz="2000" dirty="0" smtClean="0">
                <a:latin typeface="微软雅黑" panose="020B0503020204020204" charset="-122"/>
                <a:ea typeface="微软雅黑" panose="020B0503020204020204" charset="-122"/>
                <a:cs typeface="微软雅黑" panose="020B0503020204020204" charset="-122"/>
              </a:rPr>
              <a:t>中</a:t>
            </a:r>
            <a:r>
              <a:rPr lang="zh-CN" altLang="en-US" sz="2000" dirty="0" smtClean="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针对</a:t>
            </a:r>
            <a:r>
              <a:rPr lang="en-US" altLang="zh-CN"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心理过程</a:t>
            </a:r>
            <a:r>
              <a:rPr lang="en-US" altLang="zh-CN"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大类，本研究选择了认知、情感、感知、社会四大类别；针对</a:t>
            </a:r>
            <a:r>
              <a:rPr lang="en-US" altLang="zh-CN"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个人关注</a:t>
            </a:r>
            <a:r>
              <a:rPr lang="en-US" altLang="zh-CN"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本文选择了工作、休闲、家庭、金钱、宗教、死亡六类</a:t>
            </a:r>
            <a:r>
              <a:rPr lang="zh-CN" altLang="zh-CN" sz="2000" dirty="0" smtClean="0">
                <a:latin typeface="微软雅黑" panose="020B0503020204020204" charset="-122"/>
                <a:ea typeface="微软雅黑" panose="020B0503020204020204" charset="-122"/>
                <a:cs typeface="微软雅黑" panose="020B0503020204020204" charset="-122"/>
              </a:rPr>
              <a:t>内容</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53198f4a-f894-4b2f-a051-634bd10b50bc}"/>
</p:tagLst>
</file>

<file path=ppt/tags/tag64.xml><?xml version="1.0" encoding="utf-8"?>
<p:tagLst xmlns:p="http://schemas.openxmlformats.org/presentationml/2006/main">
  <p:tag name="KSO_WM_UNIT_TABLE_BEAUTIFY" val="smartTable{d40ecd39-f58a-4aa5-906d-96badc89ebc6}"/>
</p:tagLst>
</file>

<file path=ppt/tags/tag65.xml><?xml version="1.0" encoding="utf-8"?>
<p:tagLst xmlns:p="http://schemas.openxmlformats.org/presentationml/2006/main">
  <p:tag name="KSO_WM_UNIT_TABLE_BEAUTIFY" val="smartTable{fca149ff-2de3-41b2-a42c-8b7491bfe88c}"/>
</p:tagLst>
</file>

<file path=ppt/tags/tag66.xml><?xml version="1.0" encoding="utf-8"?>
<p:tagLst xmlns:p="http://schemas.openxmlformats.org/presentationml/2006/main">
  <p:tag name="KSO_WM_UNIT_TABLE_BEAUTIFY" val="smartTable{15d48570-2893-4162-b2c2-a9149a406d1d}"/>
</p:tagLst>
</file>

<file path=ppt/tags/tag67.xml><?xml version="1.0" encoding="utf-8"?>
<p:tagLst xmlns:p="http://schemas.openxmlformats.org/presentationml/2006/main">
  <p:tag name="COMMONDATA" val="eyJoZGlkIjoiZjdmYTM1MzcxYzYxZjRhMzk3OTVhYjA1NjdiZTM4ZWYifQ=="/>
  <p:tag name="KSO_WPP_MARK_KEY" val="364fba5d-11ec-44a5-8bda-3b27d41c4efd"/>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Words>
  <Application>WPS 演示</Application>
  <PresentationFormat>宽屏</PresentationFormat>
  <Paragraphs>611</Paragraphs>
  <Slides>15</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宋体</vt:lpstr>
      <vt:lpstr>Wingdings</vt:lpstr>
      <vt:lpstr>Wingdings</vt:lpstr>
      <vt:lpstr>Calibri</vt:lpstr>
      <vt:lpstr>方正小标宋简体</vt:lpstr>
      <vt:lpstr>楷体</vt:lpstr>
      <vt:lpstr>方正小标宋_GBK</vt:lpstr>
      <vt:lpstr>微软雅黑</vt:lpstr>
      <vt:lpstr>Times New Roman</vt:lpstr>
      <vt:lpstr>Georgia</vt:lpstr>
      <vt:lpstr>华文楷体</vt:lpstr>
      <vt:lpstr>等线</vt:lpstr>
      <vt:lpstr>Arial Unicode MS</vt:lpstr>
      <vt:lpstr>Courier New</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好久不见</cp:lastModifiedBy>
  <cp:revision>158</cp:revision>
  <dcterms:created xsi:type="dcterms:W3CDTF">2019-06-19T02:08:00Z</dcterms:created>
  <dcterms:modified xsi:type="dcterms:W3CDTF">2022-12-16T07:32:39Z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DE5BFE3673C246C0BB0443FF5EA62C74</vt:lpwstr>
  </property>
</Properties>
</file>