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85" r:id="rId4"/>
    <p:sldId id="281" r:id="rId5"/>
    <p:sldId id="276" r:id="rId6"/>
    <p:sldId id="286" r:id="rId7"/>
    <p:sldId id="279" r:id="rId8"/>
    <p:sldId id="283" r:id="rId9"/>
    <p:sldId id="262" r:id="rId10"/>
    <p:sldId id="280" r:id="rId11"/>
    <p:sldId id="284" r:id="rId12"/>
    <p:sldId id="287" r:id="rId13"/>
    <p:sldId id="288" r:id="rId14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2012/2/15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928670"/>
            <a:ext cx="8784976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4000" dirty="0" smtClean="0"/>
              <a:t>シナリオ・ツリー型モデルを利用した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風力発電設備の安定運用計画の立案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2012/2/15</a:t>
            </a:r>
          </a:p>
          <a:p>
            <a:pPr algn="just"/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モデル化に必要な要素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4437112"/>
            <a:ext cx="7776864" cy="129614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smtClean="0">
                <a:solidFill>
                  <a:schemeClr val="tx1"/>
                </a:solidFill>
              </a:rPr>
              <a:t>WF</a:t>
            </a:r>
            <a:r>
              <a:rPr lang="ja-JP" altLang="en-US" sz="2000" dirty="0" smtClean="0">
                <a:solidFill>
                  <a:schemeClr val="tx1"/>
                </a:solidFill>
              </a:rPr>
              <a:t>で発電した電気のうち、蓄電池に蓄電される電気量の期待値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WF</a:t>
            </a:r>
            <a:r>
              <a:rPr lang="ja-JP" altLang="en-US" sz="2000" dirty="0" smtClean="0">
                <a:solidFill>
                  <a:schemeClr val="tx1"/>
                </a:solidFill>
              </a:rPr>
              <a:t>で発電した電気のうち、電力購入会社へ売電される電気量の期待値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蓄電池にある電気のうち、電力購入会社へ売電される電気量の期待値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25653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509120"/>
            <a:ext cx="680467" cy="288032"/>
          </a:xfrm>
          <a:prstGeom prst="rect">
            <a:avLst/>
          </a:prstGeom>
          <a:noFill/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138035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4941168"/>
            <a:ext cx="670942" cy="288032"/>
          </a:xfrm>
          <a:prstGeom prst="rect">
            <a:avLst/>
          </a:prstGeom>
          <a:noFill/>
        </p:spPr>
      </p:pic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138035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5373216"/>
            <a:ext cx="638175" cy="288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0" y="138035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0" y="1399406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7504" y="4123157"/>
            <a:ext cx="1080120" cy="31395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●変数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66" name="スライド番号プレースホルダ 2"/>
          <p:cNvSpPr txBox="1">
            <a:spLocks/>
          </p:cNvSpPr>
          <p:nvPr/>
        </p:nvSpPr>
        <p:spPr>
          <a:xfrm>
            <a:off x="8676456" y="6381328"/>
            <a:ext cx="36576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454E1-3130-47EC-BB34-2E89A381F1B7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07504" y="548680"/>
            <a:ext cx="1656184" cy="288032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●パラメータ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899592" y="908720"/>
            <a:ext cx="7704856" cy="165618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smtClean="0">
                <a:solidFill>
                  <a:schemeClr val="tx1"/>
                </a:solidFill>
              </a:rPr>
              <a:t>に対応する、時刻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t-1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におけるシナリオ番号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における売電価格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smtClean="0">
                <a:solidFill>
                  <a:schemeClr val="tx1"/>
                </a:solidFill>
              </a:rPr>
              <a:t>の発生確率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err="1" smtClean="0">
                <a:solidFill>
                  <a:schemeClr val="tx1"/>
                </a:solidFill>
              </a:rPr>
              <a:t>での</a:t>
            </a:r>
            <a:r>
              <a:rPr lang="ja-JP" altLang="en-US" sz="2000" dirty="0" smtClean="0">
                <a:solidFill>
                  <a:schemeClr val="tx1"/>
                </a:solidFill>
              </a:rPr>
              <a:t>発電量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908720"/>
            <a:ext cx="504056" cy="360039"/>
          </a:xfrm>
          <a:prstGeom prst="rect">
            <a:avLst/>
          </a:prstGeom>
          <a:noFill/>
        </p:spPr>
      </p:pic>
      <p:sp>
        <p:nvSpPr>
          <p:cNvPr id="70" name="正方形/長方形 69"/>
          <p:cNvSpPr/>
          <p:nvPr/>
        </p:nvSpPr>
        <p:spPr>
          <a:xfrm>
            <a:off x="251520" y="3717032"/>
            <a:ext cx="6768752" cy="28803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非常に大きな正の定数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いわゆる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big-M 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として利用する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51520" y="3284984"/>
            <a:ext cx="8568952" cy="36004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ja-JP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マージン係数（蓄電池が完全放電や満充電状態にならないための余裕）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251520" y="2924944"/>
            <a:ext cx="5112568" cy="28803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H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蓄電池を作動温域にするためのヒータ損失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1520" y="249289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+mj-ea"/>
                <a:ea typeface="+mj-ea"/>
              </a:rPr>
              <a:t>CA</a:t>
            </a:r>
            <a:r>
              <a:rPr lang="ja-JP" altLang="en-US" sz="2400" b="1" dirty="0" smtClean="0"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latin typeface="+mj-ea"/>
                <a:ea typeface="+mj-ea"/>
              </a:rPr>
              <a:t>蓄電池容量</a:t>
            </a:r>
            <a:endParaRPr lang="ja-JP" altLang="en-US" sz="2000" dirty="0">
              <a:latin typeface="+mj-ea"/>
              <a:ea typeface="+mj-ea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268760"/>
            <a:ext cx="432048" cy="413379"/>
          </a:xfrm>
          <a:prstGeom prst="rect">
            <a:avLst/>
          </a:prstGeom>
          <a:noFill/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700808"/>
            <a:ext cx="515670" cy="432048"/>
          </a:xfrm>
          <a:prstGeom prst="rect">
            <a:avLst/>
          </a:prstGeom>
          <a:noFill/>
        </p:spPr>
      </p:pic>
      <p:sp>
        <p:nvSpPr>
          <p:cNvPr id="77" name="正方形/長方形 76"/>
          <p:cNvSpPr/>
          <p:nvPr/>
        </p:nvSpPr>
        <p:spPr>
          <a:xfrm>
            <a:off x="1979712" y="5733256"/>
            <a:ext cx="1728192" cy="36004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風力発電（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W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644008" y="5733256"/>
            <a:ext cx="1872208" cy="36004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電力会社（</a:t>
            </a:r>
            <a:r>
              <a:rPr lang="en-US" altLang="ja-JP" sz="2000" dirty="0" smtClean="0">
                <a:solidFill>
                  <a:schemeClr val="tx1"/>
                </a:solidFill>
              </a:rPr>
              <a:t>G</a:t>
            </a:r>
            <a:r>
              <a:rPr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347864" y="6381328"/>
            <a:ext cx="1568786" cy="36004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蓄電池（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B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80" name="直線矢印コネクタ 79"/>
          <p:cNvCxnSpPr>
            <a:stCxn id="77" idx="2"/>
            <a:endCxn id="79" idx="1"/>
          </p:cNvCxnSpPr>
          <p:nvPr/>
        </p:nvCxnSpPr>
        <p:spPr>
          <a:xfrm>
            <a:off x="2843808" y="6093296"/>
            <a:ext cx="504056" cy="468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79" idx="3"/>
            <a:endCxn id="78" idx="2"/>
          </p:cNvCxnSpPr>
          <p:nvPr/>
        </p:nvCxnSpPr>
        <p:spPr>
          <a:xfrm flipV="1">
            <a:off x="4916650" y="6093296"/>
            <a:ext cx="663462" cy="4680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77" idx="3"/>
            <a:endCxn id="78" idx="1"/>
          </p:cNvCxnSpPr>
          <p:nvPr/>
        </p:nvCxnSpPr>
        <p:spPr>
          <a:xfrm>
            <a:off x="3707904" y="5913276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3779912" y="5949280"/>
            <a:ext cx="648072" cy="216024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WG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2267744" y="6237312"/>
            <a:ext cx="648072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WB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5364088" y="6381328"/>
            <a:ext cx="576064" cy="216024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BG</a:t>
            </a:r>
          </a:p>
        </p:txBody>
      </p:sp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2060848"/>
            <a:ext cx="525981" cy="451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6" name="Picture 4" descr="C:\Users\TeamDan\Desktop\WS00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424936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スライド番号プレースホルダ 2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454E1-3130-47EC-BB34-2E89A381F1B7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8560" y="836712"/>
            <a:ext cx="1440160" cy="360040"/>
          </a:xfrm>
          <a:prstGeom prst="rect">
            <a:avLst/>
          </a:prstGeom>
          <a:ln w="28575" cmpd="sng">
            <a:noFill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マージン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7544" y="1196752"/>
            <a:ext cx="7813376" cy="1296144"/>
          </a:xfrm>
          <a:prstGeom prst="rect">
            <a:avLst/>
          </a:prstGeom>
          <a:noFill/>
          <a:ln w="28575" cmpd="sng">
            <a:noFill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蓄電池が完全放電や満充電状態にならないための余裕．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マージン係数が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0.2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ならば用意した蓄電池容量の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20%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を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蓄電池に残しておく．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3528" y="3645024"/>
            <a:ext cx="2160240" cy="440432"/>
          </a:xfrm>
          <a:prstGeom prst="rect">
            <a:avLst/>
          </a:prstGeom>
          <a:ln w="28575" cmpd="sng">
            <a:noFill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蓄電池容量比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8536" y="4149080"/>
            <a:ext cx="7813376" cy="2304256"/>
          </a:xfrm>
          <a:prstGeom prst="rect">
            <a:avLst/>
          </a:prstGeom>
          <a:solidFill>
            <a:schemeClr val="bg1"/>
          </a:solidFill>
          <a:ln w="28575" cmpd="sng">
            <a:noFill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</a:rPr>
              <a:t>WF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（風車全体）の定格出力に対する蓄電池容量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本研究で想定した風力発電設備の定格出力は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31.5MW</a:t>
            </a:r>
            <a:r>
              <a:rPr lang="ja-JP" altLang="en-US" sz="2400" b="1" dirty="0" err="1" smtClean="0">
                <a:solidFill>
                  <a:schemeClr val="tx1"/>
                </a:solidFill>
              </a:rPr>
              <a:t>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蓄電池容量比が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0.4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なら，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31.5MW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の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40%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の蓄電池容量を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用意する．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コストや風力発電の運用のことを考えると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40%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～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60%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が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理想的とされる．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</a:t>
            </a:r>
            <a:r>
              <a:rPr lang="ja-JP" altLang="en-US" dirty="0" smtClean="0"/>
              <a:t>予測の誤差について</a:t>
            </a:r>
            <a:endParaRPr kumimoji="1" lang="ja-JP" altLang="en-US" dirty="0"/>
          </a:p>
        </p:txBody>
      </p:sp>
      <p:pic>
        <p:nvPicPr>
          <p:cNvPr id="1026" name="Picture 2" descr="C:\Users\TeamDan\Desktop\WS000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642918"/>
            <a:ext cx="6448425" cy="2838450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571472" y="3571876"/>
            <a:ext cx="8215370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NEDO</a:t>
            </a:r>
            <a:r>
              <a:rPr kumimoji="1" lang="ja-JP" altLang="en-US" dirty="0" smtClean="0">
                <a:solidFill>
                  <a:schemeClr val="tx1"/>
                </a:solidFill>
              </a:rPr>
              <a:t>技術開発機構「系統連携技術開発及び関連事業」成果報告会　資料より抜粋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42910" y="4143380"/>
            <a:ext cx="8143932" cy="250033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この資料から翌日予測誤差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20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％、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当日予測誤差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15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％の</a:t>
            </a:r>
            <a:r>
              <a:rPr lang="ja-JP" altLang="en-US" sz="2800" dirty="0" smtClean="0">
                <a:solidFill>
                  <a:schemeClr val="tx1"/>
                </a:solidFill>
              </a:rPr>
              <a:t>精度での予測が可能。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四国総合研究所では風力発電出力の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予測システムを開発し、２４時間先の予測誤差は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約１０％という記事もある。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3501008"/>
            <a:ext cx="8280920" cy="144016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●蓄電池を併設した風力発電の安定運用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●蓄電池は完全放電・満充電状態になると制御不能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●出力一定制御型の運用計画の立案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1" descr="C:\Users\TeamDan\Desktop\卒業研究\風車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698" y="1052736"/>
            <a:ext cx="1543434" cy="809531"/>
          </a:xfrm>
          <a:prstGeom prst="rect">
            <a:avLst/>
          </a:prstGeom>
          <a:noFill/>
        </p:spPr>
      </p:pic>
      <p:pic>
        <p:nvPicPr>
          <p:cNvPr id="11" name="Picture 3" descr="C:\Users\TeamDan\Desktop\卒業研究\蓄電池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18396"/>
            <a:ext cx="1368152" cy="869732"/>
          </a:xfrm>
          <a:prstGeom prst="rect">
            <a:avLst/>
          </a:prstGeom>
          <a:noFill/>
        </p:spPr>
      </p:pic>
      <p:pic>
        <p:nvPicPr>
          <p:cNvPr id="12" name="Picture 4" descr="C:\Users\TeamDan\Desktop\卒業研究\電力会社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074382"/>
            <a:ext cx="1230406" cy="787885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1403648" y="548680"/>
            <a:ext cx="1785380" cy="44800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風力発電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76056" y="620688"/>
            <a:ext cx="1641934" cy="401611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電力会社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91880" y="3140968"/>
            <a:ext cx="1512168" cy="360040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蓄電池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>
            <a:stCxn id="10" idx="2"/>
            <a:endCxn id="11" idx="1"/>
          </p:cNvCxnSpPr>
          <p:nvPr/>
        </p:nvCxnSpPr>
        <p:spPr>
          <a:xfrm>
            <a:off x="2374415" y="1862267"/>
            <a:ext cx="1117465" cy="7909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3"/>
            <a:endCxn id="12" idx="2"/>
          </p:cNvCxnSpPr>
          <p:nvPr/>
        </p:nvCxnSpPr>
        <p:spPr>
          <a:xfrm flipV="1">
            <a:off x="4860032" y="1862267"/>
            <a:ext cx="1112989" cy="7909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3"/>
            <a:endCxn id="12" idx="1"/>
          </p:cNvCxnSpPr>
          <p:nvPr/>
        </p:nvCxnSpPr>
        <p:spPr>
          <a:xfrm>
            <a:off x="3146132" y="1457502"/>
            <a:ext cx="2211686" cy="1082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707904" y="908720"/>
            <a:ext cx="1001272" cy="483348"/>
          </a:xfrm>
          <a:prstGeom prst="rect">
            <a:avLst/>
          </a:prstGeom>
          <a:solidFill>
            <a:srgbClr val="FFFF00"/>
          </a:solidFill>
          <a:ln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送電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979712" y="2348880"/>
            <a:ext cx="929834" cy="422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cap="flat" cmpd="sng">
            <a:solidFill>
              <a:schemeClr val="accent3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蓄電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64088" y="2420888"/>
            <a:ext cx="1008112" cy="447172"/>
          </a:xfrm>
          <a:prstGeom prst="rect">
            <a:avLst/>
          </a:prstGeom>
          <a:solidFill>
            <a:srgbClr val="FFFF00"/>
          </a:solidFill>
          <a:ln cap="flat" cmpd="sng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送電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23528" y="5733256"/>
            <a:ext cx="820891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上記の条件を満たし，可能な範囲で電力を売るという運用計画を立案する．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11560" y="4869160"/>
            <a:ext cx="8208912" cy="72846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・出力一定制御型：充放電制御により，風力発電出力を一定に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　　　　　制御し，計画的に発電する制御型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6470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シナリオ・ツリー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１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ツリーの生成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339752" y="2348880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635896" y="177281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635896" y="3068960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932040" y="1340768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932040" y="213285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932040" y="2636912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932040" y="3501008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7" idx="6"/>
            <a:endCxn id="8" idx="2"/>
          </p:cNvCxnSpPr>
          <p:nvPr/>
        </p:nvCxnSpPr>
        <p:spPr>
          <a:xfrm flipV="1">
            <a:off x="2771800" y="1952836"/>
            <a:ext cx="864096" cy="576064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6"/>
            <a:endCxn id="9" idx="2"/>
          </p:cNvCxnSpPr>
          <p:nvPr/>
        </p:nvCxnSpPr>
        <p:spPr>
          <a:xfrm>
            <a:off x="2771800" y="2528900"/>
            <a:ext cx="864096" cy="720080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10" idx="2"/>
          </p:cNvCxnSpPr>
          <p:nvPr/>
        </p:nvCxnSpPr>
        <p:spPr>
          <a:xfrm flipV="1">
            <a:off x="4067944" y="1520788"/>
            <a:ext cx="864096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8" idx="6"/>
            <a:endCxn id="11" idx="2"/>
          </p:cNvCxnSpPr>
          <p:nvPr/>
        </p:nvCxnSpPr>
        <p:spPr>
          <a:xfrm>
            <a:off x="4067944" y="1952836"/>
            <a:ext cx="864096" cy="360040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6"/>
            <a:endCxn id="12" idx="2"/>
          </p:cNvCxnSpPr>
          <p:nvPr/>
        </p:nvCxnSpPr>
        <p:spPr>
          <a:xfrm flipV="1">
            <a:off x="4067944" y="2816932"/>
            <a:ext cx="864096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9" idx="6"/>
            <a:endCxn id="13" idx="2"/>
          </p:cNvCxnSpPr>
          <p:nvPr/>
        </p:nvCxnSpPr>
        <p:spPr>
          <a:xfrm>
            <a:off x="4067944" y="3248980"/>
            <a:ext cx="864096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5508104" y="1340768"/>
            <a:ext cx="15841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508104" y="2060848"/>
            <a:ext cx="15841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2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508104" y="2636912"/>
            <a:ext cx="15841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3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508104" y="3429000"/>
            <a:ext cx="15841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4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1835696" y="4221088"/>
            <a:ext cx="489654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555776" y="4077072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851920" y="4077072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148064" y="4077072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04248" y="4077072"/>
            <a:ext cx="1440160" cy="432048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時間</a:t>
            </a:r>
            <a:r>
              <a:rPr lang="en-US" altLang="ja-JP" sz="2800" dirty="0" smtClean="0">
                <a:solidFill>
                  <a:schemeClr val="tx1"/>
                </a:solidFill>
              </a:rPr>
              <a:t>: 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339752" y="4365104"/>
            <a:ext cx="360040" cy="432048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07904" y="4437112"/>
            <a:ext cx="288032" cy="288032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004048" y="4365104"/>
            <a:ext cx="288032" cy="360040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55576" y="1700808"/>
            <a:ext cx="1512168" cy="43204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意思決定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411760" y="980728"/>
            <a:ext cx="1584176" cy="43204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意思決定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547664" y="3573016"/>
            <a:ext cx="1512168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意思決定</a:t>
            </a:r>
            <a:endParaRPr kumimoji="1" lang="en-US" altLang="ja-JP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6" idx="2"/>
            <a:endCxn id="8" idx="1"/>
          </p:cNvCxnSpPr>
          <p:nvPr/>
        </p:nvCxnSpPr>
        <p:spPr>
          <a:xfrm>
            <a:off x="3203848" y="1412776"/>
            <a:ext cx="495320" cy="4127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5" idx="2"/>
            <a:endCxn id="7" idx="1"/>
          </p:cNvCxnSpPr>
          <p:nvPr/>
        </p:nvCxnSpPr>
        <p:spPr>
          <a:xfrm>
            <a:off x="1511660" y="2132856"/>
            <a:ext cx="891364" cy="2687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7" idx="0"/>
            <a:endCxn id="9" idx="3"/>
          </p:cNvCxnSpPr>
          <p:nvPr/>
        </p:nvCxnSpPr>
        <p:spPr>
          <a:xfrm flipV="1">
            <a:off x="2303748" y="3376273"/>
            <a:ext cx="1395420" cy="1967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107504" y="4869160"/>
            <a:ext cx="8928992" cy="14401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●分岐数と期間数からそれぞれのシナリオを作成する．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●全体のシナリオからそれぞれのシナリオの生起確率を求める．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●最終期におけるシナリオの数は，「（分岐数）の（期間数）乗」となる．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2267744" y="2924944"/>
            <a:ext cx="1080120" cy="43204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267744" y="3356992"/>
            <a:ext cx="1080120" cy="43204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63688" y="2924944"/>
            <a:ext cx="1080120" cy="432048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63688" y="3789040"/>
            <a:ext cx="1080120" cy="43204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259632" y="2924944"/>
            <a:ext cx="1080120" cy="432048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259632" y="3356992"/>
            <a:ext cx="1008112" cy="432048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シナリオ・ツリー</a:t>
            </a:r>
            <a:r>
              <a:rPr lang="en-US" altLang="ja-JP" dirty="0" smtClean="0"/>
              <a:t>(2)</a:t>
            </a:r>
            <a:r>
              <a:rPr lang="ja-JP" altLang="en-US" dirty="0" smtClean="0"/>
              <a:t>　シナリオの生起確率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251520" y="620688"/>
            <a:ext cx="3312368" cy="360040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例）</a:t>
            </a:r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分岐，</a:t>
            </a:r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期間の場合</a:t>
            </a:r>
            <a:endParaRPr lang="en-US" altLang="ja-JP" sz="24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259632" y="3356992"/>
            <a:ext cx="1032213" cy="432048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1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323528" y="2060848"/>
          <a:ext cx="7272808" cy="1299951"/>
        </p:xfrm>
        <a:graphic>
          <a:graphicData uri="http://schemas.openxmlformats.org/drawingml/2006/table">
            <a:tbl>
              <a:tblPr/>
              <a:tblGrid>
                <a:gridCol w="921064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  <a:gridCol w="529312"/>
              </a:tblGrid>
              <a:tr h="376205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時刻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9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風速 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クラス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2800" b="1" i="0" u="none" strike="noStrike" dirty="0" smtClean="0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  <a:endParaRPr lang="en-US" altLang="ja-JP" sz="2800" b="1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…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正方形/長方形 66"/>
          <p:cNvSpPr/>
          <p:nvPr/>
        </p:nvSpPr>
        <p:spPr>
          <a:xfrm>
            <a:off x="1763688" y="3789040"/>
            <a:ext cx="1080120" cy="432048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267744" y="3356992"/>
            <a:ext cx="1080120" cy="432048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3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843808" y="3789040"/>
            <a:ext cx="1032213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1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347864" y="3356992"/>
            <a:ext cx="1080120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851920" y="3789040"/>
            <a:ext cx="1080120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3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427984" y="3356992"/>
            <a:ext cx="1080119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4932040" y="3789040"/>
            <a:ext cx="1105943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4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508104" y="3356992"/>
            <a:ext cx="1032213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4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6012160" y="3789040"/>
            <a:ext cx="1032213" cy="43204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3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6" name="表 35"/>
          <p:cNvGraphicFramePr>
            <a:graphicFrameLocks noGrp="1"/>
          </p:cNvGraphicFramePr>
          <p:nvPr/>
        </p:nvGraphicFramePr>
        <p:xfrm>
          <a:off x="827584" y="1052736"/>
          <a:ext cx="64807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0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b="1" dirty="0" smtClean="0"/>
                        <a:t>クラス</a:t>
                      </a:r>
                      <a:r>
                        <a:rPr lang="en-US" altLang="ja-JP" sz="2400" b="1" dirty="0" smtClean="0"/>
                        <a:t>1</a:t>
                      </a:r>
                      <a:endParaRPr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b="1" dirty="0" smtClean="0"/>
                        <a:t>クラス</a:t>
                      </a:r>
                      <a:r>
                        <a:rPr lang="en-US" altLang="ja-JP" sz="2400" b="1" dirty="0" smtClean="0"/>
                        <a:t>2</a:t>
                      </a:r>
                      <a:endParaRPr lang="ja-JP" alt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latin typeface="+mj-ea"/>
                          <a:ea typeface="+mj-ea"/>
                        </a:rPr>
                        <a:t>風速</a:t>
                      </a:r>
                      <a:r>
                        <a:rPr kumimoji="1" lang="en-US" altLang="ja-JP" sz="2400" b="1" dirty="0" smtClean="0">
                          <a:latin typeface="+mj-ea"/>
                          <a:ea typeface="+mj-ea"/>
                        </a:rPr>
                        <a:t>5(m/s)</a:t>
                      </a:r>
                      <a:r>
                        <a:rPr kumimoji="1" lang="ja-JP" altLang="en-US" sz="2400" b="1" dirty="0" smtClean="0">
                          <a:latin typeface="+mj-ea"/>
                          <a:ea typeface="+mj-ea"/>
                        </a:rPr>
                        <a:t>未満の場合</a:t>
                      </a:r>
                      <a:endParaRPr kumimoji="1" lang="ja-JP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>
                          <a:latin typeface="+mj-ea"/>
                          <a:ea typeface="+mj-ea"/>
                        </a:rPr>
                        <a:t>風速</a:t>
                      </a:r>
                      <a:r>
                        <a:rPr kumimoji="1" lang="en-US" altLang="ja-JP" sz="2400" b="1" dirty="0" smtClean="0">
                          <a:latin typeface="+mj-ea"/>
                          <a:ea typeface="+mj-ea"/>
                        </a:rPr>
                        <a:t>5(m/s)</a:t>
                      </a:r>
                      <a:r>
                        <a:rPr kumimoji="1" lang="ja-JP" altLang="en-US" sz="2400" b="1" dirty="0" smtClean="0">
                          <a:latin typeface="+mj-ea"/>
                          <a:ea typeface="+mj-ea"/>
                        </a:rPr>
                        <a:t>以上の場合</a:t>
                      </a:r>
                      <a:endParaRPr kumimoji="1" lang="ja-JP" altLang="en-US" sz="2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正方形/長方形 37"/>
          <p:cNvSpPr/>
          <p:nvPr/>
        </p:nvSpPr>
        <p:spPr>
          <a:xfrm>
            <a:off x="755576" y="4581128"/>
            <a:ext cx="33843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1=2/10=0.2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4427984" y="4581128"/>
            <a:ext cx="33843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=3/10=0.3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755576" y="5013176"/>
            <a:ext cx="33843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3=3/10=0.3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4427984" y="5013176"/>
            <a:ext cx="3384376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tx1"/>
                </a:solidFill>
              </a:rPr>
              <a:t>シナリオ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4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=2/10=0.2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323528" y="5733256"/>
            <a:ext cx="8136904" cy="936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本研究は各シナリオの生起確率から，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不確実な将来の風力発電量の期待値を算出する．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23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0" grpId="0" animBg="1"/>
      <p:bldP spid="30" grpId="1" animBg="1"/>
      <p:bldP spid="29" grpId="0" animBg="1"/>
      <p:bldP spid="2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7504" y="620688"/>
            <a:ext cx="1964198" cy="428628"/>
          </a:xfrm>
          <a:prstGeom prst="rect">
            <a:avLst/>
          </a:prstGeom>
          <a:noFill/>
          <a:ln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504" y="1628800"/>
            <a:ext cx="2016224" cy="428628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2132856"/>
            <a:ext cx="2736304" cy="504056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2708920"/>
            <a:ext cx="5328592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69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501008"/>
            <a:ext cx="2276475" cy="386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4507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140968"/>
            <a:ext cx="5832648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74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4221088"/>
            <a:ext cx="5832648" cy="4320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77" name="Picture 2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3933056"/>
            <a:ext cx="5400600" cy="342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80" name="Picture 2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5085184"/>
            <a:ext cx="4104456" cy="571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83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5805264"/>
            <a:ext cx="4248472" cy="36004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86" name="Picture 3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6165304"/>
            <a:ext cx="4248472" cy="36004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95" name="Picture 3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1916832"/>
            <a:ext cx="1728192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098" name="Picture 4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2564903"/>
            <a:ext cx="1728192" cy="604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45101" name="Picture 45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0232" y="5013176"/>
            <a:ext cx="1952625" cy="676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4653136"/>
            <a:ext cx="2324100" cy="3863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27584" y="1124744"/>
            <a:ext cx="1584176" cy="360040"/>
          </a:xfrm>
          <a:prstGeom prst="rect">
            <a:avLst/>
          </a:prstGeom>
          <a:solidFill>
            <a:schemeClr val="bg1"/>
          </a:solidFill>
          <a:ln w="127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maximize: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4499992" y="1052736"/>
            <a:ext cx="3672408" cy="43204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電力量の売上高の最大化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908720"/>
            <a:ext cx="2000250" cy="8286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40" name="正方形/長方形 39"/>
          <p:cNvSpPr/>
          <p:nvPr/>
        </p:nvSpPr>
        <p:spPr>
          <a:xfrm>
            <a:off x="2843808" y="2204864"/>
            <a:ext cx="4176464" cy="3600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時刻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t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における電力量の期待値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99592" y="4005064"/>
            <a:ext cx="4896544" cy="86409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送電する電力量を通告した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電力量目標値の</a:t>
            </a:r>
            <a:r>
              <a:rPr lang="en-US" altLang="ja-JP" sz="2400" dirty="0" smtClean="0">
                <a:solidFill>
                  <a:schemeClr val="tx1"/>
                </a:solidFill>
              </a:rPr>
              <a:t>±2%</a:t>
            </a:r>
            <a:r>
              <a:rPr lang="ja-JP" altLang="en-US" sz="2400" dirty="0" smtClean="0">
                <a:solidFill>
                  <a:schemeClr val="tx1"/>
                </a:solidFill>
              </a:rPr>
              <a:t>以内に収める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139952" y="5157192"/>
            <a:ext cx="2367880" cy="36842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蓄電量の変化量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95536" y="6093296"/>
            <a:ext cx="4176464" cy="76470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蓄電量を設定したマージンの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上下限以内に収める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228184" y="3284984"/>
            <a:ext cx="2808312" cy="14401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緑の制約式で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満たせなかった確率の総和を許容確率以内に収める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580112" y="5805264"/>
            <a:ext cx="3492896" cy="7200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最終時刻における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蓄電量の上下限を定める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数値実験</a:t>
            </a:r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539552" y="764704"/>
          <a:ext cx="81369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692"/>
                <a:gridCol w="6847212"/>
              </a:tblGrid>
              <a:tr h="44645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計算機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Dell XPS 8300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(OS)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Windows</a:t>
                      </a:r>
                      <a:r>
                        <a:rPr kumimoji="1" lang="en-US" altLang="ja-JP" sz="2400" baseline="0" dirty="0" smtClean="0"/>
                        <a:t> 7  Professional SP1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(CPU)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Intel(R)  Core(TM) i7-2600 CPU @ 3.40GHz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(RAM)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16.0 GB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44645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ソルバ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SCIP version 2.1.1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1619672" y="3140968"/>
          <a:ext cx="5472608" cy="1371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85059"/>
                <a:gridCol w="2487549"/>
              </a:tblGrid>
              <a:tr h="36576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設置風車数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21</a:t>
                      </a:r>
                      <a:r>
                        <a:rPr kumimoji="1" lang="ja-JP" altLang="en-US" sz="2400" dirty="0" smtClean="0"/>
                        <a:t>基</a:t>
                      </a:r>
                      <a:endParaRPr kumimoji="1" lang="en-US" altLang="ja-JP" sz="2400" dirty="0" smtClean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定格出力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1500(kW)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2718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年間発電量（予想）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約</a:t>
                      </a:r>
                      <a:r>
                        <a:rPr kumimoji="1" lang="en-US" altLang="ja-JP" sz="2400" dirty="0" smtClean="0"/>
                        <a:t>5800</a:t>
                      </a:r>
                      <a:r>
                        <a:rPr kumimoji="1" lang="ja-JP" altLang="en-US" sz="2400" dirty="0" smtClean="0"/>
                        <a:t>万</a:t>
                      </a:r>
                      <a:r>
                        <a:rPr kumimoji="1" lang="en-US" altLang="ja-JP" sz="2400" dirty="0" smtClean="0"/>
                        <a:t>(kWh)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79512" y="4725144"/>
            <a:ext cx="8856984" cy="187220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●青森県むつ市のむ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つ</a:t>
            </a:r>
            <a:r>
              <a:rPr lang="ja-JP" altLang="en-US" sz="2800" dirty="0" smtClean="0">
                <a:solidFill>
                  <a:schemeClr val="tx1"/>
                </a:solidFill>
              </a:rPr>
              <a:t>小川原ウィンドファームを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想定して数値実験を行った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●風速</a:t>
            </a:r>
            <a:r>
              <a:rPr lang="en-US" altLang="ja-JP" sz="2800" dirty="0" smtClean="0">
                <a:solidFill>
                  <a:schemeClr val="tx1"/>
                </a:solidFill>
              </a:rPr>
              <a:t>5(m/s)</a:t>
            </a:r>
            <a:r>
              <a:rPr lang="ja-JP" altLang="en-US" sz="2800" dirty="0" smtClean="0">
                <a:solidFill>
                  <a:schemeClr val="tx1"/>
                </a:solidFill>
              </a:rPr>
              <a:t>の変動幅（</a:t>
            </a:r>
            <a:r>
              <a:rPr lang="en-US" altLang="ja-JP" sz="2800" dirty="0" smtClean="0">
                <a:solidFill>
                  <a:schemeClr val="tx1"/>
                </a:solidFill>
              </a:rPr>
              <a:t>15%)</a:t>
            </a:r>
            <a:r>
              <a:rPr lang="ja-JP" altLang="en-US" sz="2800" dirty="0" smtClean="0">
                <a:solidFill>
                  <a:schemeClr val="tx1"/>
                </a:solidFill>
              </a:rPr>
              <a:t>を分岐数で均等分割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することで，一つのシナリオを形成するようにした．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数値実験結果・考察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4293096"/>
            <a:ext cx="927720" cy="4404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考察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07504" y="4725144"/>
            <a:ext cx="8928992" cy="1800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●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WF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の定格出力に対する蓄電池容量の比が同じであれば，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　 マージン係数が小さい方が電力の売上高が大きくなる．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●マージン係数が一定の時，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WF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の定格出力に対する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r>
              <a:rPr lang="ja-JP" altLang="en-US" sz="2400" b="1" dirty="0" smtClean="0">
                <a:solidFill>
                  <a:schemeClr val="tx1"/>
                </a:solidFill>
              </a:rPr>
              <a:t>　 蓄電池容量の比を大きくしても，必ずしも売上高は大きくならない．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2" descr="E:\stdout_C3_T4_data_m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764704"/>
            <a:ext cx="5928320" cy="3726160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2267744" y="4149080"/>
            <a:ext cx="3672408" cy="440432"/>
          </a:xfrm>
          <a:prstGeom prst="rect">
            <a:avLst/>
          </a:prstGeom>
          <a:ln w="19050" cmpd="sng">
            <a:noFill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分岐数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2400" b="1" dirty="0" err="1" smtClean="0">
                <a:solidFill>
                  <a:schemeClr val="tx1"/>
                </a:solidFill>
              </a:rPr>
              <a:t>，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期間数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4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の場合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まとめと今後の課題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9512" y="980728"/>
            <a:ext cx="8712968" cy="19442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まとめ：</a:t>
            </a:r>
            <a:r>
              <a:rPr lang="ja-JP" altLang="ja-JP" sz="2800" dirty="0" smtClean="0"/>
              <a:t>風力発電の運用計画をシナリオ・ツリーを用いた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</a:t>
            </a:r>
            <a:r>
              <a:rPr lang="ja-JP" altLang="ja-JP" sz="2800" dirty="0" smtClean="0"/>
              <a:t>モデル化を行い</a:t>
            </a:r>
            <a:r>
              <a:rPr lang="ja-JP" altLang="en-US" sz="2800" dirty="0" smtClean="0"/>
              <a:t>，</a:t>
            </a:r>
            <a:r>
              <a:rPr lang="ja-JP" altLang="ja-JP" sz="2800" dirty="0" smtClean="0"/>
              <a:t>数値実験で各種条件を変えて</a:t>
            </a:r>
            <a:r>
              <a:rPr lang="ja-JP" altLang="en-US" sz="2800" dirty="0" smtClean="0"/>
              <a:t>，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</a:t>
            </a:r>
            <a:r>
              <a:rPr lang="ja-JP" altLang="ja-JP" sz="2800" dirty="0" smtClean="0"/>
              <a:t>立案したモデル</a:t>
            </a:r>
            <a:r>
              <a:rPr lang="ja-JP" altLang="en-US" sz="2800" dirty="0" smtClean="0"/>
              <a:t>を実在する風力発電設備を</a:t>
            </a:r>
            <a:endParaRPr lang="en-US" altLang="ja-JP" sz="2800" dirty="0" smtClean="0"/>
          </a:p>
          <a:p>
            <a:r>
              <a:rPr lang="ja-JP" altLang="en-US" sz="2800" dirty="0" smtClean="0"/>
              <a:t>　　　　　想定し，最適解を求め</a:t>
            </a:r>
            <a:r>
              <a:rPr lang="ja-JP" altLang="ja-JP" sz="2800" dirty="0" smtClean="0"/>
              <a:t>た</a:t>
            </a:r>
            <a:r>
              <a:rPr lang="ja-JP" altLang="en-US" sz="2800" dirty="0" smtClean="0"/>
              <a:t>．　　　　　</a:t>
            </a:r>
            <a:endParaRPr lang="ja-JP" altLang="ja-JP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79512" y="6021288"/>
            <a:ext cx="8712968" cy="576064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課題：出力変動緩和型での安定運用計画の立案する．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3212976"/>
            <a:ext cx="8712968" cy="504056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</a:rPr>
              <a:t>課題：シナリオ・ツリーで取り扱うシナリオを絞り込む</a:t>
            </a:r>
            <a:endParaRPr lang="en-US" altLang="ja-JP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116124" y="4725144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79712" y="429309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979712" y="5085184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771800" y="3861048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771800" y="4437112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771800" y="4869160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771800" y="5517232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48172" y="4473116"/>
            <a:ext cx="4315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7" idx="6"/>
            <a:endCxn id="10" idx="2"/>
          </p:cNvCxnSpPr>
          <p:nvPr/>
        </p:nvCxnSpPr>
        <p:spPr>
          <a:xfrm>
            <a:off x="1548172" y="4905164"/>
            <a:ext cx="431540" cy="360040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8" idx="6"/>
            <a:endCxn id="11" idx="2"/>
          </p:cNvCxnSpPr>
          <p:nvPr/>
        </p:nvCxnSpPr>
        <p:spPr>
          <a:xfrm flipV="1">
            <a:off x="2411760" y="4041068"/>
            <a:ext cx="3600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8" idx="6"/>
            <a:endCxn id="13" idx="2"/>
          </p:cNvCxnSpPr>
          <p:nvPr/>
        </p:nvCxnSpPr>
        <p:spPr>
          <a:xfrm>
            <a:off x="2411760" y="4473116"/>
            <a:ext cx="360040" cy="144016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6"/>
            <a:endCxn id="14" idx="2"/>
          </p:cNvCxnSpPr>
          <p:nvPr/>
        </p:nvCxnSpPr>
        <p:spPr>
          <a:xfrm flipV="1">
            <a:off x="2411760" y="5049180"/>
            <a:ext cx="360040" cy="216024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0" idx="6"/>
            <a:endCxn id="15" idx="2"/>
          </p:cNvCxnSpPr>
          <p:nvPr/>
        </p:nvCxnSpPr>
        <p:spPr>
          <a:xfrm>
            <a:off x="2411760" y="5265204"/>
            <a:ext cx="3600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矢印 36"/>
          <p:cNvSpPr/>
          <p:nvPr/>
        </p:nvSpPr>
        <p:spPr>
          <a:xfrm>
            <a:off x="3635896" y="4437112"/>
            <a:ext cx="1152128" cy="792088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5004556" y="465313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5868144" y="4221088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868144" y="501317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660232" y="3789040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60232" y="4653136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6660232" y="5445224"/>
            <a:ext cx="432048" cy="360040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>
            <a:stCxn id="38" idx="6"/>
            <a:endCxn id="39" idx="2"/>
          </p:cNvCxnSpPr>
          <p:nvPr/>
        </p:nvCxnSpPr>
        <p:spPr>
          <a:xfrm flipV="1">
            <a:off x="5436604" y="4401108"/>
            <a:ext cx="4315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8" idx="6"/>
            <a:endCxn id="40" idx="2"/>
          </p:cNvCxnSpPr>
          <p:nvPr/>
        </p:nvCxnSpPr>
        <p:spPr>
          <a:xfrm>
            <a:off x="5436604" y="4833156"/>
            <a:ext cx="431540" cy="360040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6"/>
            <a:endCxn id="41" idx="2"/>
          </p:cNvCxnSpPr>
          <p:nvPr/>
        </p:nvCxnSpPr>
        <p:spPr>
          <a:xfrm flipV="1">
            <a:off x="6300192" y="3969060"/>
            <a:ext cx="3600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9" idx="6"/>
            <a:endCxn id="42" idx="2"/>
          </p:cNvCxnSpPr>
          <p:nvPr/>
        </p:nvCxnSpPr>
        <p:spPr>
          <a:xfrm>
            <a:off x="6300192" y="4401108"/>
            <a:ext cx="3600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0" idx="6"/>
            <a:endCxn id="42" idx="2"/>
          </p:cNvCxnSpPr>
          <p:nvPr/>
        </p:nvCxnSpPr>
        <p:spPr>
          <a:xfrm flipV="1">
            <a:off x="6300192" y="4833156"/>
            <a:ext cx="360040" cy="360040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0" idx="6"/>
            <a:endCxn id="44" idx="2"/>
          </p:cNvCxnSpPr>
          <p:nvPr/>
        </p:nvCxnSpPr>
        <p:spPr>
          <a:xfrm>
            <a:off x="6300192" y="5193196"/>
            <a:ext cx="360040" cy="432048"/>
          </a:xfrm>
          <a:prstGeom prst="line">
            <a:avLst/>
          </a:prstGeom>
          <a:ln w="12700" cmpd="sng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モデル化に必要な要素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2564904"/>
            <a:ext cx="1656184" cy="288032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●パラメータ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87624" y="2924944"/>
            <a:ext cx="7704856" cy="165618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smtClean="0">
                <a:solidFill>
                  <a:schemeClr val="tx1"/>
                </a:solidFill>
              </a:rPr>
              <a:t>に対応する、時刻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t-1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におけるシナリオ番号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における売電価格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smtClean="0">
                <a:solidFill>
                  <a:schemeClr val="tx1"/>
                </a:solidFill>
              </a:rPr>
              <a:t>の発生確率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時刻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におけるシナリオ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err="1" smtClean="0">
                <a:solidFill>
                  <a:schemeClr val="tx1"/>
                </a:solidFill>
              </a:rPr>
              <a:t>での</a:t>
            </a:r>
            <a:r>
              <a:rPr lang="ja-JP" altLang="en-US" sz="2000" dirty="0" smtClean="0">
                <a:solidFill>
                  <a:schemeClr val="tx1"/>
                </a:solidFill>
              </a:rPr>
              <a:t>発電量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2924944"/>
            <a:ext cx="504056" cy="360039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39552" y="5949280"/>
            <a:ext cx="6768752" cy="28803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非常に大きな正の定数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いわゆる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big-M 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として利用する</a:t>
            </a:r>
            <a:r>
              <a:rPr lang="en-US" altLang="ja-JP" sz="20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kumimoji="1" lang="ja-JP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9552" y="5517232"/>
            <a:ext cx="7380312" cy="28045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m</a:t>
            </a:r>
            <a:r>
              <a:rPr lang="ja-JP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マージン係数（完全放電や満充電状態にならないための余裕）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9552" y="5085184"/>
            <a:ext cx="5112568" cy="288032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+mj-ea"/>
                <a:ea typeface="+mj-ea"/>
              </a:rPr>
              <a:t>H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蓄電池を作動温域になるためのヒータ損失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9552" y="4509120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+mj-ea"/>
                <a:ea typeface="+mj-ea"/>
              </a:rPr>
              <a:t>CA</a:t>
            </a:r>
            <a:r>
              <a:rPr lang="ja-JP" altLang="en-US" sz="2400" b="1" dirty="0" smtClean="0">
                <a:latin typeface="+mj-ea"/>
                <a:ea typeface="+mj-ea"/>
              </a:rPr>
              <a:t>：</a:t>
            </a:r>
            <a:r>
              <a:rPr lang="ja-JP" altLang="en-US" sz="2000" dirty="0" smtClean="0">
                <a:latin typeface="+mj-ea"/>
                <a:ea typeface="+mj-ea"/>
              </a:rPr>
              <a:t>蓄電池容量</a:t>
            </a:r>
            <a:endParaRPr lang="ja-JP" altLang="en-US" sz="2000" dirty="0">
              <a:latin typeface="+mj-ea"/>
              <a:ea typeface="+mj-ea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284984"/>
            <a:ext cx="432048" cy="413379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717032"/>
            <a:ext cx="515670" cy="432048"/>
          </a:xfrm>
          <a:prstGeom prst="rect">
            <a:avLst/>
          </a:prstGeom>
          <a:noFill/>
        </p:spPr>
      </p:pic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077072"/>
            <a:ext cx="525981" cy="451520"/>
          </a:xfrm>
          <a:prstGeom prst="rect">
            <a:avLst/>
          </a:prstGeom>
          <a:noFill/>
        </p:spPr>
      </p:pic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403648" y="1484784"/>
            <a:ext cx="3960440" cy="936104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時刻を表す添字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  <a:r>
              <a:rPr lang="ja-JP" altLang="en-US" sz="2000" dirty="0" smtClean="0">
                <a:solidFill>
                  <a:schemeClr val="tx1"/>
                </a:solidFill>
              </a:rPr>
              <a:t>とその集合</a:t>
            </a:r>
            <a:r>
              <a:rPr lang="en-US" altLang="ja-JP" sz="2000" dirty="0" smtClean="0">
                <a:solidFill>
                  <a:schemeClr val="tx1"/>
                </a:solidFill>
              </a:rPr>
              <a:t>T</a:t>
            </a:r>
          </a:p>
          <a:p>
            <a:endParaRPr lang="en-US" altLang="ja-JP" sz="8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シナリオを表す添字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  <a:r>
              <a:rPr lang="ja-JP" altLang="en-US" sz="2000" dirty="0" smtClean="0">
                <a:solidFill>
                  <a:schemeClr val="tx1"/>
                </a:solidFill>
              </a:rPr>
              <a:t>とその集合</a:t>
            </a:r>
            <a:r>
              <a:rPr lang="en-US" altLang="ja-JP" sz="2000" dirty="0" smtClean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916832"/>
            <a:ext cx="792089" cy="389758"/>
          </a:xfrm>
          <a:prstGeom prst="rect">
            <a:avLst/>
          </a:prstGeom>
          <a:noFill/>
        </p:spPr>
      </p:pic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556792"/>
            <a:ext cx="792088" cy="389758"/>
          </a:xfrm>
          <a:prstGeom prst="rect">
            <a:avLst/>
          </a:prstGeom>
          <a:noFill/>
        </p:spPr>
      </p:pic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5536" y="1052736"/>
            <a:ext cx="1656184" cy="313955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●集合・添字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12092</TotalTime>
  <Words>953</Words>
  <Application>Microsoft Office PowerPoint</Application>
  <PresentationFormat>画面に合わせる (4:3)</PresentationFormat>
  <Paragraphs>217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ビジネス</vt:lpstr>
      <vt:lpstr>シナリオ・ツリー型モデルを利用した 風力発電設備の安定運用計画の立案</vt:lpstr>
      <vt:lpstr>研究目的</vt:lpstr>
      <vt:lpstr>シナリオ・ツリー(１)　ツリーの生成</vt:lpstr>
      <vt:lpstr>シナリオ・ツリー(2)　シナリオの生起確率</vt:lpstr>
      <vt:lpstr>風力発電　数理計画モデル</vt:lpstr>
      <vt:lpstr>数値実験</vt:lpstr>
      <vt:lpstr>数値実験結果・考察</vt:lpstr>
      <vt:lpstr>まとめと今後の課題</vt:lpstr>
      <vt:lpstr>モデル化に必要な要素</vt:lpstr>
      <vt:lpstr>モデル化に必要な要素</vt:lpstr>
      <vt:lpstr>スライド 11</vt:lpstr>
      <vt:lpstr>スライド 12</vt:lpstr>
      <vt:lpstr>風力発電予測の誤差について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1119</cp:revision>
  <dcterms:created xsi:type="dcterms:W3CDTF">2011-05-24T06:01:49Z</dcterms:created>
  <dcterms:modified xsi:type="dcterms:W3CDTF">2012-02-14T23:22:07Z</dcterms:modified>
</cp:coreProperties>
</file>