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1" r:id="rId4"/>
    <p:sldId id="262" r:id="rId5"/>
    <p:sldId id="263" r:id="rId6"/>
    <p:sldId id="264" r:id="rId7"/>
    <p:sldId id="270" r:id="rId8"/>
    <p:sldId id="273" r:id="rId9"/>
    <p:sldId id="272" r:id="rId10"/>
    <p:sldId id="274" r:id="rId11"/>
    <p:sldId id="258" r:id="rId12"/>
    <p:sldId id="259" r:id="rId13"/>
    <p:sldId id="260" r:id="rId14"/>
    <p:sldId id="268" r:id="rId15"/>
    <p:sldId id="269" r:id="rId16"/>
    <p:sldId id="266" r:id="rId17"/>
    <p:sldId id="265" r:id="rId18"/>
    <p:sldId id="267"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652" autoAdjust="0"/>
  </p:normalViewPr>
  <p:slideViewPr>
    <p:cSldViewPr>
      <p:cViewPr varScale="1">
        <p:scale>
          <a:sx n="126" d="100"/>
          <a:sy n="126" d="100"/>
        </p:scale>
        <p:origin x="-11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A463FE45-5262-498C-9701-E895A7C4A006}" type="datetimeFigureOut">
              <a:rPr kumimoji="1" lang="ja-JP" altLang="en-US" smtClean="0"/>
              <a:pPr/>
              <a:t>2011/6/17</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A463FE45-5262-498C-9701-E895A7C4A006}" type="datetimeFigureOut">
              <a:rPr kumimoji="1" lang="ja-JP" altLang="en-US" smtClean="0"/>
              <a:pPr/>
              <a:t>2011/6/17</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A463FE45-5262-498C-9701-E895A7C4A006}" type="datetimeFigureOut">
              <a:rPr kumimoji="1" lang="ja-JP" altLang="en-US" smtClean="0"/>
              <a:pPr/>
              <a:t>2011/6/17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A463FE45-5262-498C-9701-E895A7C4A006}" type="datetimeFigureOut">
              <a:rPr kumimoji="1" lang="ja-JP" altLang="en-US" smtClean="0"/>
              <a:pPr/>
              <a:t>2011/6/17</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48F454E1-3130-47EC-BB34-2E89A381F1B7}"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63FE45-5262-498C-9701-E895A7C4A006}" type="datetimeFigureOut">
              <a:rPr kumimoji="1" lang="ja-JP" altLang="en-US" smtClean="0"/>
              <a:pPr/>
              <a:t>2011/6/17</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8F454E1-3130-47EC-BB34-2E89A381F1B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1428736"/>
            <a:ext cx="7772400" cy="1928826"/>
          </a:xfrm>
        </p:spPr>
        <p:txBody>
          <a:bodyPr>
            <a:normAutofit fontScale="90000"/>
          </a:bodyPr>
          <a:lstStyle/>
          <a:p>
            <a:pPr algn="ctr"/>
            <a:r>
              <a:rPr lang="ja-JP" altLang="en-US" dirty="0" smtClean="0">
                <a:solidFill>
                  <a:schemeClr val="tx1"/>
                </a:solidFill>
              </a:rPr>
              <a:t>不完全情報下において風力発電を効率的に運用する計画の立案</a:t>
            </a:r>
            <a:br>
              <a:rPr lang="ja-JP" altLang="en-US" dirty="0" smtClean="0">
                <a:solidFill>
                  <a:schemeClr val="tx1"/>
                </a:solidFill>
              </a:rPr>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a:xfrm>
            <a:off x="1000100" y="3357562"/>
            <a:ext cx="7406640" cy="1752600"/>
          </a:xfrm>
        </p:spPr>
        <p:txBody>
          <a:bodyPr>
            <a:normAutofit/>
          </a:bodyPr>
          <a:lstStyle/>
          <a:p>
            <a:pPr algn="just"/>
            <a:r>
              <a:rPr lang="ja-JP" altLang="en-US" dirty="0" smtClean="0">
                <a:solidFill>
                  <a:schemeClr val="tx1"/>
                </a:solidFill>
              </a:rPr>
              <a:t>工学部　システムマネジメント工学科</a:t>
            </a:r>
            <a:endParaRPr lang="en-US" altLang="ja-JP" dirty="0" smtClean="0">
              <a:solidFill>
                <a:schemeClr val="tx1"/>
              </a:solidFill>
            </a:endParaRPr>
          </a:p>
          <a:p>
            <a:pPr algn="just"/>
            <a:r>
              <a:rPr lang="ja-JP" altLang="en-US" dirty="0" smtClean="0">
                <a:solidFill>
                  <a:schemeClr val="tx1"/>
                </a:solidFill>
              </a:rPr>
              <a:t>システム最適化研究室</a:t>
            </a:r>
            <a:endParaRPr lang="en-US" altLang="ja-JP" dirty="0" smtClean="0">
              <a:solidFill>
                <a:schemeClr val="tx1"/>
              </a:solidFill>
            </a:endParaRPr>
          </a:p>
          <a:p>
            <a:pPr algn="just"/>
            <a:r>
              <a:rPr lang="ja-JP" altLang="en-US" dirty="0" smtClean="0">
                <a:solidFill>
                  <a:schemeClr val="tx1"/>
                </a:solidFill>
              </a:rPr>
              <a:t>臼木　誠</a:t>
            </a:r>
            <a:endParaRPr lang="en-US" altLang="ja-JP"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出力変動緩和制御型　技術要件</a:t>
            </a:r>
            <a:endParaRPr kumimoji="1" lang="ja-JP" altLang="en-US" dirty="0"/>
          </a:p>
        </p:txBody>
      </p:sp>
      <p:sp>
        <p:nvSpPr>
          <p:cNvPr id="4" name="正方形/長方形 3"/>
          <p:cNvSpPr/>
          <p:nvPr/>
        </p:nvSpPr>
        <p:spPr>
          <a:xfrm>
            <a:off x="357158" y="1785926"/>
            <a:ext cx="8358246" cy="2214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tx1"/>
              </a:solidFill>
            </a:endParaRPr>
          </a:p>
        </p:txBody>
      </p:sp>
      <p:sp>
        <p:nvSpPr>
          <p:cNvPr id="5" name="正方形/長方形 4"/>
          <p:cNvSpPr/>
          <p:nvPr/>
        </p:nvSpPr>
        <p:spPr>
          <a:xfrm>
            <a:off x="285720" y="1500174"/>
            <a:ext cx="8358246" cy="4429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・周波数変動対策として蓄電池などを設置し、蓄電池</a:t>
            </a:r>
            <a:endParaRPr lang="en-US" altLang="ja-JP" sz="2800" dirty="0" smtClean="0">
              <a:solidFill>
                <a:schemeClr val="tx1"/>
              </a:solidFill>
            </a:endParaRPr>
          </a:p>
          <a:p>
            <a:r>
              <a:rPr lang="ja-JP" altLang="en-US" sz="2800" dirty="0" smtClean="0">
                <a:solidFill>
                  <a:schemeClr val="tx1"/>
                </a:solidFill>
              </a:rPr>
              <a:t>　などの出力を制御することによって、風力発電に</a:t>
            </a:r>
            <a:endParaRPr lang="en-US" altLang="ja-JP" sz="2800" dirty="0" smtClean="0">
              <a:solidFill>
                <a:schemeClr val="tx1"/>
              </a:solidFill>
            </a:endParaRPr>
          </a:p>
          <a:p>
            <a:r>
              <a:rPr lang="ja-JP" altLang="en-US" sz="2800" dirty="0" smtClean="0">
                <a:solidFill>
                  <a:schemeClr val="tx1"/>
                </a:solidFill>
              </a:rPr>
              <a:t>　起因する出力変動を緩和する。</a:t>
            </a:r>
            <a:endParaRPr lang="en-US" altLang="ja-JP" sz="2800" dirty="0" smtClean="0">
              <a:solidFill>
                <a:schemeClr val="tx1"/>
              </a:solidFill>
            </a:endParaRPr>
          </a:p>
          <a:p>
            <a:endParaRPr lang="en-US" altLang="ja-JP" sz="2800" dirty="0" smtClean="0">
              <a:solidFill>
                <a:schemeClr val="tx1"/>
              </a:solidFill>
            </a:endParaRPr>
          </a:p>
          <a:p>
            <a:endParaRPr lang="ja-JP" altLang="en-US" sz="2800" dirty="0" smtClean="0">
              <a:solidFill>
                <a:schemeClr val="tx1"/>
              </a:solidFill>
            </a:endParaRPr>
          </a:p>
          <a:p>
            <a:r>
              <a:rPr lang="ja-JP" altLang="en-US" sz="2800" dirty="0" smtClean="0">
                <a:solidFill>
                  <a:schemeClr val="tx1"/>
                </a:solidFill>
              </a:rPr>
              <a:t>・平時は、任意の時刻から始まる２０分間において、</a:t>
            </a:r>
            <a:endParaRPr lang="en-US" altLang="ja-JP" sz="2800" dirty="0" smtClean="0">
              <a:solidFill>
                <a:schemeClr val="tx1"/>
              </a:solidFill>
            </a:endParaRPr>
          </a:p>
          <a:p>
            <a:r>
              <a:rPr lang="ja-JP" altLang="en-US" sz="2800" dirty="0" smtClean="0">
                <a:solidFill>
                  <a:schemeClr val="tx1"/>
                </a:solidFill>
              </a:rPr>
              <a:t>　周波数変動対策後の風力発電設備合成出力</a:t>
            </a:r>
            <a:endParaRPr lang="en-US" altLang="ja-JP" sz="2800" dirty="0" smtClean="0">
              <a:solidFill>
                <a:schemeClr val="tx1"/>
              </a:solidFill>
            </a:endParaRPr>
          </a:p>
          <a:p>
            <a:r>
              <a:rPr lang="ja-JP" altLang="en-US" sz="2800" dirty="0" smtClean="0">
                <a:solidFill>
                  <a:schemeClr val="tx1"/>
                </a:solidFill>
              </a:rPr>
              <a:t>　（１分間平均値）の「最大値－最小値」が、風力発電</a:t>
            </a:r>
            <a:endParaRPr lang="en-US" altLang="ja-JP" sz="2800" dirty="0" smtClean="0">
              <a:solidFill>
                <a:schemeClr val="tx1"/>
              </a:solidFill>
            </a:endParaRPr>
          </a:p>
          <a:p>
            <a:r>
              <a:rPr lang="ja-JP" altLang="en-US" sz="2800" dirty="0" smtClean="0">
                <a:solidFill>
                  <a:schemeClr val="tx1"/>
                </a:solidFill>
              </a:rPr>
              <a:t>　機の定格出力合計値の１０％以下であること。</a:t>
            </a:r>
            <a:endParaRPr kumimoji="1" lang="ja-JP" altLang="en-US" sz="2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ja-JP" altLang="en-US" dirty="0" smtClean="0"/>
              <a:t>風力発電には出力変動緩和制御型も使用されているが、前年度では研究出来なかったため、こちらも効率的に運用できる計画の立案が必要。</a:t>
            </a:r>
            <a:endParaRPr kumimoji="1" lang="en-US" altLang="ja-JP" dirty="0" smtClean="0"/>
          </a:p>
          <a:p>
            <a:pPr>
              <a:buNone/>
            </a:pPr>
            <a:endParaRPr lang="en-US" altLang="ja-JP" dirty="0" smtClean="0"/>
          </a:p>
          <a:p>
            <a:r>
              <a:rPr kumimoji="1" lang="ja-JP" altLang="en-US" dirty="0" smtClean="0"/>
              <a:t>前年度のモデルでは実験運用の継続回数が半数</a:t>
            </a:r>
            <a:endParaRPr kumimoji="1" lang="en-US" altLang="ja-JP" dirty="0" smtClean="0"/>
          </a:p>
          <a:p>
            <a:pPr>
              <a:buNone/>
            </a:pPr>
            <a:r>
              <a:rPr lang="ja-JP" altLang="en-US" dirty="0" smtClean="0"/>
              <a:t>　</a:t>
            </a:r>
            <a:r>
              <a:rPr kumimoji="1" lang="ja-JP" altLang="en-US" dirty="0" smtClean="0"/>
              <a:t>以下であったため、</a:t>
            </a:r>
            <a:r>
              <a:rPr lang="ja-JP" altLang="en-US" dirty="0" smtClean="0"/>
              <a:t>最終的に運用計画が破綻して</a:t>
            </a:r>
            <a:endParaRPr lang="en-US" altLang="ja-JP" dirty="0" smtClean="0"/>
          </a:p>
          <a:p>
            <a:pPr>
              <a:buNone/>
            </a:pPr>
            <a:r>
              <a:rPr lang="ja-JP" altLang="en-US" dirty="0" smtClean="0"/>
              <a:t>　しまっている</a:t>
            </a:r>
            <a:r>
              <a:rPr kumimoji="1" lang="ja-JP" altLang="en-US" dirty="0" smtClean="0"/>
              <a:t>。なので、最低限のノルマを達成できる</a:t>
            </a:r>
            <a:endParaRPr kumimoji="1" lang="en-US" altLang="ja-JP" dirty="0" smtClean="0"/>
          </a:p>
          <a:p>
            <a:pPr>
              <a:buNone/>
            </a:pPr>
            <a:r>
              <a:rPr lang="ja-JP" altLang="en-US" dirty="0" smtClean="0"/>
              <a:t>　</a:t>
            </a:r>
            <a:r>
              <a:rPr kumimoji="1" lang="ja-JP" altLang="en-US" dirty="0" smtClean="0"/>
              <a:t>ようにする必要がある。</a:t>
            </a: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前年度の研究での課題</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lang="ja-JP" altLang="en-US" dirty="0" smtClean="0"/>
              <a:t>前年度のモデルの実験運用の継続回数が少なかったことは、蓄電池の容量の調整が上手くいかなかったことが原因と考えられる。</a:t>
            </a:r>
            <a:endParaRPr lang="en-US" altLang="ja-JP" dirty="0" smtClean="0"/>
          </a:p>
          <a:p>
            <a:pPr>
              <a:buNone/>
            </a:pPr>
            <a:r>
              <a:rPr lang="ja-JP" altLang="en-US" dirty="0" smtClean="0"/>
              <a:t>　なので、このモデルを改善して継続回数を増やして、</a:t>
            </a:r>
            <a:endParaRPr lang="en-US" altLang="ja-JP" dirty="0" smtClean="0"/>
          </a:p>
          <a:p>
            <a:pPr>
              <a:buNone/>
            </a:pPr>
            <a:r>
              <a:rPr lang="ja-JP" altLang="en-US" dirty="0" smtClean="0"/>
              <a:t>　運用計画が破綻しないようにする。</a:t>
            </a:r>
            <a:endParaRPr lang="en-US" altLang="ja-JP" dirty="0" smtClean="0"/>
          </a:p>
          <a:p>
            <a:endParaRPr lang="en-US" altLang="ja-JP" dirty="0" smtClean="0"/>
          </a:p>
          <a:p>
            <a:endParaRPr kumimoji="1" lang="ja-JP" altLang="en-US" dirty="0"/>
          </a:p>
        </p:txBody>
      </p:sp>
      <p:sp>
        <p:nvSpPr>
          <p:cNvPr id="2" name="タイトル 1"/>
          <p:cNvSpPr>
            <a:spLocks noGrp="1"/>
          </p:cNvSpPr>
          <p:nvPr>
            <p:ph type="title"/>
          </p:nvPr>
        </p:nvSpPr>
        <p:spPr/>
        <p:txBody>
          <a:bodyPr/>
          <a:lstStyle/>
          <a:p>
            <a:r>
              <a:rPr kumimoji="1" lang="ja-JP" altLang="en-US" dirty="0" smtClean="0"/>
              <a:t>前年度の研究の改善点</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ja-JP" altLang="en-US" sz="2800" dirty="0" smtClean="0"/>
              <a:t>前年度で出来なかった出力変動緩和制御型を用いての運用計画の立案と実験運用。</a:t>
            </a:r>
            <a:endParaRPr kumimoji="1" lang="en-US" altLang="ja-JP" sz="2800" dirty="0" smtClean="0"/>
          </a:p>
          <a:p>
            <a:pPr>
              <a:buNone/>
            </a:pPr>
            <a:endParaRPr kumimoji="1" lang="en-US" altLang="ja-JP" dirty="0" smtClean="0"/>
          </a:p>
          <a:p>
            <a:r>
              <a:rPr lang="ja-JP" altLang="en-US" dirty="0" smtClean="0"/>
              <a:t>運用計画のモデルがまだまだ改良の余地があるのでコストの最低限のノルマをクリアし、さらには利益が得られるような発電計画を立てる。</a:t>
            </a:r>
            <a:endParaRPr lang="en-US" altLang="ja-JP" dirty="0" smtClean="0"/>
          </a:p>
          <a:p>
            <a:endParaRPr kumimoji="1" lang="en-US" altLang="ja-JP" dirty="0" smtClean="0"/>
          </a:p>
          <a:p>
            <a:r>
              <a:rPr lang="ja-JP" altLang="en-US" dirty="0" smtClean="0"/>
              <a:t>売電計画を知り、どの程度の日程で計画を立てれば良いかを考える。</a:t>
            </a:r>
            <a:endParaRPr lang="en-US" altLang="ja-JP" dirty="0" smtClean="0"/>
          </a:p>
          <a:p>
            <a:endParaRPr kumimoji="1" lang="en-US" altLang="ja-JP" dirty="0" smtClean="0"/>
          </a:p>
          <a:p>
            <a:endParaRPr kumimoji="1" lang="ja-JP" altLang="en-US" dirty="0"/>
          </a:p>
        </p:txBody>
      </p:sp>
      <p:sp>
        <p:nvSpPr>
          <p:cNvPr id="2" name="タイトル 1"/>
          <p:cNvSpPr>
            <a:spLocks noGrp="1"/>
          </p:cNvSpPr>
          <p:nvPr>
            <p:ph type="title"/>
          </p:nvPr>
        </p:nvSpPr>
        <p:spPr/>
        <p:txBody>
          <a:bodyPr/>
          <a:lstStyle/>
          <a:p>
            <a:r>
              <a:rPr lang="ja-JP" altLang="en-US" smtClean="0"/>
              <a:t>今年度の研究において</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500034" y="0"/>
            <a:ext cx="8229600" cy="1143000"/>
          </a:xfrm>
        </p:spPr>
        <p:txBody>
          <a:bodyPr>
            <a:normAutofit/>
          </a:bodyPr>
          <a:lstStyle/>
          <a:p>
            <a:pPr algn="ctr"/>
            <a:r>
              <a:rPr kumimoji="1" lang="ja-JP" altLang="en-US" dirty="0" smtClean="0"/>
              <a:t>蓄電池の運用方法　</a:t>
            </a:r>
            <a:endParaRPr kumimoji="1" lang="ja-JP" altLang="en-US" dirty="0"/>
          </a:p>
        </p:txBody>
      </p:sp>
      <p:sp>
        <p:nvSpPr>
          <p:cNvPr id="5" name="正方形/長方形 4"/>
          <p:cNvSpPr/>
          <p:nvPr/>
        </p:nvSpPr>
        <p:spPr>
          <a:xfrm>
            <a:off x="357158" y="4000504"/>
            <a:ext cx="8143932" cy="928694"/>
          </a:xfrm>
          <a:prstGeom prst="rect">
            <a:avLst/>
          </a:prstGeom>
          <a:noFill/>
          <a:ln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NAS</a:t>
            </a:r>
            <a:r>
              <a:rPr kumimoji="1" lang="ja-JP" altLang="en-US" sz="2800" dirty="0" smtClean="0">
                <a:solidFill>
                  <a:schemeClr val="tx1"/>
                </a:solidFill>
              </a:rPr>
              <a:t>電池が満充電あるいは完全放電状態になると、出力制御ができなくなる。</a:t>
            </a:r>
            <a:endParaRPr kumimoji="1" lang="ja-JP" altLang="en-US" sz="2800" dirty="0">
              <a:solidFill>
                <a:schemeClr val="tx1"/>
              </a:solidFill>
            </a:endParaRPr>
          </a:p>
        </p:txBody>
      </p:sp>
      <p:cxnSp>
        <p:nvCxnSpPr>
          <p:cNvPr id="7" name="直線矢印コネクタ 6"/>
          <p:cNvCxnSpPr/>
          <p:nvPr/>
        </p:nvCxnSpPr>
        <p:spPr>
          <a:xfrm rot="5400000">
            <a:off x="4322761" y="5106999"/>
            <a:ext cx="357190" cy="1588"/>
          </a:xfrm>
          <a:prstGeom prst="straightConnector1">
            <a:avLst/>
          </a:prstGeom>
          <a:ln w="38100" cmpd="sng">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357158" y="5286388"/>
            <a:ext cx="8143932" cy="1357322"/>
          </a:xfrm>
          <a:prstGeom prst="rect">
            <a:avLst/>
          </a:prstGeom>
          <a:solidFill>
            <a:schemeClr val="bg1"/>
          </a:solidFill>
          <a:ln cmpd="sng">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NAS</a:t>
            </a:r>
            <a:r>
              <a:rPr kumimoji="1" lang="ja-JP" altLang="en-US" sz="2800" dirty="0" smtClean="0">
                <a:solidFill>
                  <a:schemeClr val="tx1"/>
                </a:solidFill>
              </a:rPr>
              <a:t>電池の充電量が</a:t>
            </a:r>
            <a:r>
              <a:rPr kumimoji="1" lang="en-US" altLang="ja-JP" sz="2800" dirty="0" smtClean="0">
                <a:solidFill>
                  <a:schemeClr val="tx1"/>
                </a:solidFill>
              </a:rPr>
              <a:t>50</a:t>
            </a:r>
            <a:r>
              <a:rPr kumimoji="1" lang="ja-JP" altLang="en-US" sz="2800" dirty="0" smtClean="0">
                <a:solidFill>
                  <a:schemeClr val="tx1"/>
                </a:solidFill>
              </a:rPr>
              <a:t>％に近付くように、</a:t>
            </a:r>
            <a:endParaRPr kumimoji="1" lang="en-US" altLang="ja-JP" sz="2800" dirty="0" smtClean="0">
              <a:solidFill>
                <a:schemeClr val="tx1"/>
              </a:solidFill>
            </a:endParaRPr>
          </a:p>
          <a:p>
            <a:pPr algn="ctr"/>
            <a:r>
              <a:rPr kumimoji="1" lang="ja-JP" altLang="en-US" sz="2800" dirty="0" smtClean="0">
                <a:solidFill>
                  <a:schemeClr val="tx1"/>
                </a:solidFill>
              </a:rPr>
              <a:t>出力計画値にバイアスを加える。</a:t>
            </a:r>
            <a:endParaRPr kumimoji="1" lang="en-US" altLang="ja-JP" sz="2800" dirty="0" smtClean="0">
              <a:solidFill>
                <a:schemeClr val="tx1"/>
              </a:solidFill>
            </a:endParaRPr>
          </a:p>
          <a:p>
            <a:pPr algn="ctr"/>
            <a:r>
              <a:rPr lang="ja-JP" altLang="en-US" sz="2800" dirty="0" smtClean="0">
                <a:solidFill>
                  <a:srgbClr val="FF0000"/>
                </a:solidFill>
              </a:rPr>
              <a:t>＝</a:t>
            </a:r>
            <a:r>
              <a:rPr lang="en-US" altLang="ja-JP" sz="2800" dirty="0" smtClean="0">
                <a:solidFill>
                  <a:srgbClr val="FF0000"/>
                </a:solidFill>
              </a:rPr>
              <a:t>NAS</a:t>
            </a:r>
            <a:r>
              <a:rPr lang="ja-JP" altLang="en-US" sz="2800" dirty="0" smtClean="0">
                <a:solidFill>
                  <a:srgbClr val="FF0000"/>
                </a:solidFill>
              </a:rPr>
              <a:t>電池容量管理</a:t>
            </a:r>
            <a:endParaRPr kumimoji="1" lang="en-US" altLang="ja-JP" sz="2800" dirty="0" smtClean="0">
              <a:solidFill>
                <a:srgbClr val="FF0000"/>
              </a:solidFill>
            </a:endParaRPr>
          </a:p>
        </p:txBody>
      </p:sp>
      <p:sp>
        <p:nvSpPr>
          <p:cNvPr id="10" name="正方形/長方形 9"/>
          <p:cNvSpPr/>
          <p:nvPr/>
        </p:nvSpPr>
        <p:spPr>
          <a:xfrm>
            <a:off x="357158" y="1142984"/>
            <a:ext cx="1071570"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昼間</a:t>
            </a:r>
            <a:endParaRPr kumimoji="1" lang="ja-JP" altLang="en-US" sz="2800" dirty="0">
              <a:solidFill>
                <a:schemeClr val="tx1"/>
              </a:solidFill>
            </a:endParaRPr>
          </a:p>
        </p:txBody>
      </p:sp>
      <p:sp>
        <p:nvSpPr>
          <p:cNvPr id="11" name="正方形/長方形 10"/>
          <p:cNvSpPr/>
          <p:nvPr/>
        </p:nvSpPr>
        <p:spPr>
          <a:xfrm>
            <a:off x="500034" y="1571612"/>
            <a:ext cx="3786214" cy="500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３０分間予測出力平均</a:t>
            </a:r>
            <a:endParaRPr kumimoji="1" lang="ja-JP" altLang="en-US" sz="2800" dirty="0">
              <a:solidFill>
                <a:schemeClr val="tx1"/>
              </a:solidFill>
            </a:endParaRPr>
          </a:p>
        </p:txBody>
      </p:sp>
      <p:sp>
        <p:nvSpPr>
          <p:cNvPr id="12" name="正方形/長方形 11"/>
          <p:cNvSpPr/>
          <p:nvPr/>
        </p:nvSpPr>
        <p:spPr>
          <a:xfrm>
            <a:off x="428596" y="2357430"/>
            <a:ext cx="1071570"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夜間</a:t>
            </a:r>
            <a:endParaRPr kumimoji="1" lang="ja-JP" altLang="en-US" sz="2800" dirty="0">
              <a:solidFill>
                <a:schemeClr val="tx1"/>
              </a:solidFill>
            </a:endParaRPr>
          </a:p>
        </p:txBody>
      </p:sp>
      <p:sp>
        <p:nvSpPr>
          <p:cNvPr id="13" name="正方形/長方形 12"/>
          <p:cNvSpPr/>
          <p:nvPr/>
        </p:nvSpPr>
        <p:spPr>
          <a:xfrm>
            <a:off x="500034" y="2786058"/>
            <a:ext cx="3786214" cy="500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１０時間予測出力平均</a:t>
            </a:r>
            <a:endParaRPr kumimoji="1" lang="ja-JP" altLang="en-US" sz="2800" dirty="0">
              <a:solidFill>
                <a:schemeClr val="tx1"/>
              </a:solidFill>
            </a:endParaRPr>
          </a:p>
        </p:txBody>
      </p:sp>
      <p:sp>
        <p:nvSpPr>
          <p:cNvPr id="15" name="正方形/長方形 14"/>
          <p:cNvSpPr/>
          <p:nvPr/>
        </p:nvSpPr>
        <p:spPr>
          <a:xfrm>
            <a:off x="4143372" y="2143116"/>
            <a:ext cx="500066"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a:t>
            </a:r>
            <a:endParaRPr kumimoji="1" lang="ja-JP" altLang="en-US" sz="2800" b="1" dirty="0">
              <a:solidFill>
                <a:schemeClr val="tx1"/>
              </a:solidFill>
            </a:endParaRPr>
          </a:p>
        </p:txBody>
      </p:sp>
      <p:sp>
        <p:nvSpPr>
          <p:cNvPr id="16" name="左中かっこ 15"/>
          <p:cNvSpPr/>
          <p:nvPr/>
        </p:nvSpPr>
        <p:spPr>
          <a:xfrm>
            <a:off x="4643438" y="1428736"/>
            <a:ext cx="500066" cy="2000264"/>
          </a:xfrm>
          <a:prstGeom prst="leftBrace">
            <a:avLst>
              <a:gd name="adj1" fmla="val 8333"/>
              <a:gd name="adj2" fmla="val 5065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正方形/長方形 16"/>
          <p:cNvSpPr/>
          <p:nvPr/>
        </p:nvSpPr>
        <p:spPr>
          <a:xfrm>
            <a:off x="5214942" y="1500174"/>
            <a:ext cx="3786214" cy="5000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800" dirty="0" smtClean="0">
                <a:solidFill>
                  <a:schemeClr val="tx1"/>
                </a:solidFill>
              </a:rPr>
              <a:t>NAS</a:t>
            </a:r>
            <a:r>
              <a:rPr kumimoji="1" lang="ja-JP" altLang="en-US" sz="2800" dirty="0" smtClean="0">
                <a:solidFill>
                  <a:schemeClr val="tx1"/>
                </a:solidFill>
              </a:rPr>
              <a:t>電池容量管理</a:t>
            </a:r>
            <a:endParaRPr kumimoji="1" lang="ja-JP" altLang="en-US" sz="2800" dirty="0">
              <a:solidFill>
                <a:schemeClr val="tx1"/>
              </a:solidFill>
            </a:endParaRPr>
          </a:p>
        </p:txBody>
      </p:sp>
      <p:sp>
        <p:nvSpPr>
          <p:cNvPr id="18" name="正方形/長方形 17"/>
          <p:cNvSpPr/>
          <p:nvPr/>
        </p:nvSpPr>
        <p:spPr>
          <a:xfrm>
            <a:off x="5214942" y="2214554"/>
            <a:ext cx="3786214" cy="5000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ベース電力下げ設定</a:t>
            </a:r>
            <a:endParaRPr kumimoji="1" lang="ja-JP" altLang="en-US" sz="2800" dirty="0">
              <a:solidFill>
                <a:schemeClr val="tx1"/>
              </a:solidFill>
            </a:endParaRPr>
          </a:p>
        </p:txBody>
      </p:sp>
      <p:sp>
        <p:nvSpPr>
          <p:cNvPr id="19" name="正方形/長方形 18"/>
          <p:cNvSpPr/>
          <p:nvPr/>
        </p:nvSpPr>
        <p:spPr>
          <a:xfrm>
            <a:off x="5286380" y="2928934"/>
            <a:ext cx="3429056" cy="5000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800" dirty="0" smtClean="0">
                <a:solidFill>
                  <a:schemeClr val="tx1"/>
                </a:solidFill>
              </a:rPr>
              <a:t>NAS</a:t>
            </a:r>
            <a:r>
              <a:rPr kumimoji="1" lang="ja-JP" altLang="en-US" sz="2800" dirty="0" smtClean="0">
                <a:solidFill>
                  <a:schemeClr val="tx1"/>
                </a:solidFill>
              </a:rPr>
              <a:t>電池利用率</a:t>
            </a:r>
            <a:endParaRPr kumimoji="1" lang="ja-JP" altLang="en-US" sz="2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85720" y="2143116"/>
            <a:ext cx="2143140" cy="171451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発電量が予測（計画）に対して過剰</a:t>
            </a:r>
            <a:endParaRPr kumimoji="1" lang="ja-JP" altLang="en-US" sz="2800" dirty="0">
              <a:solidFill>
                <a:schemeClr val="tx1"/>
              </a:solidFill>
            </a:endParaRPr>
          </a:p>
        </p:txBody>
      </p:sp>
      <p:sp>
        <p:nvSpPr>
          <p:cNvPr id="8" name="正方形/長方形 7"/>
          <p:cNvSpPr/>
          <p:nvPr/>
        </p:nvSpPr>
        <p:spPr>
          <a:xfrm>
            <a:off x="2857488" y="2428868"/>
            <a:ext cx="1643074" cy="107157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NAS</a:t>
            </a:r>
            <a:r>
              <a:rPr kumimoji="1" lang="ja-JP" altLang="en-US" sz="2800" dirty="0" smtClean="0">
                <a:solidFill>
                  <a:schemeClr val="tx1"/>
                </a:solidFill>
              </a:rPr>
              <a:t>充電量増加</a:t>
            </a:r>
            <a:endParaRPr kumimoji="1" lang="ja-JP" altLang="en-US" sz="2800" dirty="0">
              <a:solidFill>
                <a:schemeClr val="tx1"/>
              </a:solidFill>
            </a:endParaRPr>
          </a:p>
        </p:txBody>
      </p:sp>
      <p:sp>
        <p:nvSpPr>
          <p:cNvPr id="12" name="正方形/長方形 11"/>
          <p:cNvSpPr/>
          <p:nvPr/>
        </p:nvSpPr>
        <p:spPr>
          <a:xfrm>
            <a:off x="4857752" y="2428868"/>
            <a:ext cx="1643074" cy="1071570"/>
          </a:xfrm>
          <a:prstGeom prst="rect">
            <a:avLst/>
          </a:prstGeom>
          <a:noFill/>
          <a:ln w="63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NAS</a:t>
            </a:r>
            <a:r>
              <a:rPr kumimoji="1" lang="ja-JP" altLang="en-US" sz="2800" dirty="0" smtClean="0">
                <a:solidFill>
                  <a:schemeClr val="tx1"/>
                </a:solidFill>
              </a:rPr>
              <a:t>電池</a:t>
            </a:r>
            <a:endParaRPr kumimoji="1" lang="en-US" altLang="ja-JP" sz="2800" dirty="0" smtClean="0">
              <a:solidFill>
                <a:schemeClr val="tx1"/>
              </a:solidFill>
            </a:endParaRPr>
          </a:p>
          <a:p>
            <a:pPr algn="ctr"/>
            <a:r>
              <a:rPr kumimoji="1" lang="ja-JP" altLang="en-US" sz="2800" dirty="0" smtClean="0">
                <a:solidFill>
                  <a:schemeClr val="tx1"/>
                </a:solidFill>
              </a:rPr>
              <a:t>満充電</a:t>
            </a:r>
            <a:endParaRPr kumimoji="1" lang="ja-JP" altLang="en-US" sz="2800" dirty="0">
              <a:solidFill>
                <a:schemeClr val="tx1"/>
              </a:solidFill>
            </a:endParaRPr>
          </a:p>
        </p:txBody>
      </p:sp>
      <p:sp>
        <p:nvSpPr>
          <p:cNvPr id="17" name="角丸四角形 16"/>
          <p:cNvSpPr/>
          <p:nvPr/>
        </p:nvSpPr>
        <p:spPr>
          <a:xfrm>
            <a:off x="6929454" y="2428868"/>
            <a:ext cx="1785950" cy="1071570"/>
          </a:xfrm>
          <a:prstGeom prst="roundRect">
            <a:avLst/>
          </a:prstGeom>
          <a:solidFill>
            <a:schemeClr val="bg1"/>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制御不可</a:t>
            </a:r>
            <a:endParaRPr kumimoji="1" lang="ja-JP" altLang="en-US" sz="2800" dirty="0">
              <a:solidFill>
                <a:schemeClr val="tx1"/>
              </a:solidFill>
            </a:endParaRPr>
          </a:p>
        </p:txBody>
      </p:sp>
      <p:sp>
        <p:nvSpPr>
          <p:cNvPr id="29" name="角丸四角形 28"/>
          <p:cNvSpPr/>
          <p:nvPr/>
        </p:nvSpPr>
        <p:spPr>
          <a:xfrm>
            <a:off x="1928794" y="4214818"/>
            <a:ext cx="2500330" cy="1285884"/>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rgbClr val="0070C0"/>
                </a:solidFill>
              </a:rPr>
              <a:t>計画値を高めに設定</a:t>
            </a:r>
            <a:endParaRPr kumimoji="1" lang="ja-JP" altLang="en-US" sz="2800" b="1" dirty="0">
              <a:solidFill>
                <a:srgbClr val="0070C0"/>
              </a:solidFill>
            </a:endParaRPr>
          </a:p>
        </p:txBody>
      </p:sp>
      <p:sp>
        <p:nvSpPr>
          <p:cNvPr id="44" name="正方形/長方形 43"/>
          <p:cNvSpPr/>
          <p:nvPr/>
        </p:nvSpPr>
        <p:spPr>
          <a:xfrm>
            <a:off x="4857752" y="4357694"/>
            <a:ext cx="1643074" cy="107157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発電量過剰の解消</a:t>
            </a:r>
            <a:endParaRPr kumimoji="1" lang="ja-JP" altLang="en-US" sz="2800" dirty="0">
              <a:solidFill>
                <a:schemeClr val="tx1"/>
              </a:solidFill>
            </a:endParaRPr>
          </a:p>
        </p:txBody>
      </p:sp>
      <p:sp>
        <p:nvSpPr>
          <p:cNvPr id="45" name="角丸四角形 44"/>
          <p:cNvSpPr/>
          <p:nvPr/>
        </p:nvSpPr>
        <p:spPr>
          <a:xfrm>
            <a:off x="6929454" y="4357694"/>
            <a:ext cx="1785950" cy="1071570"/>
          </a:xfrm>
          <a:prstGeom prst="roundRect">
            <a:avLst/>
          </a:prstGeom>
          <a:solidFill>
            <a:schemeClr val="bg1"/>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制御継続</a:t>
            </a:r>
            <a:endParaRPr kumimoji="1" lang="ja-JP" altLang="en-US" sz="2800" dirty="0">
              <a:solidFill>
                <a:schemeClr val="tx1"/>
              </a:solidFill>
            </a:endParaRPr>
          </a:p>
        </p:txBody>
      </p:sp>
      <p:cxnSp>
        <p:nvCxnSpPr>
          <p:cNvPr id="47" name="直線矢印コネクタ 46"/>
          <p:cNvCxnSpPr>
            <a:stCxn id="5" idx="3"/>
          </p:cNvCxnSpPr>
          <p:nvPr/>
        </p:nvCxnSpPr>
        <p:spPr>
          <a:xfrm>
            <a:off x="2428860" y="3000372"/>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4500562" y="2928934"/>
            <a:ext cx="35719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6500826" y="3000372"/>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4429124" y="4929198"/>
            <a:ext cx="42862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6500826" y="4929198"/>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2"/>
            <a:endCxn id="29" idx="0"/>
          </p:cNvCxnSpPr>
          <p:nvPr/>
        </p:nvCxnSpPr>
        <p:spPr>
          <a:xfrm rot="5400000">
            <a:off x="3071802" y="3607595"/>
            <a:ext cx="714380" cy="50006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7" name="タイトル 56"/>
          <p:cNvSpPr>
            <a:spLocks noGrp="1"/>
          </p:cNvSpPr>
          <p:nvPr>
            <p:ph type="title"/>
          </p:nvPr>
        </p:nvSpPr>
        <p:spPr>
          <a:xfrm>
            <a:off x="428596" y="0"/>
            <a:ext cx="8186766" cy="1143000"/>
          </a:xfrm>
        </p:spPr>
        <p:txBody>
          <a:bodyPr>
            <a:normAutofit/>
          </a:bodyPr>
          <a:lstStyle/>
          <a:p>
            <a:pPr algn="ctr"/>
            <a:r>
              <a:rPr lang="en-US" altLang="ja-JP" dirty="0" smtClean="0"/>
              <a:t>NAS</a:t>
            </a:r>
            <a:r>
              <a:rPr lang="ja-JP" altLang="en-US" dirty="0" smtClean="0"/>
              <a:t>電池容量管理</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線形補間</a:t>
            </a:r>
            <a:endParaRPr kumimoji="1" lang="ja-JP" altLang="en-US" dirty="0"/>
          </a:p>
        </p:txBody>
      </p:sp>
      <p:sp>
        <p:nvSpPr>
          <p:cNvPr id="5" name="正方形/長方形 4"/>
          <p:cNvSpPr/>
          <p:nvPr/>
        </p:nvSpPr>
        <p:spPr>
          <a:xfrm>
            <a:off x="357158" y="1142984"/>
            <a:ext cx="8143932" cy="3857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線形補間は、多項式補間の特殊なケースで線形多項式（一次式）に用いた回帰分析の手法である。</a:t>
            </a:r>
            <a:endParaRPr kumimoji="1" lang="en-US" altLang="ja-JP" sz="2800" dirty="0" smtClean="0">
              <a:solidFill>
                <a:schemeClr val="tx1"/>
              </a:solidFill>
            </a:endParaRPr>
          </a:p>
          <a:p>
            <a:r>
              <a:rPr kumimoji="1" lang="ja-JP" altLang="en-US" sz="2800" dirty="0" smtClean="0">
                <a:solidFill>
                  <a:schemeClr val="tx1"/>
                </a:solidFill>
              </a:rPr>
              <a:t>一次補間としても知られている。</a:t>
            </a:r>
            <a:endParaRPr kumimoji="1" lang="en-US" altLang="ja-JP" sz="2800" dirty="0" smtClean="0">
              <a:solidFill>
                <a:schemeClr val="tx1"/>
              </a:solidFill>
            </a:endParaRPr>
          </a:p>
          <a:p>
            <a:endParaRPr kumimoji="1" lang="en-US" altLang="ja-JP" sz="2800" dirty="0" smtClean="0">
              <a:solidFill>
                <a:schemeClr val="tx1"/>
              </a:solidFill>
            </a:endParaRPr>
          </a:p>
          <a:p>
            <a:r>
              <a:rPr lang="ja-JP" altLang="en-US" sz="2800" dirty="0" smtClean="0">
                <a:solidFill>
                  <a:schemeClr val="tx1"/>
                </a:solidFill>
              </a:rPr>
              <a:t>なお、３つ以上のデータに対し線形補間といった場合、１つの線型近似によるフィッティングではなく、区分線形関数を使った区分線形補間（１次スプライン補間、折れ線グラフ）のことである。</a:t>
            </a:r>
            <a:endParaRPr kumimoji="1" lang="ja-JP" altLang="en-US" sz="28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メルセンヌ・ツイスタ</a:t>
            </a:r>
            <a:endParaRPr kumimoji="1" lang="ja-JP" altLang="en-US" dirty="0"/>
          </a:p>
        </p:txBody>
      </p:sp>
      <p:sp>
        <p:nvSpPr>
          <p:cNvPr id="4" name="正方形/長方形 3"/>
          <p:cNvSpPr/>
          <p:nvPr/>
        </p:nvSpPr>
        <p:spPr>
          <a:xfrm>
            <a:off x="142844" y="1214422"/>
            <a:ext cx="9001156" cy="2714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メルセンヌ・ツイスタ</a:t>
            </a:r>
            <a:r>
              <a:rPr lang="en-US" altLang="ja-JP" sz="2800" dirty="0" smtClean="0">
                <a:solidFill>
                  <a:schemeClr val="tx1"/>
                </a:solidFill>
              </a:rPr>
              <a:t>(</a:t>
            </a:r>
            <a:r>
              <a:rPr lang="en-US" altLang="ja-JP" sz="2800" dirty="0" err="1" smtClean="0">
                <a:solidFill>
                  <a:schemeClr val="tx1"/>
                </a:solidFill>
              </a:rPr>
              <a:t>Mersenne</a:t>
            </a:r>
            <a:r>
              <a:rPr lang="ja-JP" altLang="en-US" sz="2800" dirty="0" smtClean="0">
                <a:solidFill>
                  <a:schemeClr val="tx1"/>
                </a:solidFill>
              </a:rPr>
              <a:t>　</a:t>
            </a:r>
            <a:r>
              <a:rPr lang="en-US" altLang="ja-JP" sz="2800" dirty="0" smtClean="0">
                <a:solidFill>
                  <a:schemeClr val="tx1"/>
                </a:solidFill>
              </a:rPr>
              <a:t>twister</a:t>
            </a:r>
            <a:r>
              <a:rPr lang="ja-JP" altLang="en-US" sz="2800" dirty="0" err="1" smtClean="0">
                <a:solidFill>
                  <a:schemeClr val="tx1"/>
                </a:solidFill>
              </a:rPr>
              <a:t>、</a:t>
            </a:r>
            <a:r>
              <a:rPr lang="ja-JP" altLang="en-US" sz="2800" dirty="0" smtClean="0">
                <a:solidFill>
                  <a:schemeClr val="tx1"/>
                </a:solidFill>
              </a:rPr>
              <a:t>以下</a:t>
            </a:r>
            <a:r>
              <a:rPr lang="en-US" altLang="ja-JP" sz="2800" dirty="0" smtClean="0">
                <a:solidFill>
                  <a:schemeClr val="tx1"/>
                </a:solidFill>
              </a:rPr>
              <a:t>MT</a:t>
            </a:r>
            <a:r>
              <a:rPr lang="ja-JP" altLang="en-US" sz="2800" dirty="0" smtClean="0">
                <a:solidFill>
                  <a:schemeClr val="tx1"/>
                </a:solidFill>
              </a:rPr>
              <a:t>とする）は、疑似乱数発生器である。</a:t>
            </a:r>
            <a:endParaRPr lang="en-US" altLang="ja-JP" sz="2800" dirty="0" smtClean="0">
              <a:solidFill>
                <a:schemeClr val="tx1"/>
              </a:solidFill>
            </a:endParaRPr>
          </a:p>
          <a:p>
            <a:r>
              <a:rPr lang="ja-JP" altLang="en-US" sz="2800" dirty="0" smtClean="0">
                <a:solidFill>
                  <a:schemeClr val="tx1"/>
                </a:solidFill>
              </a:rPr>
              <a:t>既存の乱数生成アルゴリズムの欠点を改良して、高品質の乱数を高速に生成されるように設計されている。</a:t>
            </a:r>
            <a:endParaRPr lang="en-US" altLang="ja-JP" sz="2800" dirty="0" smtClean="0">
              <a:solidFill>
                <a:schemeClr val="tx1"/>
              </a:solidFill>
            </a:endParaRPr>
          </a:p>
          <a:p>
            <a:endParaRPr lang="en-US" altLang="ja-JP" sz="2800" dirty="0" smtClean="0">
              <a:solidFill>
                <a:schemeClr val="tx1"/>
              </a:solidFill>
            </a:endParaRPr>
          </a:p>
          <a:p>
            <a:r>
              <a:rPr kumimoji="1" lang="en-US" altLang="ja-JP" sz="2800" dirty="0" smtClean="0">
                <a:solidFill>
                  <a:schemeClr val="tx1"/>
                </a:solidFill>
              </a:rPr>
              <a:t>MT</a:t>
            </a:r>
            <a:r>
              <a:rPr kumimoji="1" lang="ja-JP" altLang="en-US" sz="2800" dirty="0" smtClean="0">
                <a:solidFill>
                  <a:schemeClr val="tx1"/>
                </a:solidFill>
              </a:rPr>
              <a:t>は自然乱数の持つ性質を高レベルで実現している。</a:t>
            </a:r>
            <a:endParaRPr kumimoji="1" lang="ja-JP" altLang="en-US" sz="2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5720" y="1714488"/>
            <a:ext cx="8358246" cy="2500330"/>
          </a:xfrm>
          <a:prstGeom prst="rect">
            <a:avLst/>
          </a:prstGeom>
          <a:solidFill>
            <a:schemeClr val="bg1"/>
          </a:solid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本研究では、競合比という概念は複雑である。</a:t>
            </a:r>
            <a:endParaRPr kumimoji="1" lang="en-US" altLang="ja-JP" sz="2800" dirty="0" smtClean="0">
              <a:solidFill>
                <a:schemeClr val="tx1"/>
              </a:solidFill>
            </a:endParaRPr>
          </a:p>
          <a:p>
            <a:r>
              <a:rPr kumimoji="1" lang="ja-JP" altLang="en-US" sz="2800" dirty="0" smtClean="0">
                <a:solidFill>
                  <a:schemeClr val="tx1"/>
                </a:solidFill>
              </a:rPr>
              <a:t>送電量を電力会社のノルマを守る、充電量を蓄電池が満充電状態と完全放電状態にならないようにするための条件やある程度の決まりを作り、その中で競合比の小さくなる戦略を考えていくことが重要となる。</a:t>
            </a:r>
            <a:endParaRPr kumimoji="1" lang="ja-JP" alt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85720" y="1428736"/>
            <a:ext cx="8858280" cy="2857520"/>
          </a:xfrm>
        </p:spPr>
        <p:txBody>
          <a:bodyPr>
            <a:normAutofit fontScale="92500" lnSpcReduction="10000"/>
          </a:bodyPr>
          <a:lstStyle/>
          <a:p>
            <a:pPr>
              <a:buNone/>
            </a:pPr>
            <a:endParaRPr kumimoji="1" lang="ja-JP" altLang="en-US" dirty="0" smtClean="0"/>
          </a:p>
          <a:p>
            <a:r>
              <a:rPr lang="ja-JP" altLang="en-US" sz="3000" dirty="0" smtClean="0"/>
              <a:t>風力発電で使用されている出力一定制御型に、</a:t>
            </a:r>
            <a:endParaRPr lang="en-US" altLang="ja-JP" sz="3000" dirty="0" smtClean="0"/>
          </a:p>
          <a:p>
            <a:pPr>
              <a:buNone/>
            </a:pPr>
            <a:r>
              <a:rPr lang="ja-JP" altLang="en-US" sz="3000" dirty="0" smtClean="0"/>
              <a:t>　オンラインアルゴリズム的思考を用いてモデル化した。</a:t>
            </a:r>
            <a:endParaRPr lang="en-US" altLang="ja-JP" sz="3000" dirty="0" smtClean="0"/>
          </a:p>
          <a:p>
            <a:pPr>
              <a:buNone/>
            </a:pPr>
            <a:endParaRPr lang="en-US" altLang="ja-JP" sz="3000" dirty="0" smtClean="0"/>
          </a:p>
          <a:p>
            <a:r>
              <a:rPr lang="ja-JP" altLang="en-US" sz="3000" dirty="0" smtClean="0"/>
              <a:t>モデル化したものを数値実験し、各種条件を変えても</a:t>
            </a:r>
            <a:endParaRPr lang="en-US" altLang="ja-JP" sz="3000" dirty="0" smtClean="0"/>
          </a:p>
          <a:p>
            <a:pPr>
              <a:buNone/>
            </a:pPr>
            <a:r>
              <a:rPr lang="ja-JP" altLang="en-US" sz="3000" dirty="0" smtClean="0"/>
              <a:t>　運用ができるかを示した。</a:t>
            </a:r>
            <a:endParaRPr lang="en-US" altLang="ja-JP" sz="3000" dirty="0" smtClean="0"/>
          </a:p>
          <a:p>
            <a:endParaRPr kumimoji="1" lang="ja-JP" altLang="en-US" dirty="0"/>
          </a:p>
        </p:txBody>
      </p:sp>
      <p:sp>
        <p:nvSpPr>
          <p:cNvPr id="2" name="タイトル 1"/>
          <p:cNvSpPr>
            <a:spLocks noGrp="1"/>
          </p:cNvSpPr>
          <p:nvPr>
            <p:ph type="title"/>
          </p:nvPr>
        </p:nvSpPr>
        <p:spPr/>
        <p:txBody>
          <a:bodyPr/>
          <a:lstStyle/>
          <a:p>
            <a:r>
              <a:rPr kumimoji="1" lang="ja-JP" altLang="en-US" dirty="0" smtClean="0"/>
              <a:t>前年度の研究内容</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28596" y="1928802"/>
            <a:ext cx="8229600" cy="3714776"/>
          </a:xfrm>
        </p:spPr>
        <p:txBody>
          <a:bodyPr anchor="ctr">
            <a:normAutofit fontScale="92500" lnSpcReduction="10000"/>
          </a:bodyPr>
          <a:lstStyle/>
          <a:p>
            <a:r>
              <a:rPr kumimoji="1" lang="ja-JP" altLang="en-US" sz="2800" dirty="0" smtClean="0"/>
              <a:t>オンラインアルゴリズム</a:t>
            </a:r>
            <a:endParaRPr kumimoji="1" lang="en-US" altLang="ja-JP" sz="2800" dirty="0" smtClean="0"/>
          </a:p>
          <a:p>
            <a:pPr>
              <a:buNone/>
            </a:pPr>
            <a:endParaRPr kumimoji="1" lang="en-US" altLang="ja-JP" sz="2800" dirty="0" smtClean="0"/>
          </a:p>
          <a:p>
            <a:r>
              <a:rPr lang="ja-JP" altLang="en-US" sz="2800" dirty="0" smtClean="0"/>
              <a:t>競合比</a:t>
            </a:r>
            <a:endParaRPr lang="en-US" altLang="ja-JP" sz="2800" dirty="0" smtClean="0"/>
          </a:p>
          <a:p>
            <a:pPr>
              <a:buNone/>
            </a:pPr>
            <a:endParaRPr lang="en-US" altLang="ja-JP" sz="2800" dirty="0" smtClean="0"/>
          </a:p>
          <a:p>
            <a:r>
              <a:rPr lang="ja-JP" altLang="en-US" sz="2800" dirty="0" smtClean="0"/>
              <a:t>出力一定制御型</a:t>
            </a:r>
            <a:endParaRPr lang="en-US" altLang="ja-JP" sz="2800" dirty="0" smtClean="0"/>
          </a:p>
          <a:p>
            <a:endParaRPr lang="en-US" altLang="ja-JP" sz="2800" dirty="0" smtClean="0"/>
          </a:p>
          <a:p>
            <a:r>
              <a:rPr lang="ja-JP" altLang="en-US" sz="2800" dirty="0" smtClean="0"/>
              <a:t>出力変動緩和制御型</a:t>
            </a:r>
            <a:endParaRPr lang="en-US" altLang="ja-JP" sz="2800" dirty="0" smtClean="0"/>
          </a:p>
          <a:p>
            <a:pPr>
              <a:buNone/>
            </a:pPr>
            <a:endParaRPr lang="en-US" altLang="ja-JP" dirty="0" smtClean="0"/>
          </a:p>
          <a:p>
            <a:pPr>
              <a:buNone/>
            </a:pPr>
            <a:r>
              <a:rPr lang="en-US" altLang="ja-JP" dirty="0" smtClean="0"/>
              <a:t>  </a:t>
            </a:r>
          </a:p>
          <a:p>
            <a:pPr>
              <a:buNone/>
            </a:pPr>
            <a:endParaRPr kumimoji="1" lang="ja-JP" altLang="en-US" dirty="0"/>
          </a:p>
        </p:txBody>
      </p:sp>
      <p:sp>
        <p:nvSpPr>
          <p:cNvPr id="2" name="タイトル 1"/>
          <p:cNvSpPr>
            <a:spLocks noGrp="1"/>
          </p:cNvSpPr>
          <p:nvPr>
            <p:ph type="title"/>
          </p:nvPr>
        </p:nvSpPr>
        <p:spPr/>
        <p:txBody>
          <a:bodyPr>
            <a:normAutofit/>
          </a:bodyPr>
          <a:lstStyle/>
          <a:p>
            <a:r>
              <a:rPr lang="ja-JP" altLang="en-US" dirty="0" smtClean="0"/>
              <a:t>本</a:t>
            </a:r>
            <a:r>
              <a:rPr kumimoji="1" lang="ja-JP" altLang="en-US" dirty="0" smtClean="0"/>
              <a:t>研究においてのアプローチ</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オンラインアルゴリズム　</a:t>
            </a:r>
            <a:r>
              <a:rPr lang="ja-JP" altLang="en-US" dirty="0" smtClean="0"/>
              <a:t>１</a:t>
            </a:r>
            <a:endParaRPr kumimoji="1" lang="ja-JP" altLang="en-US" dirty="0"/>
          </a:p>
        </p:txBody>
      </p:sp>
      <p:sp>
        <p:nvSpPr>
          <p:cNvPr id="6" name="正方形/長方形 5"/>
          <p:cNvSpPr/>
          <p:nvPr/>
        </p:nvSpPr>
        <p:spPr>
          <a:xfrm>
            <a:off x="571472" y="1357298"/>
            <a:ext cx="7643866" cy="92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ja-JP" altLang="en-US" sz="2800" dirty="0" smtClean="0">
                <a:solidFill>
                  <a:schemeClr val="tx1"/>
                </a:solidFill>
              </a:rPr>
              <a:t>将来を全く知らない、あるいは不完全情報を考慮した問題を取り扱う</a:t>
            </a:r>
            <a:r>
              <a:rPr lang="ja-JP" altLang="en-US" sz="2800" dirty="0">
                <a:solidFill>
                  <a:schemeClr val="tx1"/>
                </a:solidFill>
              </a:rPr>
              <a:t>ためのアルゴリズム</a:t>
            </a:r>
            <a:endParaRPr lang="en-US" altLang="ja-JP" sz="2800" dirty="0">
              <a:solidFill>
                <a:schemeClr val="tx1"/>
              </a:solidFill>
            </a:endParaRPr>
          </a:p>
        </p:txBody>
      </p:sp>
      <p:sp>
        <p:nvSpPr>
          <p:cNvPr id="7" name="正方形/長方形 6"/>
          <p:cNvSpPr/>
          <p:nvPr/>
        </p:nvSpPr>
        <p:spPr>
          <a:xfrm>
            <a:off x="714348" y="2643182"/>
            <a:ext cx="6715172" cy="71438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ja-JP" altLang="en-US" sz="2800" dirty="0" smtClean="0">
                <a:solidFill>
                  <a:schemeClr val="tx1"/>
                </a:solidFill>
              </a:rPr>
              <a:t>オンライン問題の例：レンタルスキー問題</a:t>
            </a:r>
            <a:endParaRPr lang="en-US" altLang="ja-JP" sz="2800" dirty="0" smtClean="0">
              <a:solidFill>
                <a:schemeClr val="tx1"/>
              </a:solidFill>
            </a:endParaRPr>
          </a:p>
        </p:txBody>
      </p:sp>
      <p:sp>
        <p:nvSpPr>
          <p:cNvPr id="9" name="正方形/長方形 8"/>
          <p:cNvSpPr/>
          <p:nvPr/>
        </p:nvSpPr>
        <p:spPr>
          <a:xfrm>
            <a:off x="714348" y="3357562"/>
            <a:ext cx="8215370" cy="3143272"/>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ja-JP" altLang="en-US" sz="2800" dirty="0" smtClean="0">
                <a:solidFill>
                  <a:schemeClr val="tx1"/>
                </a:solidFill>
              </a:rPr>
              <a:t>スキーを始めようとおもう</a:t>
            </a:r>
            <a:r>
              <a:rPr lang="en-US" altLang="ja-JP" sz="2800" dirty="0" smtClean="0">
                <a:solidFill>
                  <a:schemeClr val="tx1"/>
                </a:solidFill>
              </a:rPr>
              <a:t>A</a:t>
            </a:r>
            <a:r>
              <a:rPr lang="ja-JP" altLang="en-US" sz="2800" dirty="0" smtClean="0">
                <a:solidFill>
                  <a:schemeClr val="tx1"/>
                </a:solidFill>
              </a:rPr>
              <a:t>がいる。</a:t>
            </a:r>
            <a:r>
              <a:rPr lang="en-US" altLang="ja-JP" sz="2800" dirty="0" smtClean="0">
                <a:solidFill>
                  <a:schemeClr val="tx1"/>
                </a:solidFill>
              </a:rPr>
              <a:t>A</a:t>
            </a:r>
            <a:r>
              <a:rPr lang="ja-JP" altLang="en-US" sz="2800" dirty="0" smtClean="0">
                <a:solidFill>
                  <a:schemeClr val="tx1"/>
                </a:solidFill>
              </a:rPr>
              <a:t>はスキー板を買うべきか悩んでいる。スキー板をすぐ買った場合、一回行っただけでやめたとしたなら後悔してしまう。しかし、何回も行く場合はレンタル料金を払わなくていいので、払う額が少なくて済む。ただし、持ち運びの手間や中古になった時に売ることなどは考慮しない。</a:t>
            </a:r>
            <a:endParaRPr lang="en-US" altLang="ja-JP" sz="28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オンラインアルゴリズム　２</a:t>
            </a:r>
            <a:endParaRPr kumimoji="1" lang="ja-JP" altLang="en-US" dirty="0"/>
          </a:p>
        </p:txBody>
      </p:sp>
      <p:sp>
        <p:nvSpPr>
          <p:cNvPr id="4" name="正方形/長方形 3"/>
          <p:cNvSpPr/>
          <p:nvPr/>
        </p:nvSpPr>
        <p:spPr>
          <a:xfrm>
            <a:off x="357158" y="1571612"/>
            <a:ext cx="8286808" cy="157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ja-JP" altLang="en-US" sz="2800" dirty="0" smtClean="0">
                <a:solidFill>
                  <a:schemeClr val="tx1"/>
                </a:solidFill>
              </a:rPr>
              <a:t>このことから</a:t>
            </a:r>
            <a:r>
              <a:rPr lang="ja-JP" altLang="en-US" sz="2800" u="heavy" dirty="0" smtClean="0">
                <a:solidFill>
                  <a:schemeClr val="tx1"/>
                </a:solidFill>
                <a:uFill>
                  <a:solidFill>
                    <a:srgbClr val="C00000"/>
                  </a:solidFill>
                </a:uFill>
              </a:rPr>
              <a:t>最も後悔の少ない（損をしない）選択</a:t>
            </a:r>
            <a:r>
              <a:rPr lang="ja-JP" altLang="en-US" sz="2800" dirty="0" smtClean="0">
                <a:solidFill>
                  <a:schemeClr val="tx1"/>
                </a:solidFill>
              </a:rPr>
              <a:t>は、どのようなものかを考える。</a:t>
            </a:r>
            <a:endParaRPr lang="en-US" altLang="ja-JP" sz="2800" dirty="0" smtClean="0">
              <a:solidFill>
                <a:schemeClr val="tx1"/>
              </a:solidFill>
            </a:endParaRPr>
          </a:p>
          <a:p>
            <a:pPr>
              <a:buNone/>
            </a:pPr>
            <a:r>
              <a:rPr lang="ja-JP" altLang="en-US" sz="2800" dirty="0" smtClean="0">
                <a:solidFill>
                  <a:schemeClr val="tx1"/>
                </a:solidFill>
              </a:rPr>
              <a:t>レンタル料金やスキー板の値段で戦略は変わってくる。</a:t>
            </a:r>
            <a:endParaRPr lang="en-US" altLang="ja-JP" sz="2800" dirty="0" smtClean="0">
              <a:solidFill>
                <a:schemeClr val="tx1"/>
              </a:solidFill>
            </a:endParaRPr>
          </a:p>
        </p:txBody>
      </p:sp>
      <p:sp>
        <p:nvSpPr>
          <p:cNvPr id="5" name="正方形/長方形 4"/>
          <p:cNvSpPr/>
          <p:nvPr/>
        </p:nvSpPr>
        <p:spPr>
          <a:xfrm>
            <a:off x="571472" y="2857496"/>
            <a:ext cx="7858180" cy="1071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altLang="ja-JP" sz="2400" dirty="0" smtClean="0">
              <a:solidFill>
                <a:schemeClr val="tx1"/>
              </a:solidFill>
            </a:endParaRPr>
          </a:p>
        </p:txBody>
      </p:sp>
      <p:sp>
        <p:nvSpPr>
          <p:cNvPr id="6" name="正方形/長方形 5"/>
          <p:cNvSpPr/>
          <p:nvPr/>
        </p:nvSpPr>
        <p:spPr>
          <a:xfrm>
            <a:off x="357158" y="3500438"/>
            <a:ext cx="8358246" cy="292895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ja-JP" altLang="en-US" sz="2800" dirty="0" smtClean="0">
                <a:solidFill>
                  <a:schemeClr val="tx1"/>
                </a:solidFill>
              </a:rPr>
              <a:t>将来の風況データは正確にはわからない不完全情報であるので、オンラインアルゴリズム的思考を利用する。</a:t>
            </a:r>
            <a:endParaRPr lang="en-US" altLang="ja-JP" sz="2800" dirty="0" smtClean="0">
              <a:solidFill>
                <a:schemeClr val="tx1"/>
              </a:solidFill>
            </a:endParaRPr>
          </a:p>
          <a:p>
            <a:pPr>
              <a:buNone/>
            </a:pPr>
            <a:endParaRPr lang="en-US" altLang="ja-JP" sz="2800" dirty="0" smtClean="0">
              <a:solidFill>
                <a:schemeClr val="tx1"/>
              </a:solidFill>
            </a:endParaRPr>
          </a:p>
          <a:p>
            <a:pPr>
              <a:buNone/>
            </a:pPr>
            <a:r>
              <a:rPr lang="ja-JP" altLang="en-US" sz="2800" dirty="0" smtClean="0">
                <a:solidFill>
                  <a:schemeClr val="tx1"/>
                </a:solidFill>
              </a:rPr>
              <a:t>本研究では様々な要素を組み合わせた状況を考慮するので、どのような作戦を取れば計画を継続できるか考える。</a:t>
            </a:r>
            <a:endParaRPr lang="en-US" altLang="ja-JP" sz="2800" dirty="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競合比</a:t>
            </a:r>
            <a:endParaRPr kumimoji="1" lang="ja-JP" altLang="en-US" dirty="0"/>
          </a:p>
        </p:txBody>
      </p:sp>
      <p:sp>
        <p:nvSpPr>
          <p:cNvPr id="5" name="正方形/長方形 4"/>
          <p:cNvSpPr/>
          <p:nvPr/>
        </p:nvSpPr>
        <p:spPr>
          <a:xfrm>
            <a:off x="142844" y="1428736"/>
            <a:ext cx="8715404" cy="3429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オンラインアルゴリズムを考える上では、競合比という概念をもって説明する。</a:t>
            </a:r>
            <a:endParaRPr lang="en-US" altLang="ja-JP" sz="2800" dirty="0" smtClean="0">
              <a:solidFill>
                <a:schemeClr val="tx1"/>
              </a:solidFill>
            </a:endParaRPr>
          </a:p>
          <a:p>
            <a:endParaRPr lang="en-US" altLang="ja-JP" sz="2800" dirty="0" smtClean="0">
              <a:solidFill>
                <a:schemeClr val="tx1"/>
              </a:solidFill>
            </a:endParaRPr>
          </a:p>
          <a:p>
            <a:r>
              <a:rPr kumimoji="1" lang="ja-JP" altLang="en-US" sz="2800" dirty="0" smtClean="0">
                <a:solidFill>
                  <a:schemeClr val="tx1"/>
                </a:solidFill>
              </a:rPr>
              <a:t>競合比とは、ある戦略の最悪なパターンと最適なパターンを比べた際の比であり、</a:t>
            </a:r>
            <a:r>
              <a:rPr kumimoji="1" lang="ja-JP" altLang="en-US" sz="2800" u="heavy" dirty="0" smtClean="0">
                <a:solidFill>
                  <a:schemeClr val="tx1"/>
                </a:solidFill>
                <a:uFill>
                  <a:solidFill>
                    <a:srgbClr val="FF0000"/>
                  </a:solidFill>
                </a:uFill>
              </a:rPr>
              <a:t>最小値は</a:t>
            </a:r>
            <a:r>
              <a:rPr kumimoji="1" lang="en-US" altLang="ja-JP" sz="2800" u="heavy" dirty="0" smtClean="0">
                <a:solidFill>
                  <a:srgbClr val="FF0000"/>
                </a:solidFill>
                <a:uFill>
                  <a:solidFill>
                    <a:srgbClr val="FF0000"/>
                  </a:solidFill>
                </a:uFill>
              </a:rPr>
              <a:t>1</a:t>
            </a:r>
            <a:r>
              <a:rPr kumimoji="1" lang="ja-JP" altLang="en-US" sz="2800" dirty="0" smtClean="0">
                <a:solidFill>
                  <a:schemeClr val="tx1"/>
                </a:solidFill>
              </a:rPr>
              <a:t>である。</a:t>
            </a:r>
            <a:endParaRPr kumimoji="1" lang="en-US" altLang="ja-JP" sz="2800" dirty="0" smtClean="0">
              <a:solidFill>
                <a:schemeClr val="tx1"/>
              </a:solidFill>
            </a:endParaRPr>
          </a:p>
          <a:p>
            <a:endParaRPr kumimoji="1" lang="en-US" altLang="ja-JP" sz="2800" dirty="0" smtClean="0">
              <a:solidFill>
                <a:schemeClr val="tx1"/>
              </a:solidFill>
            </a:endParaRPr>
          </a:p>
          <a:p>
            <a:r>
              <a:rPr lang="ja-JP" altLang="en-US" sz="2800" dirty="0" smtClean="0">
                <a:solidFill>
                  <a:schemeClr val="tx1"/>
                </a:solidFill>
              </a:rPr>
              <a:t>競合比が小さくなるほど戦略が優れた戦略であり、最適なパターンと最悪なパターンの差が小さい。</a:t>
            </a:r>
            <a:endParaRPr kumimoji="1" lang="ja-JP" altLang="en-US"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制御方式　　出力一定制御型</a:t>
            </a:r>
            <a:endParaRPr kumimoji="1" lang="ja-JP" altLang="en-US" dirty="0"/>
          </a:p>
        </p:txBody>
      </p:sp>
      <p:pic>
        <p:nvPicPr>
          <p:cNvPr id="4" name="Picture 1" descr="C:\Users\yuki-t\Pictures\shu.PNG"/>
          <p:cNvPicPr>
            <a:picLocks noChangeAspect="1" noChangeArrowheads="1"/>
          </p:cNvPicPr>
          <p:nvPr/>
        </p:nvPicPr>
        <p:blipFill>
          <a:blip r:embed="rId2"/>
          <a:srcRect/>
          <a:stretch>
            <a:fillRect/>
          </a:stretch>
        </p:blipFill>
        <p:spPr bwMode="auto">
          <a:xfrm>
            <a:off x="1357290" y="1357298"/>
            <a:ext cx="5944526" cy="2786082"/>
          </a:xfrm>
          <a:prstGeom prst="rect">
            <a:avLst/>
          </a:prstGeom>
          <a:solidFill>
            <a:schemeClr val="accent2"/>
          </a:solidFill>
        </p:spPr>
      </p:pic>
      <p:sp>
        <p:nvSpPr>
          <p:cNvPr id="5" name="正方形/長方形 4"/>
          <p:cNvSpPr/>
          <p:nvPr/>
        </p:nvSpPr>
        <p:spPr>
          <a:xfrm>
            <a:off x="500034" y="4500570"/>
            <a:ext cx="8358278" cy="135732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大容量の蓄電池等を設置して蓄電池の充放電制御により、風力発電の出力を一定に制御し、計画的に発電する。</a:t>
            </a:r>
            <a:endParaRPr lang="ja-JP" altLang="en-US" sz="2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28596" y="285728"/>
            <a:ext cx="8229600" cy="1143000"/>
          </a:xfrm>
        </p:spPr>
        <p:txBody>
          <a:bodyPr/>
          <a:lstStyle/>
          <a:p>
            <a:r>
              <a:rPr kumimoji="1" lang="ja-JP" altLang="en-US" dirty="0" smtClean="0"/>
              <a:t>出力一定制御型　技術要件</a:t>
            </a:r>
            <a:endParaRPr kumimoji="1" lang="ja-JP" altLang="en-US" dirty="0"/>
          </a:p>
        </p:txBody>
      </p:sp>
      <p:sp>
        <p:nvSpPr>
          <p:cNvPr id="4" name="正方形/長方形 3"/>
          <p:cNvSpPr/>
          <p:nvPr/>
        </p:nvSpPr>
        <p:spPr>
          <a:xfrm>
            <a:off x="142844" y="1571612"/>
            <a:ext cx="8715404" cy="4643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・周波数変動対策設備として蓄電池を設置し，蓄電池</a:t>
            </a:r>
            <a:endParaRPr lang="en-US" altLang="ja-JP" sz="2800" dirty="0" smtClean="0">
              <a:solidFill>
                <a:schemeClr val="tx1"/>
              </a:solidFill>
            </a:endParaRPr>
          </a:p>
          <a:p>
            <a:r>
              <a:rPr lang="ja-JP" altLang="en-US" sz="2800" dirty="0" smtClean="0">
                <a:solidFill>
                  <a:schemeClr val="tx1"/>
                </a:solidFill>
              </a:rPr>
              <a:t>　出力を制御することによって，風力発電に起因する</a:t>
            </a:r>
            <a:endParaRPr lang="en-US" altLang="ja-JP" sz="2800" dirty="0" smtClean="0">
              <a:solidFill>
                <a:schemeClr val="tx1"/>
              </a:solidFill>
            </a:endParaRPr>
          </a:p>
          <a:p>
            <a:r>
              <a:rPr lang="ja-JP" altLang="en-US" sz="2800" dirty="0" smtClean="0">
                <a:solidFill>
                  <a:schemeClr val="tx1"/>
                </a:solidFill>
              </a:rPr>
              <a:t>　出力変動をほぼゼロとすること。</a:t>
            </a:r>
            <a:endParaRPr lang="en-US" altLang="ja-JP" sz="2800" dirty="0" smtClean="0">
              <a:solidFill>
                <a:schemeClr val="tx1"/>
              </a:solidFill>
            </a:endParaRPr>
          </a:p>
          <a:p>
            <a:endParaRPr lang="ja-JP" altLang="en-US" sz="2800" dirty="0" smtClean="0">
              <a:solidFill>
                <a:schemeClr val="tx1"/>
              </a:solidFill>
            </a:endParaRPr>
          </a:p>
          <a:p>
            <a:endParaRPr lang="en-US" altLang="ja-JP" sz="2800" dirty="0" smtClean="0">
              <a:solidFill>
                <a:schemeClr val="tx1"/>
              </a:solidFill>
            </a:endParaRPr>
          </a:p>
          <a:p>
            <a:r>
              <a:rPr lang="ja-JP" altLang="en-US" sz="2800" dirty="0" smtClean="0">
                <a:solidFill>
                  <a:schemeClr val="tx1"/>
                </a:solidFill>
              </a:rPr>
              <a:t>・周波数変動対策後の風力発電設備合成出力（１分間</a:t>
            </a:r>
            <a:endParaRPr lang="en-US" altLang="ja-JP" sz="2800" dirty="0" smtClean="0">
              <a:solidFill>
                <a:schemeClr val="tx1"/>
              </a:solidFill>
            </a:endParaRPr>
          </a:p>
          <a:p>
            <a:r>
              <a:rPr lang="ja-JP" altLang="en-US" sz="2800" dirty="0" smtClean="0">
                <a:solidFill>
                  <a:schemeClr val="tx1"/>
                </a:solidFill>
              </a:rPr>
              <a:t>　平均値）と発電計画に基づいて決定される制御目標値</a:t>
            </a:r>
            <a:endParaRPr lang="en-US" altLang="ja-JP" sz="2800" dirty="0" smtClean="0">
              <a:solidFill>
                <a:schemeClr val="tx1"/>
              </a:solidFill>
            </a:endParaRPr>
          </a:p>
          <a:p>
            <a:r>
              <a:rPr lang="ja-JP" altLang="en-US" sz="2800" dirty="0" smtClean="0">
                <a:solidFill>
                  <a:schemeClr val="tx1"/>
                </a:solidFill>
              </a:rPr>
              <a:t>　との偏差を，周波数変動対策後の風力発電設備合成</a:t>
            </a:r>
            <a:endParaRPr lang="en-US" altLang="ja-JP" sz="2800" dirty="0" smtClean="0">
              <a:solidFill>
                <a:schemeClr val="tx1"/>
              </a:solidFill>
            </a:endParaRPr>
          </a:p>
          <a:p>
            <a:r>
              <a:rPr lang="ja-JP" altLang="en-US" sz="2800" dirty="0" smtClean="0">
                <a:solidFill>
                  <a:schemeClr val="tx1"/>
                </a:solidFill>
              </a:rPr>
              <a:t>　出力の最大出力の２％以下とすること。</a:t>
            </a:r>
            <a:endParaRPr kumimoji="1" lang="ja-JP" altLang="en-US"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制御方式　　出力変動緩和制御型</a:t>
            </a:r>
            <a:endParaRPr kumimoji="1" lang="ja-JP" altLang="en-US" dirty="0"/>
          </a:p>
        </p:txBody>
      </p:sp>
      <p:pic>
        <p:nvPicPr>
          <p:cNvPr id="4" name="Picture 1" descr="C:\Users\yuki-t\Pictures\shu2.PNG"/>
          <p:cNvPicPr>
            <a:picLocks noChangeAspect="1" noChangeArrowheads="1"/>
          </p:cNvPicPr>
          <p:nvPr/>
        </p:nvPicPr>
        <p:blipFill>
          <a:blip r:embed="rId2"/>
          <a:srcRect/>
          <a:stretch>
            <a:fillRect/>
          </a:stretch>
        </p:blipFill>
        <p:spPr bwMode="auto">
          <a:xfrm>
            <a:off x="1214414" y="1142984"/>
            <a:ext cx="6286544" cy="3286148"/>
          </a:xfrm>
          <a:prstGeom prst="rect">
            <a:avLst/>
          </a:prstGeom>
          <a:noFill/>
        </p:spPr>
      </p:pic>
      <p:sp>
        <p:nvSpPr>
          <p:cNvPr id="5" name="正方形/長方形 4"/>
          <p:cNvSpPr/>
          <p:nvPr/>
        </p:nvSpPr>
        <p:spPr>
          <a:xfrm>
            <a:off x="571472" y="4786322"/>
            <a:ext cx="7786742" cy="15001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小容量の蓄電池等を設置して、蓄電池の充放電</a:t>
            </a:r>
            <a:endParaRPr lang="en-US" altLang="ja-JP" sz="2800" dirty="0" smtClean="0">
              <a:solidFill>
                <a:schemeClr val="tx1"/>
              </a:solidFill>
            </a:endParaRPr>
          </a:p>
          <a:p>
            <a:r>
              <a:rPr lang="ja-JP" altLang="en-US" sz="2800" dirty="0" smtClean="0">
                <a:solidFill>
                  <a:schemeClr val="tx1"/>
                </a:solidFill>
              </a:rPr>
              <a:t>制御等によって風力発電の出力変動を緩和する。</a:t>
            </a:r>
            <a:endParaRPr lang="ja-JP" altLang="en-US" sz="28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1762</TotalTime>
  <Words>793</Words>
  <Application>Microsoft Office PowerPoint</Application>
  <PresentationFormat>画面に合わせる (4:3)</PresentationFormat>
  <Paragraphs>113</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ビジネス</vt:lpstr>
      <vt:lpstr>不完全情報下において風力発電を効率的に運用する計画の立案  </vt:lpstr>
      <vt:lpstr>前年度の研究内容</vt:lpstr>
      <vt:lpstr>本研究においてのアプローチ</vt:lpstr>
      <vt:lpstr>オンラインアルゴリズム　１</vt:lpstr>
      <vt:lpstr>オンラインアルゴリズム　２</vt:lpstr>
      <vt:lpstr>競合比</vt:lpstr>
      <vt:lpstr>制御方式　　出力一定制御型</vt:lpstr>
      <vt:lpstr>出力一定制御型　技術要件</vt:lpstr>
      <vt:lpstr>制御方式　　出力変動緩和制御型</vt:lpstr>
      <vt:lpstr>出力変動緩和制御型　技術要件</vt:lpstr>
      <vt:lpstr>前年度の研究での課題</vt:lpstr>
      <vt:lpstr>前年度の研究の改善点</vt:lpstr>
      <vt:lpstr>今年度の研究において</vt:lpstr>
      <vt:lpstr>蓄電池の運用方法　</vt:lpstr>
      <vt:lpstr>NAS電池容量管理</vt:lpstr>
      <vt:lpstr>線形補間</vt:lpstr>
      <vt:lpstr>メルセンヌ・ツイスタ</vt:lpstr>
      <vt:lpstr>スライド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前年度の研究内容 不完全情報下において風力発電を効率的に運用する計画の立案</dc:title>
  <dc:creator>TeamDan</dc:creator>
  <cp:lastModifiedBy>TeamDan</cp:lastModifiedBy>
  <cp:revision>147</cp:revision>
  <dcterms:created xsi:type="dcterms:W3CDTF">2011-05-24T06:01:49Z</dcterms:created>
  <dcterms:modified xsi:type="dcterms:W3CDTF">2011-06-17T09:35:08Z</dcterms:modified>
</cp:coreProperties>
</file>