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7" r:id="rId4"/>
    <p:sldId id="262" r:id="rId5"/>
    <p:sldId id="266" r:id="rId6"/>
    <p:sldId id="258" r:id="rId7"/>
    <p:sldId id="259" r:id="rId8"/>
    <p:sldId id="260" r:id="rId9"/>
    <p:sldId id="264" r:id="rId10"/>
    <p:sldId id="263" r:id="rId11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02EF7C-2FF7-429B-AF28-C1DED4AB1F7B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8C5F2-48B2-419A-B65A-E390939C6320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E56F6F-8A02-4580-BB28-AB57415EC24C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86979-4035-41B1-975F-79EBCE14ECBE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1B1CC-92C3-4BC7-A0F4-570997E87AA1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CAD2D-EDA1-4440-9FE3-919860A95A9B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49DEA-F9F6-4658-9775-B872F0C1D30F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C1761-3685-4DF4-A129-062C27D7A64C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EE247-231E-479B-BBCB-492B3C3E5BC0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C1C904-91A7-4E8D-9DD4-36E3A68C8F2A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7550E-844F-4A23-B2B4-A0791D90D7AF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86DD5-1799-4401-87FF-E176A0C21919}" type="datetime1">
              <a:rPr kumimoji="1" lang="ja-JP" altLang="en-US" smtClean="0"/>
              <a:pPr/>
              <a:t>2011/10/7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429684" cy="1928826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b="0" dirty="0" smtClean="0">
                <a:solidFill>
                  <a:schemeClr val="tx1"/>
                </a:solidFill>
              </a:rPr>
              <a:t>風力発電の効率的な</a:t>
            </a:r>
            <a:r>
              <a:rPr lang="en-US" altLang="ja-JP" b="0" smtClean="0">
                <a:solidFill>
                  <a:schemeClr val="tx1"/>
                </a:solidFill>
              </a:rPr>
              <a:t/>
            </a:r>
            <a:br>
              <a:rPr lang="en-US" altLang="ja-JP" b="0" smtClean="0">
                <a:solidFill>
                  <a:schemeClr val="tx1"/>
                </a:solidFill>
              </a:rPr>
            </a:br>
            <a:r>
              <a:rPr lang="ja-JP" altLang="en-US" b="0" smtClean="0">
                <a:solidFill>
                  <a:schemeClr val="tx1"/>
                </a:solidFill>
              </a:rPr>
              <a:t>運用</a:t>
            </a:r>
            <a:r>
              <a:rPr lang="ja-JP" altLang="en-US" b="0" dirty="0" smtClean="0">
                <a:solidFill>
                  <a:schemeClr val="tx1"/>
                </a:solidFill>
              </a:rPr>
              <a:t>計画の立案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誠　　</a:t>
            </a:r>
            <a:r>
              <a:rPr lang="en-US" altLang="ja-JP" dirty="0" smtClean="0">
                <a:solidFill>
                  <a:schemeClr val="tx1"/>
                </a:solidFill>
              </a:rPr>
              <a:t>2011/10/7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68346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今後の研究について</a:t>
            </a:r>
            <a:endParaRPr kumimoji="1" lang="ja-JP" altLang="en-US" dirty="0"/>
          </a:p>
        </p:txBody>
      </p:sp>
      <p:sp>
        <p:nvSpPr>
          <p:cNvPr id="6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ja-JP" altLang="en-US" sz="3200" dirty="0" smtClean="0"/>
              <a:t>１０月：数式モデルを完成させる</a:t>
            </a:r>
            <a:endParaRPr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　　　目的関数と制約条件</a:t>
            </a:r>
            <a:r>
              <a:rPr lang="ja-JP" altLang="en-US" sz="3200" dirty="0" smtClean="0"/>
              <a:t>の</a:t>
            </a:r>
            <a:r>
              <a:rPr lang="ja-JP" altLang="en-US" sz="3200" dirty="0" smtClean="0"/>
              <a:t>考察</a:t>
            </a:r>
            <a:endParaRPr lang="en-US" altLang="ja-JP" sz="3200" dirty="0" smtClean="0"/>
          </a:p>
          <a:p>
            <a:endParaRPr lang="en-US" altLang="ja-JP" sz="2400" dirty="0" smtClean="0"/>
          </a:p>
          <a:p>
            <a:r>
              <a:rPr lang="ja-JP" altLang="en-US" sz="3200" dirty="0" smtClean="0"/>
              <a:t>１１月：数値実験のプログラムを作成する</a:t>
            </a:r>
            <a:endParaRPr lang="en-US" altLang="ja-JP" sz="2400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96908"/>
          </a:xfrm>
        </p:spPr>
        <p:txBody>
          <a:bodyPr/>
          <a:lstStyle/>
          <a:p>
            <a:pPr algn="ctr"/>
            <a:r>
              <a:rPr lang="ja-JP" altLang="en-US" dirty="0" smtClean="0"/>
              <a:t>中間発表での指摘・問題点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785794"/>
            <a:ext cx="8643998" cy="57150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●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本研究を数理計画法で解く場合、目的関数は何か？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42910" y="1571612"/>
            <a:ext cx="7500990" cy="57150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目的関数は風力発電の利益の最大化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2786058"/>
            <a:ext cx="7000924" cy="64294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●</a:t>
            </a:r>
            <a:r>
              <a:rPr lang="ja-JP" altLang="en-US" sz="2800" dirty="0" smtClean="0">
                <a:solidFill>
                  <a:schemeClr val="tx1"/>
                </a:solidFill>
              </a:rPr>
              <a:t>本研究で在庫管理問題を使えないか？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0034" y="3571876"/>
            <a:ext cx="8286808" cy="1571636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風力発電では３０分更新予測を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用いて計画目標値の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変更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が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可能なので、定期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・定量発注方式のモデルは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風力発電には扱いにくい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818"/>
          </a:xfrm>
        </p:spPr>
        <p:txBody>
          <a:bodyPr/>
          <a:lstStyle/>
          <a:p>
            <a:pPr algn="ctr"/>
            <a:r>
              <a:rPr lang="ja-JP" altLang="en-US" dirty="0" smtClean="0"/>
              <a:t>風力発電の電力フロー</a:t>
            </a:r>
            <a:endParaRPr kumimoji="1" lang="ja-JP" altLang="en-US" dirty="0"/>
          </a:p>
        </p:txBody>
      </p:sp>
      <p:pic>
        <p:nvPicPr>
          <p:cNvPr id="4097" name="Picture 1" descr="C:\Users\TeamDan\Desktop\卒業研究\風車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2147269" cy="1428760"/>
          </a:xfrm>
          <a:prstGeom prst="rect">
            <a:avLst/>
          </a:prstGeom>
          <a:noFill/>
        </p:spPr>
      </p:pic>
      <p:pic>
        <p:nvPicPr>
          <p:cNvPr id="4099" name="Picture 3" descr="C:\Users\TeamDan\Desktop\卒業研究\蓄電池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429000"/>
            <a:ext cx="2143140" cy="1691549"/>
          </a:xfrm>
          <a:prstGeom prst="rect">
            <a:avLst/>
          </a:prstGeom>
          <a:noFill/>
        </p:spPr>
      </p:pic>
      <p:pic>
        <p:nvPicPr>
          <p:cNvPr id="4100" name="Picture 4" descr="C:\Users\TeamDan\Desktop\卒業研究\電力会社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1357298"/>
            <a:ext cx="2500330" cy="158591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142844" y="785794"/>
            <a:ext cx="2643206" cy="571504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風力発電（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W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286512" y="857232"/>
            <a:ext cx="2571768" cy="571504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電力会社（</a:t>
            </a:r>
            <a:r>
              <a:rPr lang="en-US" altLang="ja-JP" sz="2800" dirty="0" smtClean="0">
                <a:solidFill>
                  <a:schemeClr val="tx1"/>
                </a:solidFill>
              </a:rPr>
              <a:t>G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43240" y="5143512"/>
            <a:ext cx="2214578" cy="571504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蓄電池（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B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4097" idx="2"/>
          </p:cNvCxnSpPr>
          <p:nvPr/>
        </p:nvCxnSpPr>
        <p:spPr>
          <a:xfrm rot="16200000" flipH="1">
            <a:off x="2001265" y="2287023"/>
            <a:ext cx="571504" cy="17124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4100" idx="2"/>
          </p:cNvCxnSpPr>
          <p:nvPr/>
        </p:nvCxnSpPr>
        <p:spPr>
          <a:xfrm flipV="1">
            <a:off x="5286380" y="2943208"/>
            <a:ext cx="2321735" cy="4857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097" idx="3"/>
            <a:endCxn id="4100" idx="1"/>
          </p:cNvCxnSpPr>
          <p:nvPr/>
        </p:nvCxnSpPr>
        <p:spPr>
          <a:xfrm>
            <a:off x="2504427" y="2143116"/>
            <a:ext cx="3853523" cy="71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500430" y="1142984"/>
            <a:ext cx="1143008" cy="928694"/>
          </a:xfrm>
          <a:prstGeom prst="rect">
            <a:avLst/>
          </a:prstGeom>
          <a:solidFill>
            <a:srgbClr val="FFFF00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EWG</a:t>
            </a: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送電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214414" y="3214686"/>
            <a:ext cx="1000132" cy="9286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EWB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蓄電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929322" y="3429000"/>
            <a:ext cx="1071570" cy="857256"/>
          </a:xfrm>
          <a:prstGeom prst="rect">
            <a:avLst/>
          </a:prstGeom>
          <a:solidFill>
            <a:srgbClr val="FFFF00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EBG</a:t>
            </a: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送電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1406" y="785794"/>
            <a:ext cx="2500330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lang="ja-JP" altLang="en-US" sz="2800" dirty="0" smtClean="0">
                <a:solidFill>
                  <a:schemeClr val="tx1"/>
                </a:solidFill>
              </a:rPr>
              <a:t>入力データ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7158" y="1428736"/>
            <a:ext cx="8429684" cy="164307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・ｐｒｓ：売電価格</a:t>
            </a:r>
            <a:r>
              <a:rPr lang="en-US" altLang="ja-JP" sz="2800" dirty="0" smtClean="0">
                <a:solidFill>
                  <a:schemeClr val="tx1"/>
                </a:solidFill>
              </a:rPr>
              <a:t>[</a:t>
            </a:r>
            <a:r>
              <a:rPr lang="ja-JP" altLang="en-US" sz="2800" dirty="0" smtClean="0">
                <a:solidFill>
                  <a:schemeClr val="tx1"/>
                </a:solidFill>
              </a:rPr>
              <a:t>￥</a:t>
            </a:r>
            <a:r>
              <a:rPr lang="en-US" altLang="ja-JP" sz="2800" dirty="0" smtClean="0">
                <a:solidFill>
                  <a:schemeClr val="tx1"/>
                </a:solidFill>
              </a:rPr>
              <a:t>/kWh]</a:t>
            </a:r>
            <a:r>
              <a:rPr lang="ja-JP" altLang="en-US" sz="2800" dirty="0" smtClean="0">
                <a:solidFill>
                  <a:schemeClr val="tx1"/>
                </a:solidFill>
              </a:rPr>
              <a:t>　・ｇｗｆ：風力発電量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ja-JP" altLang="en-US" sz="2800" dirty="0" smtClean="0">
                <a:solidFill>
                  <a:schemeClr val="tx1"/>
                </a:solidFill>
              </a:rPr>
              <a:t>ｐｌｖ</a:t>
            </a:r>
            <a:r>
              <a:rPr lang="ja-JP" altLang="en-US" sz="2800" dirty="0" smtClean="0">
                <a:solidFill>
                  <a:schemeClr val="tx1"/>
                </a:solidFill>
              </a:rPr>
              <a:t>：</a:t>
            </a:r>
            <a:r>
              <a:rPr lang="ja-JP" altLang="en-US" sz="2800" dirty="0" smtClean="0">
                <a:solidFill>
                  <a:schemeClr val="tx1"/>
                </a:solidFill>
              </a:rPr>
              <a:t>計画目標値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・ｐｗｆ：</a:t>
            </a:r>
            <a:r>
              <a:rPr lang="ja-JP" altLang="en-US" sz="2800" dirty="0" smtClean="0">
                <a:solidFill>
                  <a:schemeClr val="tx1"/>
                </a:solidFill>
              </a:rPr>
              <a:t>予測発電量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1928802"/>
            <a:ext cx="3914775" cy="51435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2844" y="3429000"/>
            <a:ext cx="2286016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決定変数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28596" y="3857628"/>
            <a:ext cx="7929618" cy="164307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E[X][Y]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[X</a:t>
            </a:r>
            <a:r>
              <a:rPr lang="en-US" altLang="ja-JP" sz="2800" dirty="0" smtClean="0">
                <a:solidFill>
                  <a:schemeClr val="tx1"/>
                </a:solidFill>
              </a:rPr>
              <a:t>]</a:t>
            </a:r>
            <a:r>
              <a:rPr lang="ja-JP" altLang="en-US" sz="2800" dirty="0" smtClean="0">
                <a:solidFill>
                  <a:schemeClr val="tx1"/>
                </a:solidFill>
              </a:rPr>
              <a:t>から</a:t>
            </a:r>
            <a:r>
              <a:rPr lang="en-US" altLang="ja-JP" sz="2800" dirty="0" smtClean="0">
                <a:solidFill>
                  <a:schemeClr val="tx1"/>
                </a:solidFill>
              </a:rPr>
              <a:t>[Y]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sz="2800" dirty="0" smtClean="0">
                <a:solidFill>
                  <a:schemeClr val="tx1"/>
                </a:solidFill>
              </a:rPr>
              <a:t>電力量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kumimoji="1" lang="en-US" altLang="ja-JP" sz="2800" dirty="0" smtClean="0">
                <a:solidFill>
                  <a:schemeClr val="tx1"/>
                </a:solidFill>
              </a:rPr>
              <a:t>STE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：蓄電量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[X],[Y]</a:t>
            </a:r>
            <a:r>
              <a:rPr lang="ja-JP" altLang="en-US" sz="2800" dirty="0" smtClean="0">
                <a:solidFill>
                  <a:schemeClr val="tx1"/>
                </a:solidFill>
              </a:rPr>
              <a:t>は、</a:t>
            </a:r>
            <a:r>
              <a:rPr lang="en-US" altLang="ja-JP" sz="2800" dirty="0" smtClean="0">
                <a:solidFill>
                  <a:schemeClr val="tx1"/>
                </a:solidFill>
              </a:rPr>
              <a:t>W</a:t>
            </a:r>
            <a:r>
              <a:rPr lang="ja-JP" altLang="en-US" sz="2800" dirty="0" smtClean="0">
                <a:solidFill>
                  <a:schemeClr val="tx1"/>
                </a:solidFill>
              </a:rPr>
              <a:t>：風力発電、</a:t>
            </a:r>
            <a:r>
              <a:rPr lang="en-US" altLang="ja-JP" sz="2800" dirty="0" smtClean="0">
                <a:solidFill>
                  <a:schemeClr val="tx1"/>
                </a:solidFill>
              </a:rPr>
              <a:t>B</a:t>
            </a:r>
            <a:r>
              <a:rPr lang="ja-JP" altLang="en-US" sz="2800" dirty="0" smtClean="0">
                <a:solidFill>
                  <a:schemeClr val="tx1"/>
                </a:solidFill>
              </a:rPr>
              <a:t>：蓄電池、</a:t>
            </a:r>
            <a:r>
              <a:rPr lang="en-US" altLang="ja-JP" sz="2800" dirty="0" smtClean="0">
                <a:solidFill>
                  <a:schemeClr val="tx1"/>
                </a:solidFill>
              </a:rPr>
              <a:t>G</a:t>
            </a:r>
            <a:r>
              <a:rPr lang="ja-JP" altLang="en-US" sz="2800" dirty="0" smtClean="0">
                <a:solidFill>
                  <a:schemeClr val="tx1"/>
                </a:solidFill>
              </a:rPr>
              <a:t>：電力会社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1406" y="714356"/>
            <a:ext cx="2214578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目的関数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8596" y="1428736"/>
            <a:ext cx="2143140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m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aximize: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1214422"/>
            <a:ext cx="3867150" cy="790575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142844" y="2285992"/>
            <a:ext cx="2143140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制約条件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2857497"/>
            <a:ext cx="4643470" cy="428628"/>
          </a:xfrm>
          <a:prstGeom prst="rect">
            <a:avLst/>
          </a:prstGeom>
          <a:noFill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3429000"/>
            <a:ext cx="4929221" cy="480900"/>
          </a:xfrm>
          <a:prstGeom prst="rect">
            <a:avLst/>
          </a:prstGeom>
          <a:noFill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4143380"/>
            <a:ext cx="8072493" cy="888715"/>
          </a:xfrm>
          <a:prstGeom prst="rect">
            <a:avLst/>
          </a:prstGeom>
          <a:noFill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5143512"/>
            <a:ext cx="6572296" cy="500066"/>
          </a:xfrm>
          <a:prstGeom prst="rect">
            <a:avLst/>
          </a:prstGeom>
          <a:noFill/>
        </p:spPr>
      </p:pic>
      <p:sp>
        <p:nvSpPr>
          <p:cNvPr id="15" name="正方形/長方形 14"/>
          <p:cNvSpPr/>
          <p:nvPr/>
        </p:nvSpPr>
        <p:spPr>
          <a:xfrm>
            <a:off x="6429388" y="5786454"/>
            <a:ext cx="2000264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t=1,2,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1406" y="785794"/>
            <a:ext cx="2214578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目的関数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57224" y="1428736"/>
            <a:ext cx="2143140" cy="571504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m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aximize: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2910" y="2285992"/>
            <a:ext cx="7929618" cy="121444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・本研究の目的は風力発電の利益の最大化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・風力発電量と蓄電池の合成出力の売電価格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42844" y="4000504"/>
            <a:ext cx="2143140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制約条件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28596" y="5214950"/>
            <a:ext cx="8429684" cy="71438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・風力発電量は電力会社と蓄電池に送電される。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1357298"/>
            <a:ext cx="3867150" cy="790575"/>
          </a:xfrm>
          <a:prstGeom prst="rect">
            <a:avLst/>
          </a:prstGeom>
          <a:noFill/>
        </p:spPr>
      </p:pic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4500570"/>
            <a:ext cx="4286280" cy="548245"/>
          </a:xfrm>
          <a:prstGeom prst="rect">
            <a:avLst/>
          </a:prstGeom>
          <a:noFill/>
        </p:spPr>
      </p:pic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28596" y="3643314"/>
            <a:ext cx="7072362" cy="278608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・蓄電池容量管理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・使用する蓄電池容量比は４０％を想定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・満充電、完全放電状態にならないように、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容量管理をする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・昼夜間で制約条件を変えて、昼に放電、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夜に充電しやすいようにする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57158" y="1142984"/>
            <a:ext cx="1071570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flat" cmpd="sng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昼間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57158" y="2285992"/>
            <a:ext cx="1071570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ap="flat" cmpd="sng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夜間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2857496"/>
            <a:ext cx="4295775" cy="419100"/>
          </a:xfrm>
          <a:prstGeom prst="rect">
            <a:avLst/>
          </a:prstGeom>
          <a:noFill/>
        </p:spPr>
      </p:pic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714488"/>
            <a:ext cx="4295775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1472" y="2000240"/>
            <a:ext cx="6500858" cy="221457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・蓄電池の変化量を表したもの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0.9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は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充放電効率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　　　　　　　　　　はヒータ損失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ヒータ損失は使用する蓄電池容量比の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４％を仮定する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4500570"/>
            <a:ext cx="5643602" cy="500066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2910" y="5214950"/>
            <a:ext cx="6286544" cy="142876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・技術要件を表したもの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・合成出力が計画目標値の</a:t>
            </a:r>
            <a:r>
              <a:rPr lang="en-US" altLang="ja-JP" sz="2800" dirty="0" smtClean="0">
                <a:solidFill>
                  <a:schemeClr val="tx1"/>
                </a:solidFill>
              </a:rPr>
              <a:t>±</a:t>
            </a:r>
            <a:r>
              <a:rPr lang="ja-JP" altLang="en-US" sz="2800" dirty="0" smtClean="0">
                <a:solidFill>
                  <a:schemeClr val="tx1"/>
                </a:solidFill>
              </a:rPr>
              <a:t>２％以内に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収まるように調整する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928670"/>
            <a:ext cx="7643866" cy="841527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857496"/>
            <a:ext cx="2214578" cy="428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57158" y="5500702"/>
            <a:ext cx="7572428" cy="114300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・蓄電池容量に応じて予測発電量より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どういった計画目標値を設定するかを決める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142984"/>
            <a:ext cx="1733550" cy="419100"/>
          </a:xfrm>
          <a:prstGeom prst="rect">
            <a:avLst/>
          </a:prstGeom>
          <a:noFill/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5140" y="2786058"/>
            <a:ext cx="1733550" cy="419100"/>
          </a:xfrm>
          <a:prstGeom prst="rect">
            <a:avLst/>
          </a:prstGeom>
          <a:noFill/>
        </p:spPr>
      </p:pic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3574" name="Picture 2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4286256"/>
            <a:ext cx="1733550" cy="419100"/>
          </a:xfrm>
          <a:prstGeom prst="rect">
            <a:avLst/>
          </a:prstGeom>
          <a:noFill/>
        </p:spPr>
      </p:pic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85720" y="785794"/>
            <a:ext cx="1071570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flat" cmpd="sng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昼間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85720" y="1500174"/>
            <a:ext cx="1071570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ap="flat" cmpd="sng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夜間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3577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714356"/>
            <a:ext cx="2857520" cy="457882"/>
          </a:xfrm>
          <a:prstGeom prst="rect">
            <a:avLst/>
          </a:prstGeom>
          <a:noFill/>
        </p:spPr>
      </p:pic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3580" name="Picture 2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357430"/>
            <a:ext cx="4429156" cy="454704"/>
          </a:xfrm>
          <a:prstGeom prst="rect">
            <a:avLst/>
          </a:prstGeom>
          <a:noFill/>
        </p:spPr>
      </p:pic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3583" name="Picture 3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3929066"/>
            <a:ext cx="2928958" cy="428628"/>
          </a:xfrm>
          <a:prstGeom prst="rect">
            <a:avLst/>
          </a:prstGeom>
          <a:noFill/>
        </p:spPr>
      </p:pic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85720" y="2500306"/>
            <a:ext cx="1071570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flat" cmpd="sng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昼間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85720" y="4000504"/>
            <a:ext cx="1071570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flat" cmpd="sng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昼間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85720" y="4643446"/>
            <a:ext cx="1071570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ap="flat" cmpd="sng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夜間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85720" y="3143248"/>
            <a:ext cx="1071570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ap="flat" cmpd="sng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夜間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142844" y="2214554"/>
            <a:ext cx="8786874" cy="1588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142844" y="3786190"/>
            <a:ext cx="8786874" cy="1588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3589" name="Picture 3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071810"/>
            <a:ext cx="4643438" cy="476703"/>
          </a:xfrm>
          <a:prstGeom prst="rect">
            <a:avLst/>
          </a:prstGeom>
          <a:noFill/>
        </p:spPr>
      </p:pic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3592" name="Picture 4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1428736"/>
            <a:ext cx="2928958" cy="469329"/>
          </a:xfrm>
          <a:prstGeom prst="rect">
            <a:avLst/>
          </a:prstGeom>
          <a:noFill/>
        </p:spPr>
      </p:pic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3595" name="Picture 4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4572008"/>
            <a:ext cx="2928958" cy="469329"/>
          </a:xfrm>
          <a:prstGeom prst="rect">
            <a:avLst/>
          </a:prstGeom>
          <a:noFill/>
        </p:spPr>
      </p:pic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5812</TotalTime>
  <Words>329</Words>
  <Application>Microsoft Office PowerPoint</Application>
  <PresentationFormat>画面に合わせる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ビジネス</vt:lpstr>
      <vt:lpstr>風力発電の効率的な 運用計画の立案</vt:lpstr>
      <vt:lpstr>中間発表での指摘・問題点</vt:lpstr>
      <vt:lpstr>風力発電の電力フロー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今後の研究について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588</cp:revision>
  <dcterms:created xsi:type="dcterms:W3CDTF">2011-05-24T06:01:49Z</dcterms:created>
  <dcterms:modified xsi:type="dcterms:W3CDTF">2011-10-07T03:24:32Z</dcterms:modified>
</cp:coreProperties>
</file>