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62" r:id="rId5"/>
    <p:sldId id="263" r:id="rId6"/>
    <p:sldId id="264" r:id="rId7"/>
    <p:sldId id="270" r:id="rId8"/>
    <p:sldId id="273" r:id="rId9"/>
    <p:sldId id="272" r:id="rId10"/>
    <p:sldId id="274" r:id="rId11"/>
    <p:sldId id="258" r:id="rId12"/>
    <p:sldId id="260" r:id="rId13"/>
  </p:sldIdLst>
  <p:sldSz cx="9144000" cy="6858000" type="screen4x3"/>
  <p:notesSz cx="6742113" cy="98726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52" autoAdjust="0"/>
  </p:normalViewPr>
  <p:slideViewPr>
    <p:cSldViewPr>
      <p:cViewPr varScale="1">
        <p:scale>
          <a:sx n="126" d="100"/>
          <a:sy n="126" d="100"/>
        </p:scale>
        <p:origin x="-11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2FE0-13E0-4521-9F86-39E56C437C47}" type="datetime1">
              <a:rPr kumimoji="1" lang="ja-JP" altLang="en-US" smtClean="0"/>
              <a:t>2011/6/7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EC575-30AF-47F7-AA18-E36DC7A1ED1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A0E5C-21AC-4ACE-A1B2-8402CFA516BE}" type="datetime1">
              <a:rPr kumimoji="1" lang="ja-JP" altLang="en-US" smtClean="0"/>
              <a:t>2011/6/7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EC0BC-B6ED-4B74-A262-83811F6E645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EC0BC-B6ED-4B74-A262-83811F6E645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EC0BC-B6ED-4B74-A262-83811F6E645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B0FF6F-41FB-48C4-8B4D-3429510CF414}" type="datetime1">
              <a:rPr kumimoji="1" lang="ja-JP" altLang="en-US" smtClean="0"/>
              <a:t>2011/6/7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66ADC-4300-409C-B4A2-38248A9BD3D1}" type="datetime1">
              <a:rPr kumimoji="1" lang="ja-JP" altLang="en-US" smtClean="0"/>
              <a:t>2011/6/7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1A1D06-9DCF-4C12-A1A4-F50EDA44704D}" type="datetime1">
              <a:rPr kumimoji="1" lang="ja-JP" altLang="en-US" smtClean="0"/>
              <a:t>2011/6/7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EFAF50-AA50-4A92-93DF-EE5022E34FD9}" type="datetime1">
              <a:rPr kumimoji="1" lang="ja-JP" altLang="en-US" smtClean="0"/>
              <a:t>2011/6/7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6BDF5-3C14-4A25-87A7-39C83644EF85}" type="datetime1">
              <a:rPr kumimoji="1" lang="ja-JP" altLang="en-US" smtClean="0"/>
              <a:t>2011/6/7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E0E6DE-6372-4764-8CD8-4150620893C1}" type="datetime1">
              <a:rPr kumimoji="1" lang="ja-JP" altLang="en-US" smtClean="0"/>
              <a:t>2011/6/7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40CE39-C6EF-427A-82DC-4813DBB5E604}" type="datetime1">
              <a:rPr kumimoji="1" lang="ja-JP" altLang="en-US" smtClean="0"/>
              <a:t>2011/6/7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20ED-5AA4-44F0-BEF4-A2CAF36215F6}" type="datetime1">
              <a:rPr kumimoji="1" lang="ja-JP" altLang="en-US" smtClean="0"/>
              <a:t>2011/6/7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CB415C-2102-4A62-8F28-998BE30F4B31}" type="datetime1">
              <a:rPr kumimoji="1" lang="ja-JP" altLang="en-US" smtClean="0"/>
              <a:t>2011/6/7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E28DA7E-FA03-4C12-9782-309196785CCA}" type="datetime1">
              <a:rPr kumimoji="1" lang="ja-JP" altLang="en-US" smtClean="0"/>
              <a:t>2011/6/7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6876B5-57E1-46C6-A151-76EB5486EA5F}" type="datetime1">
              <a:rPr kumimoji="1" lang="ja-JP" altLang="en-US" smtClean="0"/>
              <a:t>2011/6/7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2156AB-589A-4D4D-82F8-17383080CC0D}" type="datetime1">
              <a:rPr kumimoji="1" lang="ja-JP" altLang="en-US" smtClean="0"/>
              <a:t>2011/6/7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5786" y="1428736"/>
            <a:ext cx="7772400" cy="1928826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不完全情報下において風力発電を効率的に運用する計画の立案</a:t>
            </a:r>
            <a:br>
              <a:rPr lang="ja-JP" altLang="en-US" dirty="0" smtClean="0">
                <a:solidFill>
                  <a:schemeClr val="tx1"/>
                </a:solidFill>
              </a:rPr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00100" y="3357562"/>
            <a:ext cx="7406640" cy="1752600"/>
          </a:xfrm>
        </p:spPr>
        <p:txBody>
          <a:bodyPr>
            <a:normAutofit/>
          </a:bodyPr>
          <a:lstStyle/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工学部　システムマネジメント工学科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システム最適化研究室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臼木　</a:t>
            </a:r>
            <a:r>
              <a:rPr lang="ja-JP" altLang="en-US" dirty="0" smtClean="0">
                <a:solidFill>
                  <a:schemeClr val="tx1"/>
                </a:solidFill>
              </a:rPr>
              <a:t>誠　　</a:t>
            </a:r>
            <a:r>
              <a:rPr lang="en-US" altLang="ja-JP" dirty="0" smtClean="0">
                <a:solidFill>
                  <a:schemeClr val="tx1"/>
                </a:solidFill>
              </a:rPr>
              <a:t>2011/6/7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出力変動緩和制御型　技術要件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7158" y="1785926"/>
            <a:ext cx="8358246" cy="2214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720" y="1500174"/>
            <a:ext cx="8358246" cy="4429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・周波数変動対策として蓄電池などを設置し、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蓄電池などの出力を制御することによって、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風力発電に起因する出力変動を緩和する。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endParaRPr lang="en-US" altLang="ja-JP" sz="2800" dirty="0" smtClean="0">
              <a:solidFill>
                <a:schemeClr val="tx1"/>
              </a:solidFill>
            </a:endParaRPr>
          </a:p>
          <a:p>
            <a:endParaRPr lang="ja-JP" altLang="en-US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・平時は、任意の時刻から始まる２０分間において、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周波数変動対策後の風力発電設備合成出力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（１分間平均値）の「最大値－最小値」が、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風力発電機の定格出力合計値の１０％以下である。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前年度の研究での課題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00100" y="1285860"/>
            <a:ext cx="5357818" cy="857256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■出力一定制御型のみ使用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28662" y="4000504"/>
            <a:ext cx="6715140" cy="928694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■前年度のモデルでは立案した計画の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 継続回数が半分以下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4071934" y="5072074"/>
            <a:ext cx="1071570" cy="500066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500166" y="5715016"/>
            <a:ext cx="6072230" cy="71438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モデルの改善、最低限のノルマの達成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3929058" y="2143116"/>
            <a:ext cx="1071570" cy="500066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500298" y="2786058"/>
            <a:ext cx="3929090" cy="71438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出力変動緩和型の検討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-142908" y="1481328"/>
            <a:ext cx="9286908" cy="4525963"/>
          </a:xfrm>
        </p:spPr>
        <p:txBody>
          <a:bodyPr/>
          <a:lstStyle/>
          <a:p>
            <a:r>
              <a:rPr lang="ja-JP" altLang="en-US" sz="2800" dirty="0" smtClean="0"/>
              <a:t>どの程度の日程で計画を立てれば良いかを考える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コストの最低限のノルマをクリアし、利益が得られるような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発電計画の立案</a:t>
            </a:r>
            <a:endParaRPr lang="en-US" altLang="ja-JP" sz="2800" dirty="0" smtClean="0"/>
          </a:p>
          <a:p>
            <a:pPr>
              <a:buNone/>
            </a:pPr>
            <a:endParaRPr lang="en-US" altLang="ja-JP" sz="2800" dirty="0" smtClean="0"/>
          </a:p>
          <a:p>
            <a:r>
              <a:rPr kumimoji="1" lang="ja-JP" altLang="en-US" sz="2800" dirty="0" smtClean="0"/>
              <a:t>出力変動緩和制御型を用いての運用計画の立案と</a:t>
            </a:r>
            <a:endParaRPr kumimoji="1"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kumimoji="1" lang="ja-JP" altLang="en-US" sz="2800" dirty="0" smtClean="0"/>
              <a:t>実験運用</a:t>
            </a:r>
            <a:endParaRPr kumimoji="1" lang="en-US" altLang="ja-JP" sz="2800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ctr"/>
            <a:r>
              <a:rPr lang="ja-JP" altLang="en-US" dirty="0" smtClean="0"/>
              <a:t>今後の研究において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20" y="1428736"/>
            <a:ext cx="8858280" cy="28575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kumimoji="1" lang="ja-JP" altLang="en-US" dirty="0" smtClean="0"/>
          </a:p>
          <a:p>
            <a:r>
              <a:rPr lang="ja-JP" altLang="en-US" sz="3000" dirty="0" smtClean="0"/>
              <a:t>風力発電で使用されている出力一定制御型に、</a:t>
            </a:r>
            <a:endParaRPr lang="en-US" altLang="ja-JP" sz="3000" dirty="0" smtClean="0"/>
          </a:p>
          <a:p>
            <a:pPr>
              <a:buNone/>
            </a:pPr>
            <a:r>
              <a:rPr lang="ja-JP" altLang="en-US" sz="3000" dirty="0" smtClean="0"/>
              <a:t>　オンラインアルゴリズム的思考を用いて運用計画の</a:t>
            </a:r>
            <a:endParaRPr lang="en-US" altLang="ja-JP" sz="3000" dirty="0" smtClean="0"/>
          </a:p>
          <a:p>
            <a:pPr>
              <a:buNone/>
            </a:pPr>
            <a:r>
              <a:rPr lang="ja-JP" altLang="en-US" sz="3000" dirty="0" smtClean="0"/>
              <a:t>　モデル化をした。</a:t>
            </a:r>
            <a:endParaRPr lang="en-US" altLang="ja-JP" sz="3000" dirty="0" smtClean="0"/>
          </a:p>
          <a:p>
            <a:pPr>
              <a:buNone/>
            </a:pPr>
            <a:endParaRPr lang="en-US" altLang="ja-JP" sz="3000" dirty="0" smtClean="0"/>
          </a:p>
          <a:p>
            <a:r>
              <a:rPr lang="ja-JP" altLang="en-US" sz="3000" dirty="0" smtClean="0"/>
              <a:t>モデル化したものを数値実験し、立案した計画通りに</a:t>
            </a:r>
            <a:endParaRPr lang="en-US" altLang="ja-JP" sz="3000" dirty="0" smtClean="0"/>
          </a:p>
          <a:p>
            <a:pPr>
              <a:buNone/>
            </a:pPr>
            <a:r>
              <a:rPr lang="ja-JP" altLang="en-US" sz="3000" dirty="0" smtClean="0"/>
              <a:t>　運用が継続できるかを示した。</a:t>
            </a:r>
            <a:endParaRPr lang="en-US" altLang="ja-JP" sz="3000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前年度の研究内容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3714776"/>
          </a:xfrm>
        </p:spPr>
        <p:txBody>
          <a:bodyPr anchor="ctr">
            <a:normAutofit fontScale="92500" lnSpcReduction="10000"/>
          </a:bodyPr>
          <a:lstStyle/>
          <a:p>
            <a:r>
              <a:rPr kumimoji="1" lang="ja-JP" altLang="en-US" sz="2800" dirty="0" smtClean="0"/>
              <a:t>オンラインアルゴリズム</a:t>
            </a:r>
            <a:endParaRPr kumimoji="1" lang="en-US" altLang="ja-JP" sz="2800" dirty="0" smtClean="0"/>
          </a:p>
          <a:p>
            <a:pPr>
              <a:buNone/>
            </a:pPr>
            <a:endParaRPr kumimoji="1"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・競合比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制御方式</a:t>
            </a:r>
            <a:endParaRPr lang="en-US" altLang="ja-JP" sz="2800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・出力一定制御型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・出力変動緩和制御型</a:t>
            </a:r>
            <a:endParaRPr lang="en-US" altLang="ja-JP" sz="2800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 smtClean="0"/>
              <a:t>本</a:t>
            </a:r>
            <a:r>
              <a:rPr kumimoji="1" lang="ja-JP" altLang="en-US" dirty="0" smtClean="0"/>
              <a:t>研究においてのアプローチ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オンラインアルゴリズム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42844" y="1357298"/>
            <a:ext cx="8858312" cy="928694"/>
          </a:xfrm>
          <a:prstGeom prst="rect">
            <a:avLst/>
          </a:prstGeom>
          <a:noFill/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sz="2800" dirty="0" smtClean="0">
                <a:solidFill>
                  <a:schemeClr val="tx1"/>
                </a:solidFill>
              </a:rPr>
              <a:t>将来を全く知らない、あるいは不完全情報を考慮した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ja-JP" altLang="en-US" sz="2800" dirty="0" smtClean="0">
                <a:solidFill>
                  <a:schemeClr val="tx1"/>
                </a:solidFill>
              </a:rPr>
              <a:t>問題を取り扱う</a:t>
            </a:r>
            <a:r>
              <a:rPr lang="ja-JP" altLang="en-US" sz="2800" dirty="0">
                <a:solidFill>
                  <a:schemeClr val="tx1"/>
                </a:solidFill>
              </a:rPr>
              <a:t>ためのアルゴリズム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4282" y="2643182"/>
            <a:ext cx="6715172" cy="714380"/>
          </a:xfrm>
          <a:prstGeom prst="rect">
            <a:avLst/>
          </a:prstGeom>
          <a:solidFill>
            <a:srgbClr val="92D050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sz="2800" dirty="0" smtClean="0">
                <a:solidFill>
                  <a:schemeClr val="tx1"/>
                </a:solidFill>
              </a:rPr>
              <a:t>オンライン問題の例：レンタルスキー問題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4282" y="3357562"/>
            <a:ext cx="8715436" cy="278608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sz="2800" dirty="0" smtClean="0">
                <a:solidFill>
                  <a:schemeClr val="tx1"/>
                </a:solidFill>
              </a:rPr>
              <a:t>スキー板をすぐ買うと、スキーを一度しか行かなった場合、後悔してしまう。しかし、何度も行く場合はレンタル料金を払わなくていいので、払う額が少なくて済む。ただし、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ja-JP" altLang="en-US" sz="2800" dirty="0" smtClean="0">
                <a:solidFill>
                  <a:schemeClr val="tx1"/>
                </a:solidFill>
              </a:rPr>
              <a:t>持ち運びの手間や中古になった時に売ることなどは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ja-JP" altLang="en-US" sz="2800" dirty="0" smtClean="0">
                <a:solidFill>
                  <a:schemeClr val="tx1"/>
                </a:solidFill>
              </a:rPr>
              <a:t>考慮しない。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78581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オンラインアルゴリズム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2844" y="857232"/>
            <a:ext cx="8858312" cy="1000132"/>
          </a:xfrm>
          <a:prstGeom prst="rect">
            <a:avLst/>
          </a:prstGeom>
          <a:noFill/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sz="2800" u="heavy" dirty="0" smtClean="0">
                <a:solidFill>
                  <a:schemeClr val="tx1"/>
                </a:solidFill>
                <a:uFill>
                  <a:solidFill>
                    <a:srgbClr val="C00000"/>
                  </a:solidFill>
                </a:uFill>
              </a:rPr>
              <a:t>最も後悔の少ない（損をしない）選択</a:t>
            </a:r>
            <a:r>
              <a:rPr lang="ja-JP" altLang="en-US" sz="2800" dirty="0" smtClean="0">
                <a:solidFill>
                  <a:schemeClr val="tx1"/>
                </a:solidFill>
              </a:rPr>
              <a:t>は、どのようなものかを考える。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71472" y="2857496"/>
            <a:ext cx="7858180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57158" y="3500438"/>
            <a:ext cx="8358246" cy="2928958"/>
          </a:xfrm>
          <a:prstGeom prst="rect">
            <a:avLst/>
          </a:prstGeom>
          <a:solidFill>
            <a:schemeClr val="bg1"/>
          </a:solidFill>
          <a:ln cmpd="sng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sz="2800" dirty="0" smtClean="0">
                <a:solidFill>
                  <a:schemeClr val="tx1"/>
                </a:solidFill>
              </a:rPr>
              <a:t>将来の風況データは正確にはわからない不完全情報であり、オンラインアルゴリズム的思考を利用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ja-JP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ja-JP" altLang="en-US" sz="2800" dirty="0" smtClean="0">
                <a:solidFill>
                  <a:schemeClr val="tx1"/>
                </a:solidFill>
              </a:rPr>
              <a:t>本研究では様々な要素を組み合わせた状況を考慮するので、どのような作戦を取れば計画を継続できるか考える。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214414" y="2214554"/>
            <a:ext cx="3000396" cy="1000132"/>
          </a:xfrm>
          <a:prstGeom prst="rect">
            <a:avLst/>
          </a:prstGeom>
          <a:noFill/>
          <a:ln cmpd="sng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・レンタル料金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・スキー板の値段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500562" y="2428868"/>
            <a:ext cx="785818" cy="57150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572132" y="2357430"/>
            <a:ext cx="2000264" cy="785818"/>
          </a:xfrm>
          <a:prstGeom prst="rect">
            <a:avLst/>
          </a:prstGeom>
          <a:noFill/>
          <a:ln cmpd="sng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戦略に変化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競合比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42910" y="1785926"/>
            <a:ext cx="1428760" cy="500066"/>
          </a:xfrm>
          <a:prstGeom prst="rect">
            <a:avLst/>
          </a:prstGeom>
          <a:noFill/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競合比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42910" y="2285992"/>
            <a:ext cx="7643866" cy="64294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ある戦略の最悪なパターンと最適なパターンの比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571868" y="3786190"/>
            <a:ext cx="1857388" cy="5000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最小値：</a:t>
            </a:r>
            <a:r>
              <a:rPr lang="en-US" altLang="ja-JP" sz="2800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1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0" name="二等辺三角形 9"/>
          <p:cNvSpPr/>
          <p:nvPr/>
        </p:nvSpPr>
        <p:spPr>
          <a:xfrm rot="10800000">
            <a:off x="3500430" y="3286124"/>
            <a:ext cx="1928826" cy="285752"/>
          </a:xfrm>
          <a:prstGeom prst="triangle">
            <a:avLst/>
          </a:prstGeom>
          <a:solidFill>
            <a:schemeClr val="tx1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85720" y="5000636"/>
            <a:ext cx="8572560" cy="1428760"/>
          </a:xfrm>
          <a:prstGeom prst="rect">
            <a:avLst/>
          </a:prstGeom>
          <a:solidFill>
            <a:srgbClr val="FFFF99"/>
          </a:solidFill>
          <a:ln w="38100" cmpd="sng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競合比はモデルを変えない限り改良は不可能なので、モデルの考察が重要</a:t>
            </a:r>
            <a:endParaRPr lang="en-US" altLang="ja-JP" sz="3200" dirty="0" smtClean="0">
              <a:solidFill>
                <a:schemeClr val="tx1"/>
              </a:solidFill>
            </a:endParaRPr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制御方式　　出力一定制御型</a:t>
            </a:r>
            <a:endParaRPr kumimoji="1" lang="ja-JP" altLang="en-US" dirty="0"/>
          </a:p>
        </p:txBody>
      </p:sp>
      <p:pic>
        <p:nvPicPr>
          <p:cNvPr id="4" name="Picture 1" descr="C:\Users\yuki-t\Pictures\sh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357298"/>
            <a:ext cx="5944526" cy="2786082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5" name="正方形/長方形 4"/>
          <p:cNvSpPr/>
          <p:nvPr/>
        </p:nvSpPr>
        <p:spPr>
          <a:xfrm>
            <a:off x="142844" y="4714884"/>
            <a:ext cx="8929750" cy="12144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大容量の蓄電池等を設置して蓄電池の充放電制御により、風力発電の出力を一定に制御し、計画的に発電する。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出力一定制御型　技術要件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2844" y="1571612"/>
            <a:ext cx="8715404" cy="4643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・周波数変動対策設備として蓄電池を設置し，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蓄電池出力を制御することによって，風力発電に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起因する出力変動をほぼゼロとする。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endParaRPr lang="ja-JP" altLang="en-US" sz="2800" dirty="0" smtClean="0">
              <a:solidFill>
                <a:schemeClr val="tx1"/>
              </a:solidFill>
            </a:endParaRPr>
          </a:p>
          <a:p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・周波数変動対策後の風力発電設備合成出力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（１分間平均値）と発電計画に基づいて決定される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制御目標値との偏差を，周波数変動対策後の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風力発電設備合成出力の最大出力の２％以下とする。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制御方式　　出力変動緩和制御型</a:t>
            </a:r>
            <a:endParaRPr kumimoji="1" lang="ja-JP" altLang="en-US" dirty="0"/>
          </a:p>
        </p:txBody>
      </p:sp>
      <p:pic>
        <p:nvPicPr>
          <p:cNvPr id="4" name="Picture 1" descr="C:\Users\yuki-t\Pictures\shu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142984"/>
            <a:ext cx="6286544" cy="3286148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785786" y="5000636"/>
            <a:ext cx="7143800" cy="15001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小容量の蓄電池等を設置して、蓄電池の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充放電制御等によって風力発電の出力変動を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緩和する。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1388</TotalTime>
  <Words>395</Words>
  <Application>Microsoft Office PowerPoint</Application>
  <PresentationFormat>画面に合わせる (4:3)</PresentationFormat>
  <Paragraphs>97</Paragraphs>
  <Slides>12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ビジネス</vt:lpstr>
      <vt:lpstr>不完全情報下において風力発電を効率的に運用する計画の立案  </vt:lpstr>
      <vt:lpstr>前年度の研究内容</vt:lpstr>
      <vt:lpstr>本研究においてのアプローチ</vt:lpstr>
      <vt:lpstr>オンラインアルゴリズム　</vt:lpstr>
      <vt:lpstr>オンラインアルゴリズム</vt:lpstr>
      <vt:lpstr>競合比</vt:lpstr>
      <vt:lpstr>制御方式　　出力一定制御型</vt:lpstr>
      <vt:lpstr>出力一定制御型　技術要件</vt:lpstr>
      <vt:lpstr>制御方式　　出力変動緩和制御型</vt:lpstr>
      <vt:lpstr>出力変動緩和制御型　技術要件</vt:lpstr>
      <vt:lpstr>前年度の研究での課題</vt:lpstr>
      <vt:lpstr>今後の研究において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前年度の研究内容 不完全情報下において風力発電を効率的に運用する計画の立案</dc:title>
  <dc:creator>TeamDan</dc:creator>
  <cp:lastModifiedBy>TeamDan</cp:lastModifiedBy>
  <cp:revision>172</cp:revision>
  <dcterms:created xsi:type="dcterms:W3CDTF">2011-05-24T06:01:49Z</dcterms:created>
  <dcterms:modified xsi:type="dcterms:W3CDTF">2011-06-07T04:23:02Z</dcterms:modified>
</cp:coreProperties>
</file>