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1"/>
  </p:notesMasterIdLst>
  <p:handoutMasterIdLst>
    <p:handoutMasterId r:id="rId12"/>
  </p:handoutMasterIdLst>
  <p:sldIdLst>
    <p:sldId id="256" r:id="rId2"/>
    <p:sldId id="260" r:id="rId3"/>
    <p:sldId id="263" r:id="rId4"/>
    <p:sldId id="265" r:id="rId5"/>
    <p:sldId id="262" r:id="rId6"/>
    <p:sldId id="266" r:id="rId7"/>
    <p:sldId id="267" r:id="rId8"/>
    <p:sldId id="261" r:id="rId9"/>
    <p:sldId id="259" r:id="rId10"/>
  </p:sldIdLst>
  <p:sldSz cx="9144000" cy="6858000" type="screen4x3"/>
  <p:notesSz cx="6742113" cy="98726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FF99"/>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2" autoAdjust="0"/>
  </p:normalViewPr>
  <p:slideViewPr>
    <p:cSldViewPr>
      <p:cViewPr varScale="1">
        <p:scale>
          <a:sx n="126" d="100"/>
          <a:sy n="126" d="100"/>
        </p:scale>
        <p:origin x="-11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8971" y="0"/>
            <a:ext cx="2921582" cy="493633"/>
          </a:xfrm>
          <a:prstGeom prst="rect">
            <a:avLst/>
          </a:prstGeom>
        </p:spPr>
        <p:txBody>
          <a:bodyPr vert="horz" lIns="91440" tIns="45720" rIns="91440" bIns="45720" rtlCol="0"/>
          <a:lstStyle>
            <a:lvl1pPr algn="r">
              <a:defRPr sz="1200"/>
            </a:lvl1pPr>
          </a:lstStyle>
          <a:p>
            <a:fld id="{7DBD2FE0-13E0-4521-9F86-39E56C437C47}" type="datetime1">
              <a:rPr kumimoji="1" lang="ja-JP" altLang="en-US" smtClean="0"/>
              <a:pPr/>
              <a:t>2011/11/11</a:t>
            </a:fld>
            <a:endParaRPr kumimoji="1" lang="ja-JP" altLang="en-US"/>
          </a:p>
        </p:txBody>
      </p:sp>
      <p:sp>
        <p:nvSpPr>
          <p:cNvPr id="4" name="フッター プレースホルダ 3"/>
          <p:cNvSpPr>
            <a:spLocks noGrp="1"/>
          </p:cNvSpPr>
          <p:nvPr>
            <p:ph type="ftr" sz="quarter" idx="2"/>
          </p:nvPr>
        </p:nvSpPr>
        <p:spPr>
          <a:xfrm>
            <a:off x="0" y="9377316"/>
            <a:ext cx="2921582"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8971" y="9377316"/>
            <a:ext cx="2921582" cy="493633"/>
          </a:xfrm>
          <a:prstGeom prst="rect">
            <a:avLst/>
          </a:prstGeom>
        </p:spPr>
        <p:txBody>
          <a:bodyPr vert="horz" lIns="91440" tIns="45720" rIns="91440" bIns="45720" rtlCol="0" anchor="b"/>
          <a:lstStyle>
            <a:lvl1pPr algn="r">
              <a:defRPr sz="1200"/>
            </a:lvl1pPr>
          </a:lstStyle>
          <a:p>
            <a:fld id="{0BCEC575-30AF-47F7-AA18-E36DC7A1ED1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21582" cy="49363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8971" y="0"/>
            <a:ext cx="2921582" cy="493633"/>
          </a:xfrm>
          <a:prstGeom prst="rect">
            <a:avLst/>
          </a:prstGeom>
        </p:spPr>
        <p:txBody>
          <a:bodyPr vert="horz" lIns="91440" tIns="45720" rIns="91440" bIns="45720" rtlCol="0"/>
          <a:lstStyle>
            <a:lvl1pPr algn="r">
              <a:defRPr sz="1200"/>
            </a:lvl1pPr>
          </a:lstStyle>
          <a:p>
            <a:fld id="{9BFA0E5C-21AC-4ACE-A1B2-8402CFA516BE}" type="datetime1">
              <a:rPr kumimoji="1" lang="ja-JP" altLang="en-US" smtClean="0"/>
              <a:pPr/>
              <a:t>2011/11/11</a:t>
            </a:fld>
            <a:endParaRPr kumimoji="1" lang="ja-JP" altLang="en-US"/>
          </a:p>
        </p:txBody>
      </p:sp>
      <p:sp>
        <p:nvSpPr>
          <p:cNvPr id="4" name="スライド イメージ プレースホルダ 3"/>
          <p:cNvSpPr>
            <a:spLocks noGrp="1" noRot="1" noChangeAspect="1"/>
          </p:cNvSpPr>
          <p:nvPr>
            <p:ph type="sldImg" idx="2"/>
          </p:nvPr>
        </p:nvSpPr>
        <p:spPr>
          <a:xfrm>
            <a:off x="903288" y="739775"/>
            <a:ext cx="4935537" cy="37036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4212" y="4689515"/>
            <a:ext cx="5393690" cy="4442698"/>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7316"/>
            <a:ext cx="2921582" cy="49363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8971" y="9377316"/>
            <a:ext cx="2921582" cy="493633"/>
          </a:xfrm>
          <a:prstGeom prst="rect">
            <a:avLst/>
          </a:prstGeom>
        </p:spPr>
        <p:txBody>
          <a:bodyPr vert="horz" lIns="91440" tIns="45720" rIns="91440" bIns="45720" rtlCol="0" anchor="b"/>
          <a:lstStyle>
            <a:lvl1pPr algn="r">
              <a:defRPr sz="1200"/>
            </a:lvl1pPr>
          </a:lstStyle>
          <a:p>
            <a:fld id="{3C7EC0BC-B6ED-4B74-A262-83811F6E645A}"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B702EF7C-2FF7-429B-AF28-C1DED4AB1F7B}" type="datetime1">
              <a:rPr kumimoji="1" lang="ja-JP" altLang="en-US" smtClean="0"/>
              <a:pPr/>
              <a:t>2011/11/11</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5C88C5F2-48B2-419A-B65A-E390939C6320}" type="datetime1">
              <a:rPr kumimoji="1" lang="ja-JP" altLang="en-US" smtClean="0"/>
              <a:pPr/>
              <a:t>2011/11/11</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A0E56F6F-8A02-4580-BB28-AB57415EC24C}" type="datetime1">
              <a:rPr kumimoji="1" lang="ja-JP" altLang="en-US" smtClean="0"/>
              <a:pPr/>
              <a:t>2011/11/11</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EB86979-4035-41B1-975F-79EBCE14ECBE}" type="datetime1">
              <a:rPr kumimoji="1" lang="ja-JP" altLang="en-US" smtClean="0"/>
              <a:pPr/>
              <a:t>2011/11/11</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0391B1CC-92C3-4BC7-A0F4-570997E87AA1}" type="datetime1">
              <a:rPr kumimoji="1" lang="ja-JP" altLang="en-US" smtClean="0"/>
              <a:pPr/>
              <a:t>2011/11/11</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152CAD2D-EDA1-4440-9FE3-919860A95A9B}" type="datetime1">
              <a:rPr kumimoji="1" lang="ja-JP" altLang="en-US" smtClean="0"/>
              <a:pPr/>
              <a:t>2011/11/11</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53B49DEA-F9F6-4658-9775-B872F0C1D30F}" type="datetime1">
              <a:rPr kumimoji="1" lang="ja-JP" altLang="en-US" smtClean="0"/>
              <a:pPr/>
              <a:t>2011/11/11</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F64C1761-3685-4DF4-A129-062C27D7A64C}" type="datetime1">
              <a:rPr kumimoji="1" lang="ja-JP" altLang="en-US" smtClean="0"/>
              <a:pPr/>
              <a:t>2011/11/11</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201EE247-231E-479B-BBCB-492B3C3E5BC0}" type="datetime1">
              <a:rPr kumimoji="1" lang="ja-JP" altLang="en-US" smtClean="0"/>
              <a:pPr/>
              <a:t>2011/11/11</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EEC1C904-91A7-4E8D-9DD4-36E3A68C8F2A}" type="datetime1">
              <a:rPr kumimoji="1" lang="ja-JP" altLang="en-US" smtClean="0"/>
              <a:pPr/>
              <a:t>2011/11/11</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48F454E1-3130-47EC-BB34-2E89A381F1B7}"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04E7550E-844F-4A23-B2B4-A0791D90D7AF}" type="datetime1">
              <a:rPr kumimoji="1" lang="ja-JP" altLang="en-US" smtClean="0"/>
              <a:pPr/>
              <a:t>2011/11/11</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48F454E1-3130-47EC-BB34-2E89A381F1B7}"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AE86DD5-1799-4401-87FF-E176A0C21919}" type="datetime1">
              <a:rPr kumimoji="1" lang="ja-JP" altLang="en-US" smtClean="0"/>
              <a:pPr/>
              <a:t>2011/11/11</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8F454E1-3130-47EC-BB34-2E89A381F1B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8596" y="928670"/>
            <a:ext cx="8429684" cy="1928826"/>
          </a:xfrm>
        </p:spPr>
        <p:txBody>
          <a:bodyPr anchor="ctr">
            <a:normAutofit/>
          </a:bodyPr>
          <a:lstStyle/>
          <a:p>
            <a:pPr algn="ctr"/>
            <a:r>
              <a:rPr lang="ja-JP" altLang="en-US" b="0" dirty="0" smtClean="0">
                <a:solidFill>
                  <a:schemeClr val="tx1"/>
                </a:solidFill>
              </a:rPr>
              <a:t>風力発電の効率的な</a:t>
            </a:r>
            <a:r>
              <a:rPr lang="en-US" altLang="ja-JP" b="0" smtClean="0">
                <a:solidFill>
                  <a:schemeClr val="tx1"/>
                </a:solidFill>
              </a:rPr>
              <a:t/>
            </a:r>
            <a:br>
              <a:rPr lang="en-US" altLang="ja-JP" b="0" smtClean="0">
                <a:solidFill>
                  <a:schemeClr val="tx1"/>
                </a:solidFill>
              </a:rPr>
            </a:br>
            <a:r>
              <a:rPr lang="ja-JP" altLang="en-US" b="0" smtClean="0">
                <a:solidFill>
                  <a:schemeClr val="tx1"/>
                </a:solidFill>
              </a:rPr>
              <a:t>運用</a:t>
            </a:r>
            <a:r>
              <a:rPr lang="ja-JP" altLang="en-US" b="0" dirty="0" smtClean="0">
                <a:solidFill>
                  <a:schemeClr val="tx1"/>
                </a:solidFill>
              </a:rPr>
              <a:t>計画の立案</a:t>
            </a:r>
            <a:endParaRPr kumimoji="1" lang="ja-JP" altLang="en-US" dirty="0">
              <a:solidFill>
                <a:schemeClr val="tx1"/>
              </a:solidFill>
            </a:endParaRPr>
          </a:p>
        </p:txBody>
      </p:sp>
      <p:sp>
        <p:nvSpPr>
          <p:cNvPr id="3" name="サブタイトル 2"/>
          <p:cNvSpPr>
            <a:spLocks noGrp="1"/>
          </p:cNvSpPr>
          <p:nvPr>
            <p:ph type="subTitle" idx="1"/>
          </p:nvPr>
        </p:nvSpPr>
        <p:spPr>
          <a:xfrm>
            <a:off x="1000100" y="3357562"/>
            <a:ext cx="7406640" cy="1752600"/>
          </a:xfrm>
        </p:spPr>
        <p:txBody>
          <a:bodyPr>
            <a:normAutofit/>
          </a:bodyPr>
          <a:lstStyle/>
          <a:p>
            <a:pPr algn="just"/>
            <a:r>
              <a:rPr lang="ja-JP" altLang="en-US" dirty="0" smtClean="0">
                <a:solidFill>
                  <a:schemeClr val="tx1"/>
                </a:solidFill>
              </a:rPr>
              <a:t>工学部　システムマネジメント工学科</a:t>
            </a:r>
            <a:endParaRPr lang="en-US" altLang="ja-JP" dirty="0" smtClean="0">
              <a:solidFill>
                <a:schemeClr val="tx1"/>
              </a:solidFill>
            </a:endParaRPr>
          </a:p>
          <a:p>
            <a:pPr algn="just"/>
            <a:r>
              <a:rPr lang="ja-JP" altLang="en-US" dirty="0" smtClean="0">
                <a:solidFill>
                  <a:schemeClr val="tx1"/>
                </a:solidFill>
              </a:rPr>
              <a:t>システム最適化研究室</a:t>
            </a:r>
            <a:endParaRPr lang="en-US" altLang="ja-JP" dirty="0" smtClean="0">
              <a:solidFill>
                <a:schemeClr val="tx1"/>
              </a:solidFill>
            </a:endParaRPr>
          </a:p>
          <a:p>
            <a:pPr algn="just"/>
            <a:r>
              <a:rPr lang="ja-JP" altLang="en-US" dirty="0" smtClean="0">
                <a:solidFill>
                  <a:schemeClr val="tx1"/>
                </a:solidFill>
              </a:rPr>
              <a:t>臼木　誠　　</a:t>
            </a:r>
            <a:r>
              <a:rPr lang="en-US" altLang="ja-JP" dirty="0" smtClean="0">
                <a:solidFill>
                  <a:schemeClr val="tx1"/>
                </a:solidFill>
              </a:rPr>
              <a:t>2011/11/11</a:t>
            </a:r>
            <a:endParaRPr lang="en-US" altLang="ja-JP" dirty="0" smtClean="0">
              <a:solidFill>
                <a:schemeClr val="tx1"/>
              </a:solidFill>
            </a:endParaRPr>
          </a:p>
        </p:txBody>
      </p:sp>
      <p:sp>
        <p:nvSpPr>
          <p:cNvPr id="4" name="スライド番号プレースホルダ 3"/>
          <p:cNvSpPr>
            <a:spLocks noGrp="1"/>
          </p:cNvSpPr>
          <p:nvPr>
            <p:ph type="sldNum" sz="quarter" idx="12"/>
          </p:nvPr>
        </p:nvSpPr>
        <p:spPr/>
        <p:txBody>
          <a:bodyPr/>
          <a:lstStyle/>
          <a:p>
            <a:fld id="{48F454E1-3130-47EC-BB34-2E89A381F1B7}"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2</a:t>
            </a:fld>
            <a:endParaRPr kumimoji="1" lang="ja-JP" altLang="en-US"/>
          </a:p>
        </p:txBody>
      </p:sp>
      <p:sp>
        <p:nvSpPr>
          <p:cNvPr id="4" name="タイトル 3"/>
          <p:cNvSpPr>
            <a:spLocks noGrp="1"/>
          </p:cNvSpPr>
          <p:nvPr>
            <p:ph type="title"/>
          </p:nvPr>
        </p:nvSpPr>
        <p:spPr>
          <a:xfrm>
            <a:off x="428596" y="0"/>
            <a:ext cx="8229600" cy="725470"/>
          </a:xfrm>
        </p:spPr>
        <p:txBody>
          <a:bodyPr>
            <a:normAutofit/>
          </a:bodyPr>
          <a:lstStyle/>
          <a:p>
            <a:pPr algn="ctr"/>
            <a:r>
              <a:rPr kumimoji="1" lang="ja-JP" altLang="en-US" dirty="0" smtClean="0"/>
              <a:t>風力発電　数理計画モデル</a:t>
            </a:r>
            <a:endParaRPr kumimoji="1" lang="ja-JP" alt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04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14348" y="1214422"/>
            <a:ext cx="3867150" cy="642942"/>
          </a:xfrm>
          <a:prstGeom prst="rect">
            <a:avLst/>
          </a:prstGeom>
          <a:noFill/>
        </p:spPr>
      </p:pic>
      <p:sp>
        <p:nvSpPr>
          <p:cNvPr id="2051" name="Rectangle 3"/>
          <p:cNvSpPr>
            <a:spLocks noChangeArrowheads="1"/>
          </p:cNvSpPr>
          <p:nvPr/>
        </p:nvSpPr>
        <p:spPr bwMode="auto">
          <a:xfrm>
            <a:off x="0" y="1247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8" name="正方形/長方形 7"/>
          <p:cNvSpPr/>
          <p:nvPr/>
        </p:nvSpPr>
        <p:spPr>
          <a:xfrm>
            <a:off x="71406" y="714356"/>
            <a:ext cx="2214578" cy="500066"/>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a:t>
            </a:r>
            <a:r>
              <a:rPr kumimoji="1" lang="ja-JP" altLang="en-US" sz="2800" dirty="0" smtClean="0">
                <a:solidFill>
                  <a:schemeClr val="tx1"/>
                </a:solidFill>
              </a:rPr>
              <a:t>目的関数</a:t>
            </a:r>
            <a:r>
              <a:rPr kumimoji="1" lang="en-US" altLang="ja-JP" sz="2800" dirty="0" smtClean="0">
                <a:solidFill>
                  <a:schemeClr val="tx1"/>
                </a:solidFill>
              </a:rPr>
              <a:t>】</a:t>
            </a:r>
            <a:endParaRPr kumimoji="1" lang="ja-JP" altLang="en-US" sz="2800" dirty="0">
              <a:solidFill>
                <a:schemeClr val="tx1"/>
              </a:solidFill>
            </a:endParaRPr>
          </a:p>
        </p:txBody>
      </p:sp>
      <p:sp>
        <p:nvSpPr>
          <p:cNvPr id="9" name="正方形/長方形 8"/>
          <p:cNvSpPr/>
          <p:nvPr/>
        </p:nvSpPr>
        <p:spPr>
          <a:xfrm>
            <a:off x="142844" y="1928802"/>
            <a:ext cx="2143140" cy="500066"/>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a:t>
            </a:r>
            <a:r>
              <a:rPr kumimoji="1" lang="ja-JP" altLang="en-US" sz="2800" dirty="0" smtClean="0">
                <a:solidFill>
                  <a:schemeClr val="tx1"/>
                </a:solidFill>
              </a:rPr>
              <a:t>制約条件</a:t>
            </a:r>
            <a:r>
              <a:rPr kumimoji="1" lang="en-US" altLang="ja-JP" sz="2800" dirty="0" smtClean="0">
                <a:solidFill>
                  <a:schemeClr val="tx1"/>
                </a:solidFill>
              </a:rPr>
              <a:t>】</a:t>
            </a:r>
            <a:endParaRPr kumimoji="1" lang="ja-JP" altLang="en-US" sz="2800" dirty="0">
              <a:solidFill>
                <a:schemeClr val="tx1"/>
              </a:solidFill>
            </a:endParaRPr>
          </a:p>
        </p:txBody>
      </p:sp>
      <p:sp>
        <p:nvSpPr>
          <p:cNvPr id="20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052"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4348" y="2428868"/>
            <a:ext cx="3276600" cy="419100"/>
          </a:xfrm>
          <a:prstGeom prst="rect">
            <a:avLst/>
          </a:prstGeom>
          <a:noFill/>
        </p:spPr>
      </p:pic>
      <p:sp>
        <p:nvSpPr>
          <p:cNvPr id="2054" name="Rectangle 6"/>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055"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14348" y="3500438"/>
            <a:ext cx="4295775" cy="419100"/>
          </a:xfrm>
          <a:prstGeom prst="rect">
            <a:avLst/>
          </a:prstGeom>
          <a:noFill/>
        </p:spPr>
      </p:pic>
      <p:sp>
        <p:nvSpPr>
          <p:cNvPr id="2057" name="Rectangle 9"/>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5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060" name="Rectangle 12"/>
          <p:cNvSpPr>
            <a:spLocks noChangeArrowheads="1"/>
          </p:cNvSpPr>
          <p:nvPr/>
        </p:nvSpPr>
        <p:spPr bwMode="auto">
          <a:xfrm>
            <a:off x="0" y="1876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6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063" name="Rectangle 15"/>
          <p:cNvSpPr>
            <a:spLocks noChangeArrowheads="1"/>
          </p:cNvSpPr>
          <p:nvPr/>
        </p:nvSpPr>
        <p:spPr bwMode="auto">
          <a:xfrm>
            <a:off x="0" y="1457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6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064" name="Picture 1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42910" y="5000636"/>
            <a:ext cx="5429288" cy="428628"/>
          </a:xfrm>
          <a:prstGeom prst="rect">
            <a:avLst/>
          </a:prstGeom>
          <a:noFill/>
        </p:spPr>
      </p:pic>
      <p:sp>
        <p:nvSpPr>
          <p:cNvPr id="2066" name="Rectangle 18"/>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51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5121"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714348" y="2928934"/>
            <a:ext cx="2228850" cy="419100"/>
          </a:xfrm>
          <a:prstGeom prst="rect">
            <a:avLst/>
          </a:prstGeom>
          <a:noFill/>
        </p:spPr>
      </p:pic>
      <p:sp>
        <p:nvSpPr>
          <p:cNvPr id="5123"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7" name="正方形/長方形 26"/>
          <p:cNvSpPr/>
          <p:nvPr/>
        </p:nvSpPr>
        <p:spPr>
          <a:xfrm>
            <a:off x="3714744" y="2928934"/>
            <a:ext cx="1643074" cy="428628"/>
          </a:xfrm>
          <a:prstGeom prst="rect">
            <a:avLst/>
          </a:prstGeom>
          <a:solidFill>
            <a:schemeClr val="bg1"/>
          </a:solidFill>
          <a:ln w="19050"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a:t>
            </a:r>
            <a:r>
              <a:rPr kumimoji="1" lang="en-US" altLang="ja-JP" sz="2800" dirty="0" smtClean="0">
                <a:solidFill>
                  <a:schemeClr val="tx1"/>
                </a:solidFill>
              </a:rPr>
              <a:t>c</a:t>
            </a:r>
            <a:r>
              <a:rPr kumimoji="1" lang="ja-JP" altLang="en-US" sz="2800" dirty="0" smtClean="0">
                <a:solidFill>
                  <a:schemeClr val="tx1"/>
                </a:solidFill>
              </a:rPr>
              <a:t>：変数）</a:t>
            </a:r>
            <a:endParaRPr kumimoji="1" lang="ja-JP" altLang="en-US" sz="2800" dirty="0">
              <a:solidFill>
                <a:schemeClr val="tx1"/>
              </a:solidFill>
            </a:endParaRPr>
          </a:p>
        </p:txBody>
      </p:sp>
      <p:sp>
        <p:nvSpPr>
          <p:cNvPr id="5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30" name="正方形/長方形 29"/>
          <p:cNvSpPr/>
          <p:nvPr/>
        </p:nvSpPr>
        <p:spPr>
          <a:xfrm>
            <a:off x="4786314" y="5786454"/>
            <a:ext cx="2500330" cy="428628"/>
          </a:xfrm>
          <a:prstGeom prst="rect">
            <a:avLst/>
          </a:prstGeom>
          <a:solidFill>
            <a:schemeClr val="bg1"/>
          </a:solidFill>
          <a:ln w="19050"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solidFill>
                  <a:schemeClr val="tx1"/>
                </a:solidFill>
              </a:rPr>
              <a:t>（</a:t>
            </a:r>
            <a:r>
              <a:rPr lang="ja-JP" altLang="en-US" sz="2800" dirty="0" err="1" smtClean="0">
                <a:solidFill>
                  <a:schemeClr val="tx1"/>
                </a:solidFill>
              </a:rPr>
              <a:t>ｔ</a:t>
            </a:r>
            <a:r>
              <a:rPr lang="en-US" altLang="ja-JP" sz="2800" dirty="0" smtClean="0">
                <a:solidFill>
                  <a:schemeClr val="tx1"/>
                </a:solidFill>
              </a:rPr>
              <a:t>=1,2,…,n</a:t>
            </a:r>
            <a:r>
              <a:rPr kumimoji="1" lang="ja-JP" altLang="en-US" sz="2800" dirty="0" smtClean="0">
                <a:solidFill>
                  <a:schemeClr val="tx1"/>
                </a:solidFill>
              </a:rPr>
              <a:t>）</a:t>
            </a:r>
            <a:endParaRPr kumimoji="1" lang="ja-JP" altLang="en-US" sz="2800" dirty="0">
              <a:solidFill>
                <a:schemeClr val="tx1"/>
              </a:solidFill>
            </a:endParaRPr>
          </a:p>
        </p:txBody>
      </p:sp>
      <p:pic>
        <p:nvPicPr>
          <p:cNvPr id="29"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14348" y="4071942"/>
            <a:ext cx="6000792" cy="7810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3</a:t>
            </a:fld>
            <a:endParaRPr kumimoji="1" lang="ja-JP" altLang="en-US"/>
          </a:p>
        </p:txBody>
      </p:sp>
      <p:sp>
        <p:nvSpPr>
          <p:cNvPr id="4" name="タイトル 3"/>
          <p:cNvSpPr>
            <a:spLocks noGrp="1"/>
          </p:cNvSpPr>
          <p:nvPr>
            <p:ph type="title"/>
          </p:nvPr>
        </p:nvSpPr>
        <p:spPr>
          <a:xfrm>
            <a:off x="428596" y="0"/>
            <a:ext cx="8229600" cy="796908"/>
          </a:xfrm>
        </p:spPr>
        <p:txBody>
          <a:bodyPr/>
          <a:lstStyle/>
          <a:p>
            <a:pPr algn="ctr"/>
            <a:r>
              <a:rPr lang="ja-JP" altLang="en-US" dirty="0" smtClean="0"/>
              <a:t>風力発電　数理計画モデル</a:t>
            </a:r>
            <a:endParaRPr kumimoji="1" lang="ja-JP" altLang="en-US" dirty="0"/>
          </a:p>
        </p:txBody>
      </p:sp>
      <p:pic>
        <p:nvPicPr>
          <p:cNvPr id="5" name="Picture 1" descr="C:\Users\TeamDan\Desktop\卒業研究\風車.jpg"/>
          <p:cNvPicPr>
            <a:picLocks noChangeAspect="1" noChangeArrowheads="1"/>
          </p:cNvPicPr>
          <p:nvPr/>
        </p:nvPicPr>
        <p:blipFill>
          <a:blip r:embed="rId2" cstate="print"/>
          <a:srcRect/>
          <a:stretch>
            <a:fillRect/>
          </a:stretch>
        </p:blipFill>
        <p:spPr bwMode="auto">
          <a:xfrm>
            <a:off x="1643042" y="1428736"/>
            <a:ext cx="1503089" cy="1000132"/>
          </a:xfrm>
          <a:prstGeom prst="rect">
            <a:avLst/>
          </a:prstGeom>
          <a:noFill/>
        </p:spPr>
      </p:pic>
      <p:pic>
        <p:nvPicPr>
          <p:cNvPr id="6" name="Picture 3" descr="C:\Users\TeamDan\Desktop\卒業研究\蓄電池.jpg"/>
          <p:cNvPicPr>
            <a:picLocks noChangeAspect="1" noChangeArrowheads="1"/>
          </p:cNvPicPr>
          <p:nvPr/>
        </p:nvPicPr>
        <p:blipFill>
          <a:blip r:embed="rId3" cstate="print"/>
          <a:srcRect/>
          <a:stretch>
            <a:fillRect/>
          </a:stretch>
        </p:blipFill>
        <p:spPr bwMode="auto">
          <a:xfrm>
            <a:off x="3500430" y="2571744"/>
            <a:ext cx="1428760" cy="1127699"/>
          </a:xfrm>
          <a:prstGeom prst="rect">
            <a:avLst/>
          </a:prstGeom>
          <a:noFill/>
        </p:spPr>
      </p:pic>
      <p:pic>
        <p:nvPicPr>
          <p:cNvPr id="7" name="Picture 4" descr="C:\Users\TeamDan\Desktop\卒業研究\電力会社.jpg"/>
          <p:cNvPicPr>
            <a:picLocks noChangeAspect="1" noChangeArrowheads="1"/>
          </p:cNvPicPr>
          <p:nvPr/>
        </p:nvPicPr>
        <p:blipFill>
          <a:blip r:embed="rId4" cstate="print"/>
          <a:srcRect/>
          <a:stretch>
            <a:fillRect/>
          </a:stretch>
        </p:blipFill>
        <p:spPr bwMode="auto">
          <a:xfrm>
            <a:off x="5357818" y="1428736"/>
            <a:ext cx="1576798" cy="1000132"/>
          </a:xfrm>
          <a:prstGeom prst="rect">
            <a:avLst/>
          </a:prstGeom>
          <a:noFill/>
        </p:spPr>
      </p:pic>
      <p:sp>
        <p:nvSpPr>
          <p:cNvPr id="8" name="正方形/長方形 7"/>
          <p:cNvSpPr/>
          <p:nvPr/>
        </p:nvSpPr>
        <p:spPr>
          <a:xfrm>
            <a:off x="1357290" y="1000108"/>
            <a:ext cx="1857388" cy="357190"/>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風力発電（</a:t>
            </a:r>
            <a:r>
              <a:rPr kumimoji="1" lang="en-US" altLang="ja-JP" sz="2000" dirty="0" smtClean="0">
                <a:solidFill>
                  <a:schemeClr val="tx1"/>
                </a:solidFill>
              </a:rPr>
              <a:t>W</a:t>
            </a:r>
            <a:r>
              <a:rPr kumimoji="1" lang="ja-JP" altLang="en-US" sz="2000" dirty="0" smtClean="0">
                <a:solidFill>
                  <a:schemeClr val="tx1"/>
                </a:solidFill>
              </a:rPr>
              <a:t>）</a:t>
            </a:r>
            <a:endParaRPr kumimoji="1" lang="ja-JP" altLang="en-US" sz="2000" dirty="0">
              <a:solidFill>
                <a:schemeClr val="tx1"/>
              </a:solidFill>
            </a:endParaRPr>
          </a:p>
        </p:txBody>
      </p:sp>
      <p:sp>
        <p:nvSpPr>
          <p:cNvPr id="9" name="正方形/長方形 8"/>
          <p:cNvSpPr/>
          <p:nvPr/>
        </p:nvSpPr>
        <p:spPr>
          <a:xfrm>
            <a:off x="5429256" y="1000108"/>
            <a:ext cx="1785950" cy="285752"/>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電力会社（</a:t>
            </a:r>
            <a:r>
              <a:rPr lang="en-US" altLang="ja-JP" sz="2000" dirty="0" smtClean="0">
                <a:solidFill>
                  <a:schemeClr val="tx1"/>
                </a:solidFill>
              </a:rPr>
              <a:t>G</a:t>
            </a:r>
            <a:r>
              <a:rPr lang="ja-JP" altLang="en-US" sz="2000" dirty="0" smtClean="0">
                <a:solidFill>
                  <a:schemeClr val="tx1"/>
                </a:solidFill>
              </a:rPr>
              <a:t>）</a:t>
            </a:r>
            <a:endParaRPr kumimoji="1" lang="ja-JP" altLang="en-US" sz="2000" dirty="0">
              <a:solidFill>
                <a:schemeClr val="tx1"/>
              </a:solidFill>
            </a:endParaRPr>
          </a:p>
        </p:txBody>
      </p:sp>
      <p:sp>
        <p:nvSpPr>
          <p:cNvPr id="10" name="正方形/長方形 9"/>
          <p:cNvSpPr/>
          <p:nvPr/>
        </p:nvSpPr>
        <p:spPr>
          <a:xfrm>
            <a:off x="3428992" y="3786190"/>
            <a:ext cx="1785950" cy="357190"/>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蓄電池（</a:t>
            </a:r>
            <a:r>
              <a:rPr kumimoji="1" lang="en-US" altLang="ja-JP" sz="2000" dirty="0" smtClean="0">
                <a:solidFill>
                  <a:schemeClr val="tx1"/>
                </a:solidFill>
              </a:rPr>
              <a:t>B</a:t>
            </a:r>
            <a:r>
              <a:rPr kumimoji="1" lang="ja-JP" altLang="en-US" sz="2000" dirty="0" smtClean="0">
                <a:solidFill>
                  <a:schemeClr val="tx1"/>
                </a:solidFill>
              </a:rPr>
              <a:t>）</a:t>
            </a:r>
            <a:endParaRPr kumimoji="1" lang="ja-JP" altLang="en-US" sz="2000" dirty="0">
              <a:solidFill>
                <a:schemeClr val="tx1"/>
              </a:solidFill>
            </a:endParaRPr>
          </a:p>
        </p:txBody>
      </p:sp>
      <p:cxnSp>
        <p:nvCxnSpPr>
          <p:cNvPr id="11" name="直線矢印コネクタ 10"/>
          <p:cNvCxnSpPr>
            <a:stCxn id="5" idx="2"/>
            <a:endCxn id="6" idx="1"/>
          </p:cNvCxnSpPr>
          <p:nvPr/>
        </p:nvCxnSpPr>
        <p:spPr>
          <a:xfrm rot="16200000" flipH="1">
            <a:off x="2594145" y="2229309"/>
            <a:ext cx="706726" cy="11058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3"/>
            <a:endCxn id="7" idx="2"/>
          </p:cNvCxnSpPr>
          <p:nvPr/>
        </p:nvCxnSpPr>
        <p:spPr>
          <a:xfrm flipV="1">
            <a:off x="4929190" y="2428868"/>
            <a:ext cx="1217027" cy="70672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3"/>
            <a:endCxn id="7" idx="1"/>
          </p:cNvCxnSpPr>
          <p:nvPr/>
        </p:nvCxnSpPr>
        <p:spPr>
          <a:xfrm>
            <a:off x="3146131" y="1928802"/>
            <a:ext cx="2211687"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3786182" y="1000108"/>
            <a:ext cx="857256" cy="714380"/>
          </a:xfrm>
          <a:prstGeom prst="rect">
            <a:avLst/>
          </a:prstGeom>
          <a:solidFill>
            <a:srgbClr val="FFFF00"/>
          </a:solidFill>
          <a:ln cap="flat" cmpd="sng">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tx1"/>
                </a:solidFill>
              </a:rPr>
              <a:t>EWG</a:t>
            </a:r>
          </a:p>
          <a:p>
            <a:pPr algn="ctr"/>
            <a:r>
              <a:rPr lang="ja-JP" altLang="en-US" sz="2000" b="1" dirty="0" smtClean="0">
                <a:solidFill>
                  <a:schemeClr val="tx1"/>
                </a:solidFill>
              </a:rPr>
              <a:t>送電</a:t>
            </a:r>
            <a:endParaRPr kumimoji="1" lang="ja-JP" altLang="en-US" sz="2000" b="1" dirty="0">
              <a:solidFill>
                <a:schemeClr val="tx1"/>
              </a:solidFill>
            </a:endParaRPr>
          </a:p>
        </p:txBody>
      </p:sp>
      <p:sp>
        <p:nvSpPr>
          <p:cNvPr id="15" name="正方形/長方形 14"/>
          <p:cNvSpPr/>
          <p:nvPr/>
        </p:nvSpPr>
        <p:spPr>
          <a:xfrm>
            <a:off x="1928794" y="2786058"/>
            <a:ext cx="785818" cy="642942"/>
          </a:xfrm>
          <a:prstGeom prst="rect">
            <a:avLst/>
          </a:prstGeom>
          <a:solidFill>
            <a:schemeClr val="accent3">
              <a:lumMod val="60000"/>
              <a:lumOff val="40000"/>
            </a:schemeClr>
          </a:solidFill>
          <a:ln cap="flat" cmpd="sng">
            <a:solidFill>
              <a:schemeClr val="accent3">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tx1"/>
                </a:solidFill>
              </a:rPr>
              <a:t>EWB</a:t>
            </a:r>
          </a:p>
          <a:p>
            <a:pPr algn="ctr"/>
            <a:r>
              <a:rPr lang="ja-JP" altLang="en-US" sz="2000" b="1" dirty="0" smtClean="0">
                <a:solidFill>
                  <a:schemeClr val="tx1"/>
                </a:solidFill>
              </a:rPr>
              <a:t>蓄電</a:t>
            </a:r>
            <a:endParaRPr kumimoji="1" lang="ja-JP" altLang="en-US" sz="2000" b="1" dirty="0">
              <a:solidFill>
                <a:schemeClr val="tx1"/>
              </a:solidFill>
            </a:endParaRPr>
          </a:p>
        </p:txBody>
      </p:sp>
      <p:sp>
        <p:nvSpPr>
          <p:cNvPr id="16" name="正方形/長方形 15"/>
          <p:cNvSpPr/>
          <p:nvPr/>
        </p:nvSpPr>
        <p:spPr>
          <a:xfrm>
            <a:off x="5643570" y="2928934"/>
            <a:ext cx="785818" cy="571504"/>
          </a:xfrm>
          <a:prstGeom prst="rect">
            <a:avLst/>
          </a:prstGeom>
          <a:solidFill>
            <a:srgbClr val="FFFF00"/>
          </a:solidFill>
          <a:ln cap="flat" cmpd="sng">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solidFill>
                  <a:schemeClr val="tx1"/>
                </a:solidFill>
              </a:rPr>
              <a:t>EBG</a:t>
            </a:r>
          </a:p>
          <a:p>
            <a:pPr algn="ctr"/>
            <a:r>
              <a:rPr lang="ja-JP" altLang="en-US" sz="2000" b="1" dirty="0" smtClean="0">
                <a:solidFill>
                  <a:schemeClr val="tx1"/>
                </a:solidFill>
              </a:rPr>
              <a:t>送電</a:t>
            </a:r>
            <a:endParaRPr kumimoji="1" lang="ja-JP" altLang="en-US" sz="2000" b="1" dirty="0">
              <a:solidFill>
                <a:schemeClr val="tx1"/>
              </a:solidFill>
            </a:endParaRPr>
          </a:p>
        </p:txBody>
      </p:sp>
      <p:pic>
        <p:nvPicPr>
          <p:cNvPr id="35" name="Picture 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071538" y="4071942"/>
            <a:ext cx="5610225" cy="866775"/>
          </a:xfrm>
          <a:prstGeom prst="rect">
            <a:avLst/>
          </a:prstGeom>
          <a:noFill/>
        </p:spPr>
      </p:pic>
      <p:sp>
        <p:nvSpPr>
          <p:cNvPr id="36" name="正方形/長方形 35"/>
          <p:cNvSpPr/>
          <p:nvPr/>
        </p:nvSpPr>
        <p:spPr>
          <a:xfrm>
            <a:off x="500034" y="5143512"/>
            <a:ext cx="8072494" cy="1428760"/>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600" dirty="0" smtClean="0">
                <a:solidFill>
                  <a:schemeClr val="tx1"/>
                </a:solidFill>
              </a:rPr>
              <a:t>このモデルでは蓄電する時と送電する時に充放電効率をかけてしまっている</a:t>
            </a:r>
            <a:endParaRPr lang="en-US" altLang="ja-JP" sz="2600" dirty="0" smtClean="0">
              <a:solidFill>
                <a:schemeClr val="tx1"/>
              </a:solidFill>
            </a:endParaRPr>
          </a:p>
          <a:p>
            <a:r>
              <a:rPr lang="ja-JP" altLang="en-US" sz="2600" dirty="0" smtClean="0">
                <a:solidFill>
                  <a:schemeClr val="tx1"/>
                </a:solidFill>
              </a:rPr>
              <a:t>これでは充放電効率が</a:t>
            </a:r>
            <a:r>
              <a:rPr lang="en-US" altLang="ja-JP" sz="2600" dirty="0" smtClean="0">
                <a:solidFill>
                  <a:schemeClr val="tx1"/>
                </a:solidFill>
              </a:rPr>
              <a:t>90</a:t>
            </a:r>
            <a:r>
              <a:rPr lang="ja-JP" altLang="en-US" sz="2600" dirty="0" smtClean="0">
                <a:solidFill>
                  <a:schemeClr val="tx1"/>
                </a:solidFill>
              </a:rPr>
              <a:t>％ではなく、</a:t>
            </a:r>
            <a:r>
              <a:rPr lang="en-US" altLang="ja-JP" sz="2600" dirty="0" smtClean="0">
                <a:solidFill>
                  <a:schemeClr val="tx1"/>
                </a:solidFill>
              </a:rPr>
              <a:t>81</a:t>
            </a:r>
            <a:r>
              <a:rPr lang="ja-JP" altLang="en-US" sz="2600" dirty="0" smtClean="0">
                <a:solidFill>
                  <a:schemeClr val="tx1"/>
                </a:solidFill>
              </a:rPr>
              <a:t>％となっている</a:t>
            </a:r>
            <a:endParaRPr lang="en-US" altLang="ja-JP" sz="26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4</a:t>
            </a:fld>
            <a:endParaRPr kumimoji="1" lang="ja-JP" altLang="en-US"/>
          </a:p>
        </p:txBody>
      </p:sp>
      <p:sp>
        <p:nvSpPr>
          <p:cNvPr id="4" name="タイトル 3"/>
          <p:cNvSpPr>
            <a:spLocks noGrp="1"/>
          </p:cNvSpPr>
          <p:nvPr>
            <p:ph type="title"/>
          </p:nvPr>
        </p:nvSpPr>
        <p:spPr>
          <a:xfrm>
            <a:off x="428596" y="0"/>
            <a:ext cx="8229600" cy="796908"/>
          </a:xfrm>
        </p:spPr>
        <p:txBody>
          <a:bodyPr/>
          <a:lstStyle/>
          <a:p>
            <a:pPr algn="ctr"/>
            <a:r>
              <a:rPr lang="ja-JP" altLang="en-US" dirty="0" smtClean="0"/>
              <a:t>風力発電　数理計画モデル</a:t>
            </a:r>
            <a:endParaRPr kumimoji="1" lang="ja-JP" altLang="en-US" dirty="0"/>
          </a:p>
        </p:txBody>
      </p:sp>
      <p:pic>
        <p:nvPicPr>
          <p:cNvPr id="5" name="Picture 1" descr="C:\Users\TeamDan\Desktop\卒業研究\風車.jpg"/>
          <p:cNvPicPr>
            <a:picLocks noChangeAspect="1" noChangeArrowheads="1"/>
          </p:cNvPicPr>
          <p:nvPr/>
        </p:nvPicPr>
        <p:blipFill>
          <a:blip r:embed="rId2" cstate="print"/>
          <a:srcRect/>
          <a:stretch>
            <a:fillRect/>
          </a:stretch>
        </p:blipFill>
        <p:spPr bwMode="auto">
          <a:xfrm>
            <a:off x="1643042" y="1428736"/>
            <a:ext cx="1503089" cy="1000132"/>
          </a:xfrm>
          <a:prstGeom prst="rect">
            <a:avLst/>
          </a:prstGeom>
          <a:noFill/>
        </p:spPr>
      </p:pic>
      <p:pic>
        <p:nvPicPr>
          <p:cNvPr id="6" name="Picture 3" descr="C:\Users\TeamDan\Desktop\卒業研究\蓄電池.jpg"/>
          <p:cNvPicPr>
            <a:picLocks noChangeAspect="1" noChangeArrowheads="1"/>
          </p:cNvPicPr>
          <p:nvPr/>
        </p:nvPicPr>
        <p:blipFill>
          <a:blip r:embed="rId3" cstate="print"/>
          <a:srcRect/>
          <a:stretch>
            <a:fillRect/>
          </a:stretch>
        </p:blipFill>
        <p:spPr bwMode="auto">
          <a:xfrm>
            <a:off x="3500430" y="2571744"/>
            <a:ext cx="1428760" cy="1127699"/>
          </a:xfrm>
          <a:prstGeom prst="rect">
            <a:avLst/>
          </a:prstGeom>
          <a:noFill/>
        </p:spPr>
      </p:pic>
      <p:pic>
        <p:nvPicPr>
          <p:cNvPr id="7" name="Picture 4" descr="C:\Users\TeamDan\Desktop\卒業研究\電力会社.jpg"/>
          <p:cNvPicPr>
            <a:picLocks noChangeAspect="1" noChangeArrowheads="1"/>
          </p:cNvPicPr>
          <p:nvPr/>
        </p:nvPicPr>
        <p:blipFill>
          <a:blip r:embed="rId4" cstate="print"/>
          <a:srcRect/>
          <a:stretch>
            <a:fillRect/>
          </a:stretch>
        </p:blipFill>
        <p:spPr bwMode="auto">
          <a:xfrm>
            <a:off x="5357818" y="1428736"/>
            <a:ext cx="1576798" cy="1000132"/>
          </a:xfrm>
          <a:prstGeom prst="rect">
            <a:avLst/>
          </a:prstGeom>
          <a:noFill/>
        </p:spPr>
      </p:pic>
      <p:sp>
        <p:nvSpPr>
          <p:cNvPr id="8" name="正方形/長方形 7"/>
          <p:cNvSpPr/>
          <p:nvPr/>
        </p:nvSpPr>
        <p:spPr>
          <a:xfrm>
            <a:off x="1357290" y="1000108"/>
            <a:ext cx="1857388" cy="357190"/>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風力発電（</a:t>
            </a:r>
            <a:r>
              <a:rPr kumimoji="1" lang="en-US" altLang="ja-JP" sz="2000" dirty="0" smtClean="0">
                <a:solidFill>
                  <a:schemeClr val="tx1"/>
                </a:solidFill>
              </a:rPr>
              <a:t>W</a:t>
            </a:r>
            <a:r>
              <a:rPr kumimoji="1" lang="ja-JP" altLang="en-US" sz="2000" dirty="0" smtClean="0">
                <a:solidFill>
                  <a:schemeClr val="tx1"/>
                </a:solidFill>
              </a:rPr>
              <a:t>）</a:t>
            </a:r>
            <a:endParaRPr kumimoji="1" lang="ja-JP" altLang="en-US" sz="2000" dirty="0">
              <a:solidFill>
                <a:schemeClr val="tx1"/>
              </a:solidFill>
            </a:endParaRPr>
          </a:p>
        </p:txBody>
      </p:sp>
      <p:sp>
        <p:nvSpPr>
          <p:cNvPr id="9" name="正方形/長方形 8"/>
          <p:cNvSpPr/>
          <p:nvPr/>
        </p:nvSpPr>
        <p:spPr>
          <a:xfrm>
            <a:off x="5429256" y="1000108"/>
            <a:ext cx="1785950" cy="285752"/>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smtClean="0">
                <a:solidFill>
                  <a:schemeClr val="tx1"/>
                </a:solidFill>
              </a:rPr>
              <a:t>電力会社（</a:t>
            </a:r>
            <a:r>
              <a:rPr lang="en-US" altLang="ja-JP" sz="2000" dirty="0" smtClean="0">
                <a:solidFill>
                  <a:schemeClr val="tx1"/>
                </a:solidFill>
              </a:rPr>
              <a:t>G</a:t>
            </a:r>
            <a:r>
              <a:rPr lang="ja-JP" altLang="en-US" sz="2000" dirty="0" smtClean="0">
                <a:solidFill>
                  <a:schemeClr val="tx1"/>
                </a:solidFill>
              </a:rPr>
              <a:t>）</a:t>
            </a:r>
            <a:endParaRPr kumimoji="1" lang="ja-JP" altLang="en-US" sz="2000" dirty="0">
              <a:solidFill>
                <a:schemeClr val="tx1"/>
              </a:solidFill>
            </a:endParaRPr>
          </a:p>
        </p:txBody>
      </p:sp>
      <p:sp>
        <p:nvSpPr>
          <p:cNvPr id="10" name="正方形/長方形 9"/>
          <p:cNvSpPr/>
          <p:nvPr/>
        </p:nvSpPr>
        <p:spPr>
          <a:xfrm>
            <a:off x="3428992" y="3786190"/>
            <a:ext cx="1785950" cy="357190"/>
          </a:xfrm>
          <a:prstGeom prst="rect">
            <a:avLst/>
          </a:prstGeom>
          <a:solidFill>
            <a:schemeClr val="bg1"/>
          </a:solidFill>
          <a:ln cap="flat"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蓄電池（</a:t>
            </a:r>
            <a:r>
              <a:rPr kumimoji="1" lang="en-US" altLang="ja-JP" sz="2000" dirty="0" smtClean="0">
                <a:solidFill>
                  <a:schemeClr val="tx1"/>
                </a:solidFill>
              </a:rPr>
              <a:t>B</a:t>
            </a:r>
            <a:r>
              <a:rPr kumimoji="1" lang="ja-JP" altLang="en-US" sz="2000" dirty="0" smtClean="0">
                <a:solidFill>
                  <a:schemeClr val="tx1"/>
                </a:solidFill>
              </a:rPr>
              <a:t>）</a:t>
            </a:r>
            <a:endParaRPr kumimoji="1" lang="ja-JP" altLang="en-US" sz="2000" dirty="0">
              <a:solidFill>
                <a:schemeClr val="tx1"/>
              </a:solidFill>
            </a:endParaRPr>
          </a:p>
        </p:txBody>
      </p:sp>
      <p:cxnSp>
        <p:nvCxnSpPr>
          <p:cNvPr id="11" name="直線矢印コネクタ 10"/>
          <p:cNvCxnSpPr>
            <a:stCxn id="5" idx="2"/>
            <a:endCxn id="6" idx="1"/>
          </p:cNvCxnSpPr>
          <p:nvPr/>
        </p:nvCxnSpPr>
        <p:spPr>
          <a:xfrm rot="16200000" flipH="1">
            <a:off x="2594145" y="2229309"/>
            <a:ext cx="706726" cy="110584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6" idx="3"/>
            <a:endCxn id="7" idx="2"/>
          </p:cNvCxnSpPr>
          <p:nvPr/>
        </p:nvCxnSpPr>
        <p:spPr>
          <a:xfrm flipV="1">
            <a:off x="4929190" y="2428868"/>
            <a:ext cx="1217027" cy="706726"/>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5" idx="3"/>
            <a:endCxn id="7" idx="1"/>
          </p:cNvCxnSpPr>
          <p:nvPr/>
        </p:nvCxnSpPr>
        <p:spPr>
          <a:xfrm>
            <a:off x="3146131" y="1928802"/>
            <a:ext cx="2211687"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928662" y="2786058"/>
            <a:ext cx="1928826" cy="571504"/>
          </a:xfrm>
          <a:prstGeom prst="rect">
            <a:avLst/>
          </a:prstGeom>
          <a:solidFill>
            <a:schemeClr val="accent3">
              <a:lumMod val="60000"/>
              <a:lumOff val="40000"/>
            </a:schemeClr>
          </a:solidFill>
          <a:ln cap="flat" cmpd="sng">
            <a:solidFill>
              <a:schemeClr val="accent3">
                <a:lumMod val="60000"/>
                <a:lumOff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充電での効率</a:t>
            </a:r>
            <a:endParaRPr kumimoji="1" lang="en-US" altLang="ja-JP" sz="2000" dirty="0" smtClean="0">
              <a:solidFill>
                <a:schemeClr val="tx1"/>
              </a:solidFill>
            </a:endParaRPr>
          </a:p>
          <a:p>
            <a:pPr algn="ctr"/>
            <a:r>
              <a:rPr lang="en-US" altLang="ja-JP" sz="2000" dirty="0" smtClean="0">
                <a:solidFill>
                  <a:schemeClr val="tx1"/>
                </a:solidFill>
              </a:rPr>
              <a:t>0.95</a:t>
            </a:r>
            <a:endParaRPr kumimoji="1" lang="ja-JP" altLang="en-US" sz="2000" dirty="0">
              <a:solidFill>
                <a:schemeClr val="tx1"/>
              </a:solidFill>
            </a:endParaRPr>
          </a:p>
        </p:txBody>
      </p:sp>
      <p:sp>
        <p:nvSpPr>
          <p:cNvPr id="19" name="正方形/長方形 18"/>
          <p:cNvSpPr/>
          <p:nvPr/>
        </p:nvSpPr>
        <p:spPr>
          <a:xfrm>
            <a:off x="5572132" y="2928934"/>
            <a:ext cx="1928826" cy="571504"/>
          </a:xfrm>
          <a:prstGeom prst="rect">
            <a:avLst/>
          </a:prstGeom>
          <a:solidFill>
            <a:srgbClr val="FFFF00"/>
          </a:solidFill>
          <a:ln cap="flat" cmpd="sng">
            <a:solidFill>
              <a:srgbClr val="FFFF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送電での効率</a:t>
            </a:r>
            <a:endParaRPr kumimoji="1" lang="en-US" altLang="ja-JP" sz="2000" dirty="0" smtClean="0">
              <a:solidFill>
                <a:schemeClr val="tx1"/>
              </a:solidFill>
            </a:endParaRPr>
          </a:p>
          <a:p>
            <a:pPr algn="ctr"/>
            <a:r>
              <a:rPr lang="en-US" altLang="ja-JP" sz="2000" dirty="0" smtClean="0">
                <a:solidFill>
                  <a:schemeClr val="tx1"/>
                </a:solidFill>
              </a:rPr>
              <a:t>0.9</a:t>
            </a:r>
            <a:endParaRPr kumimoji="1" lang="ja-JP" altLang="en-US" sz="2000" dirty="0">
              <a:solidFill>
                <a:schemeClr val="tx1"/>
              </a:solidFill>
            </a:endParaRPr>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0483" name="Rectangle 3"/>
          <p:cNvSpPr>
            <a:spLocks noChangeArrowheads="1"/>
          </p:cNvSpPr>
          <p:nvPr/>
        </p:nvSpPr>
        <p:spPr bwMode="auto">
          <a:xfrm>
            <a:off x="0" y="1619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048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0486" name="Rectangle 6"/>
          <p:cNvSpPr>
            <a:spLocks noChangeArrowheads="1"/>
          </p:cNvSpPr>
          <p:nvPr/>
        </p:nvSpPr>
        <p:spPr bwMode="auto">
          <a:xfrm>
            <a:off x="0" y="1238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
        <p:nvSpPr>
          <p:cNvPr id="26" name="正方形/長方形 25"/>
          <p:cNvSpPr/>
          <p:nvPr/>
        </p:nvSpPr>
        <p:spPr>
          <a:xfrm>
            <a:off x="500034" y="5286388"/>
            <a:ext cx="8215370" cy="1214446"/>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600" dirty="0" smtClean="0">
                <a:solidFill>
                  <a:schemeClr val="tx1"/>
                </a:solidFill>
              </a:rPr>
              <a:t>充電</a:t>
            </a:r>
            <a:r>
              <a:rPr lang="ja-JP" altLang="en-US" sz="2600" dirty="0" smtClean="0">
                <a:solidFill>
                  <a:schemeClr val="tx1"/>
                </a:solidFill>
              </a:rPr>
              <a:t>する時の</a:t>
            </a:r>
            <a:r>
              <a:rPr lang="ja-JP" altLang="en-US" sz="2600" dirty="0" smtClean="0">
                <a:solidFill>
                  <a:schemeClr val="tx1"/>
                </a:solidFill>
              </a:rPr>
              <a:t>効率、送電</a:t>
            </a:r>
            <a:r>
              <a:rPr lang="ja-JP" altLang="en-US" sz="2600" dirty="0" smtClean="0">
                <a:solidFill>
                  <a:schemeClr val="tx1"/>
                </a:solidFill>
              </a:rPr>
              <a:t>する時で</a:t>
            </a:r>
            <a:r>
              <a:rPr lang="ja-JP" altLang="en-US" sz="2600" dirty="0" smtClean="0">
                <a:solidFill>
                  <a:schemeClr val="tx1"/>
                </a:solidFill>
              </a:rPr>
              <a:t>の効率をそれぞれ考え、</a:t>
            </a:r>
            <a:endParaRPr lang="en-US" altLang="ja-JP" sz="2600" dirty="0" smtClean="0">
              <a:solidFill>
                <a:schemeClr val="tx1"/>
              </a:solidFill>
            </a:endParaRPr>
          </a:p>
          <a:p>
            <a:r>
              <a:rPr lang="ja-JP" altLang="en-US" sz="2600" dirty="0" smtClean="0">
                <a:solidFill>
                  <a:schemeClr val="tx1"/>
                </a:solidFill>
              </a:rPr>
              <a:t>充放電効率を</a:t>
            </a:r>
            <a:r>
              <a:rPr lang="en-US" altLang="ja-JP" sz="2600" dirty="0" smtClean="0">
                <a:solidFill>
                  <a:schemeClr val="tx1"/>
                </a:solidFill>
              </a:rPr>
              <a:t>90</a:t>
            </a:r>
            <a:r>
              <a:rPr lang="ja-JP" altLang="en-US" sz="2600" dirty="0" smtClean="0">
                <a:solidFill>
                  <a:schemeClr val="tx1"/>
                </a:solidFill>
              </a:rPr>
              <a:t>％になるように考える</a:t>
            </a:r>
            <a:endParaRPr lang="en-US" altLang="ja-JP" sz="2600" dirty="0" smtClean="0">
              <a:solidFill>
                <a:schemeClr val="tx1"/>
              </a:solidFill>
            </a:endParaRPr>
          </a:p>
        </p:txBody>
      </p:sp>
      <p:sp>
        <p:nvSpPr>
          <p:cNvPr id="71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7169"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14414" y="4286256"/>
            <a:ext cx="6000792" cy="781050"/>
          </a:xfrm>
          <a:prstGeom prst="rect">
            <a:avLst/>
          </a:prstGeom>
          <a:noFill/>
        </p:spPr>
      </p:pic>
      <p:sp>
        <p:nvSpPr>
          <p:cNvPr id="7171" name="Rectangle 3"/>
          <p:cNvSpPr>
            <a:spLocks noChangeArrowheads="1"/>
          </p:cNvSpPr>
          <p:nvPr/>
        </p:nvSpPr>
        <p:spPr bwMode="auto">
          <a:xfrm>
            <a:off x="0" y="1238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cs typeface="ＭＳ Ｐゴシック"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5</a:t>
            </a:fld>
            <a:endParaRPr kumimoji="1" lang="ja-JP" altLang="en-US"/>
          </a:p>
        </p:txBody>
      </p:sp>
      <p:sp>
        <p:nvSpPr>
          <p:cNvPr id="4" name="タイトル 3"/>
          <p:cNvSpPr>
            <a:spLocks noGrp="1"/>
          </p:cNvSpPr>
          <p:nvPr>
            <p:ph type="title"/>
          </p:nvPr>
        </p:nvSpPr>
        <p:spPr>
          <a:xfrm>
            <a:off x="500034" y="0"/>
            <a:ext cx="8229600" cy="857232"/>
          </a:xfrm>
        </p:spPr>
        <p:txBody>
          <a:bodyPr/>
          <a:lstStyle/>
          <a:p>
            <a:pPr algn="ctr"/>
            <a:r>
              <a:rPr kumimoji="1" lang="ja-JP" altLang="en-US" dirty="0" smtClean="0"/>
              <a:t>風力発電　数理計画モデル</a:t>
            </a:r>
            <a:endParaRPr kumimoji="1" lang="ja-JP" altLang="en-US" dirty="0"/>
          </a:p>
        </p:txBody>
      </p:sp>
      <p:pic>
        <p:nvPicPr>
          <p:cNvPr id="2050" name="Picture 2" descr="C:\Users\TeamDan\Desktop\WS000001.JPG"/>
          <p:cNvPicPr>
            <a:picLocks noChangeAspect="1" noChangeArrowheads="1"/>
          </p:cNvPicPr>
          <p:nvPr/>
        </p:nvPicPr>
        <p:blipFill>
          <a:blip r:embed="rId2" cstate="print"/>
          <a:srcRect/>
          <a:stretch>
            <a:fillRect/>
          </a:stretch>
        </p:blipFill>
        <p:spPr bwMode="auto">
          <a:xfrm>
            <a:off x="428596" y="857232"/>
            <a:ext cx="8286777" cy="2371725"/>
          </a:xfrm>
          <a:prstGeom prst="rect">
            <a:avLst/>
          </a:prstGeom>
          <a:noFill/>
        </p:spPr>
      </p:pic>
      <p:sp>
        <p:nvSpPr>
          <p:cNvPr id="6" name="正方形/長方形 5"/>
          <p:cNvSpPr/>
          <p:nvPr/>
        </p:nvSpPr>
        <p:spPr>
          <a:xfrm>
            <a:off x="71406" y="3286124"/>
            <a:ext cx="9001188" cy="1214446"/>
          </a:xfrm>
          <a:prstGeom prst="rect">
            <a:avLst/>
          </a:prstGeom>
          <a:solidFill>
            <a:schemeClr val="accent2">
              <a:lumMod val="20000"/>
              <a:lumOff val="80000"/>
            </a:schemeClr>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①</a:t>
            </a:r>
            <a:r>
              <a:rPr kumimoji="1" lang="ja-JP" altLang="en-US" sz="2800" dirty="0" smtClean="0">
                <a:solidFill>
                  <a:schemeClr val="tx1"/>
                </a:solidFill>
              </a:rPr>
              <a:t>翌日予測</a:t>
            </a:r>
            <a:r>
              <a:rPr kumimoji="1" lang="ja-JP" altLang="en-US" sz="2800" dirty="0" smtClean="0">
                <a:solidFill>
                  <a:schemeClr val="tx1"/>
                </a:solidFill>
              </a:rPr>
              <a:t>　</a:t>
            </a:r>
            <a:r>
              <a:rPr lang="ja-JP" altLang="en-US" sz="2800" dirty="0" smtClean="0">
                <a:solidFill>
                  <a:schemeClr val="tx1"/>
                </a:solidFill>
              </a:rPr>
              <a:t>→　気象庁データを基に予想</a:t>
            </a:r>
            <a:endParaRPr lang="en-US" altLang="ja-JP" sz="2800" dirty="0" smtClean="0">
              <a:solidFill>
                <a:schemeClr val="tx1"/>
              </a:solidFill>
            </a:endParaRPr>
          </a:p>
          <a:p>
            <a:r>
              <a:rPr kumimoji="1" lang="ja-JP" altLang="en-US" sz="2600" dirty="0" smtClean="0">
                <a:solidFill>
                  <a:schemeClr val="tx1"/>
                </a:solidFill>
              </a:rPr>
              <a:t>例）</a:t>
            </a:r>
            <a:r>
              <a:rPr kumimoji="1" lang="en-US" altLang="ja-JP" sz="2600" dirty="0" smtClean="0">
                <a:solidFill>
                  <a:schemeClr val="tx1"/>
                </a:solidFill>
              </a:rPr>
              <a:t>11</a:t>
            </a:r>
            <a:r>
              <a:rPr kumimoji="1" lang="ja-JP" altLang="en-US" sz="2600" dirty="0" smtClean="0">
                <a:solidFill>
                  <a:schemeClr val="tx1"/>
                </a:solidFill>
              </a:rPr>
              <a:t>月</a:t>
            </a:r>
            <a:r>
              <a:rPr kumimoji="1" lang="en-US" altLang="ja-JP" sz="2600" dirty="0" smtClean="0">
                <a:solidFill>
                  <a:schemeClr val="tx1"/>
                </a:solidFill>
              </a:rPr>
              <a:t>11</a:t>
            </a:r>
            <a:r>
              <a:rPr kumimoji="1" lang="ja-JP" altLang="en-US" sz="2600" dirty="0" smtClean="0">
                <a:solidFill>
                  <a:schemeClr val="tx1"/>
                </a:solidFill>
              </a:rPr>
              <a:t>日</a:t>
            </a:r>
            <a:r>
              <a:rPr kumimoji="1" lang="en-US" altLang="ja-JP" sz="2600" dirty="0" smtClean="0">
                <a:solidFill>
                  <a:schemeClr val="tx1"/>
                </a:solidFill>
              </a:rPr>
              <a:t>6</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　１１月</a:t>
            </a:r>
            <a:r>
              <a:rPr kumimoji="1" lang="en-US" altLang="ja-JP" sz="2600" dirty="0" smtClean="0">
                <a:solidFill>
                  <a:schemeClr val="tx1"/>
                </a:solidFill>
              </a:rPr>
              <a:t>12</a:t>
            </a:r>
            <a:r>
              <a:rPr kumimoji="1" lang="ja-JP" altLang="en-US" sz="2600" dirty="0" smtClean="0">
                <a:solidFill>
                  <a:schemeClr val="tx1"/>
                </a:solidFill>
              </a:rPr>
              <a:t>日</a:t>
            </a:r>
            <a:r>
              <a:rPr kumimoji="1" lang="en-US" altLang="ja-JP" sz="2600" dirty="0" smtClean="0">
                <a:solidFill>
                  <a:schemeClr val="tx1"/>
                </a:solidFill>
              </a:rPr>
              <a:t>6</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a:t>
            </a:r>
            <a:r>
              <a:rPr kumimoji="1" lang="en-US" altLang="ja-JP" sz="2600" dirty="0" smtClean="0">
                <a:solidFill>
                  <a:schemeClr val="tx1"/>
                </a:solidFill>
              </a:rPr>
              <a:t>11</a:t>
            </a:r>
            <a:r>
              <a:rPr kumimoji="1" lang="ja-JP" altLang="en-US" sz="2600" dirty="0" smtClean="0">
                <a:solidFill>
                  <a:schemeClr val="tx1"/>
                </a:solidFill>
              </a:rPr>
              <a:t>月</a:t>
            </a:r>
            <a:r>
              <a:rPr kumimoji="1" lang="en-US" altLang="ja-JP" sz="2600" dirty="0" smtClean="0">
                <a:solidFill>
                  <a:schemeClr val="tx1"/>
                </a:solidFill>
              </a:rPr>
              <a:t>13</a:t>
            </a:r>
            <a:r>
              <a:rPr kumimoji="1" lang="ja-JP" altLang="en-US" sz="2600" dirty="0" smtClean="0">
                <a:solidFill>
                  <a:schemeClr val="tx1"/>
                </a:solidFill>
              </a:rPr>
              <a:t>日</a:t>
            </a:r>
            <a:r>
              <a:rPr kumimoji="1" lang="en-US" altLang="ja-JP" sz="2600" dirty="0" smtClean="0">
                <a:solidFill>
                  <a:schemeClr val="tx1"/>
                </a:solidFill>
              </a:rPr>
              <a:t>6</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分の</a:t>
            </a:r>
            <a:endParaRPr kumimoji="1" lang="en-US" altLang="ja-JP" sz="2600" dirty="0" smtClean="0">
              <a:solidFill>
                <a:schemeClr val="tx1"/>
              </a:solidFill>
            </a:endParaRPr>
          </a:p>
          <a:p>
            <a:r>
              <a:rPr lang="ja-JP" altLang="en-US" sz="2600" dirty="0" smtClean="0">
                <a:solidFill>
                  <a:schemeClr val="tx1"/>
                </a:solidFill>
              </a:rPr>
              <a:t>　　　　　　　　　　　　　　計画を立てる</a:t>
            </a:r>
            <a:endParaRPr lang="en-US" altLang="ja-JP" sz="2600" dirty="0" smtClean="0">
              <a:solidFill>
                <a:schemeClr val="tx1"/>
              </a:solidFill>
            </a:endParaRPr>
          </a:p>
        </p:txBody>
      </p:sp>
      <p:sp>
        <p:nvSpPr>
          <p:cNvPr id="7" name="正方形/長方形 6"/>
          <p:cNvSpPr/>
          <p:nvPr/>
        </p:nvSpPr>
        <p:spPr>
          <a:xfrm>
            <a:off x="71406" y="4643446"/>
            <a:ext cx="9001188" cy="1857388"/>
          </a:xfrm>
          <a:prstGeom prst="rect">
            <a:avLst/>
          </a:prstGeom>
          <a:solidFill>
            <a:schemeClr val="bg2">
              <a:lumMod val="75000"/>
            </a:schemeClr>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②当日予測　</a:t>
            </a:r>
            <a:r>
              <a:rPr lang="ja-JP" altLang="en-US" sz="2800" dirty="0" smtClean="0">
                <a:solidFill>
                  <a:schemeClr val="tx1"/>
                </a:solidFill>
              </a:rPr>
              <a:t>→　</a:t>
            </a:r>
            <a:r>
              <a:rPr lang="en-US" altLang="ja-JP" sz="2800" dirty="0" smtClean="0">
                <a:solidFill>
                  <a:schemeClr val="tx1"/>
                </a:solidFill>
              </a:rPr>
              <a:t>WF</a:t>
            </a:r>
            <a:r>
              <a:rPr lang="ja-JP" altLang="en-US" sz="2800" dirty="0" smtClean="0">
                <a:solidFill>
                  <a:schemeClr val="tx1"/>
                </a:solidFill>
              </a:rPr>
              <a:t>の実績データを基に予想</a:t>
            </a:r>
            <a:endParaRPr lang="en-US" altLang="ja-JP" sz="2800" dirty="0" smtClean="0">
              <a:solidFill>
                <a:schemeClr val="tx1"/>
              </a:solidFill>
            </a:endParaRPr>
          </a:p>
          <a:p>
            <a:r>
              <a:rPr kumimoji="1" lang="ja-JP" altLang="en-US" sz="2600" dirty="0" smtClean="0">
                <a:solidFill>
                  <a:schemeClr val="tx1"/>
                </a:solidFill>
              </a:rPr>
              <a:t>例）通告時間：２時間、通告更新周期：２時間</a:t>
            </a:r>
            <a:endParaRPr kumimoji="1" lang="en-US" altLang="ja-JP" sz="2600" dirty="0" smtClean="0">
              <a:solidFill>
                <a:schemeClr val="tx1"/>
              </a:solidFill>
            </a:endParaRPr>
          </a:p>
          <a:p>
            <a:r>
              <a:rPr lang="en-US" altLang="ja-JP" sz="2600" dirty="0" smtClean="0">
                <a:solidFill>
                  <a:schemeClr val="tx1"/>
                </a:solidFill>
              </a:rPr>
              <a:t>11</a:t>
            </a:r>
            <a:r>
              <a:rPr lang="ja-JP" altLang="en-US" sz="2600" dirty="0" smtClean="0">
                <a:solidFill>
                  <a:schemeClr val="tx1"/>
                </a:solidFill>
              </a:rPr>
              <a:t>月</a:t>
            </a:r>
            <a:r>
              <a:rPr lang="en-US" altLang="ja-JP" sz="2600" dirty="0" smtClean="0">
                <a:solidFill>
                  <a:schemeClr val="tx1"/>
                </a:solidFill>
              </a:rPr>
              <a:t>11</a:t>
            </a:r>
            <a:r>
              <a:rPr lang="ja-JP" altLang="en-US" sz="2600" dirty="0" smtClean="0">
                <a:solidFill>
                  <a:schemeClr val="tx1"/>
                </a:solidFill>
              </a:rPr>
              <a:t>日</a:t>
            </a:r>
            <a:r>
              <a:rPr lang="en-US" altLang="ja-JP" sz="2600" dirty="0" smtClean="0">
                <a:solidFill>
                  <a:schemeClr val="tx1"/>
                </a:solidFill>
              </a:rPr>
              <a:t>6</a:t>
            </a:r>
            <a:r>
              <a:rPr lang="ja-JP" altLang="en-US" sz="2600" dirty="0" smtClean="0">
                <a:solidFill>
                  <a:schemeClr val="tx1"/>
                </a:solidFill>
              </a:rPr>
              <a:t>：</a:t>
            </a:r>
            <a:r>
              <a:rPr lang="en-US" altLang="ja-JP" sz="2600" dirty="0" smtClean="0">
                <a:solidFill>
                  <a:schemeClr val="tx1"/>
                </a:solidFill>
              </a:rPr>
              <a:t>00</a:t>
            </a:r>
            <a:r>
              <a:rPr lang="ja-JP" altLang="en-US" sz="2600" dirty="0" smtClean="0">
                <a:solidFill>
                  <a:schemeClr val="tx1"/>
                </a:solidFill>
              </a:rPr>
              <a:t>　</a:t>
            </a:r>
            <a:r>
              <a:rPr lang="en-US" altLang="ja-JP" sz="2600" dirty="0" smtClean="0">
                <a:solidFill>
                  <a:schemeClr val="tx1"/>
                </a:solidFill>
              </a:rPr>
              <a:t>8</a:t>
            </a:r>
            <a:r>
              <a:rPr lang="ja-JP" altLang="en-US" sz="2600" dirty="0" smtClean="0">
                <a:solidFill>
                  <a:schemeClr val="tx1"/>
                </a:solidFill>
              </a:rPr>
              <a:t>：</a:t>
            </a:r>
            <a:r>
              <a:rPr lang="en-US" altLang="ja-JP" sz="2600" dirty="0" smtClean="0">
                <a:solidFill>
                  <a:schemeClr val="tx1"/>
                </a:solidFill>
              </a:rPr>
              <a:t>00</a:t>
            </a:r>
            <a:r>
              <a:rPr lang="ja-JP" altLang="en-US" sz="2600" dirty="0" smtClean="0">
                <a:solidFill>
                  <a:schemeClr val="tx1"/>
                </a:solidFill>
              </a:rPr>
              <a:t>～</a:t>
            </a:r>
            <a:r>
              <a:rPr lang="en-US" altLang="ja-JP" sz="2600" dirty="0" smtClean="0">
                <a:solidFill>
                  <a:schemeClr val="tx1"/>
                </a:solidFill>
              </a:rPr>
              <a:t>10</a:t>
            </a:r>
            <a:r>
              <a:rPr lang="ja-JP" altLang="en-US" sz="2600" dirty="0" smtClean="0">
                <a:solidFill>
                  <a:schemeClr val="tx1"/>
                </a:solidFill>
              </a:rPr>
              <a:t>：</a:t>
            </a:r>
            <a:r>
              <a:rPr lang="en-US" altLang="ja-JP" sz="2600" dirty="0" smtClean="0">
                <a:solidFill>
                  <a:schemeClr val="tx1"/>
                </a:solidFill>
              </a:rPr>
              <a:t>00</a:t>
            </a:r>
            <a:r>
              <a:rPr lang="ja-JP" altLang="en-US" sz="2600" dirty="0" smtClean="0">
                <a:solidFill>
                  <a:schemeClr val="tx1"/>
                </a:solidFill>
              </a:rPr>
              <a:t>の送電量を電力会社に通告</a:t>
            </a:r>
            <a:endParaRPr lang="en-US" altLang="ja-JP" sz="2600" dirty="0" smtClean="0">
              <a:solidFill>
                <a:schemeClr val="tx1"/>
              </a:solidFill>
            </a:endParaRPr>
          </a:p>
          <a:p>
            <a:r>
              <a:rPr kumimoji="1" lang="ja-JP" altLang="en-US" sz="2600" dirty="0" smtClean="0">
                <a:solidFill>
                  <a:schemeClr val="tx1"/>
                </a:solidFill>
              </a:rPr>
              <a:t>　　　　　　　</a:t>
            </a:r>
            <a:r>
              <a:rPr kumimoji="1" lang="en-US" altLang="ja-JP" sz="2600" dirty="0" smtClean="0">
                <a:solidFill>
                  <a:schemeClr val="tx1"/>
                </a:solidFill>
              </a:rPr>
              <a:t>8</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　</a:t>
            </a:r>
            <a:r>
              <a:rPr kumimoji="1" lang="en-US" altLang="ja-JP" sz="2600" dirty="0" smtClean="0">
                <a:solidFill>
                  <a:schemeClr val="tx1"/>
                </a:solidFill>
              </a:rPr>
              <a:t>10</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a:t>
            </a:r>
            <a:r>
              <a:rPr kumimoji="1" lang="en-US" altLang="ja-JP" sz="2600" dirty="0" smtClean="0">
                <a:solidFill>
                  <a:schemeClr val="tx1"/>
                </a:solidFill>
              </a:rPr>
              <a:t>12</a:t>
            </a:r>
            <a:r>
              <a:rPr kumimoji="1" lang="ja-JP" altLang="en-US" sz="2600" dirty="0" smtClean="0">
                <a:solidFill>
                  <a:schemeClr val="tx1"/>
                </a:solidFill>
              </a:rPr>
              <a:t>：</a:t>
            </a:r>
            <a:r>
              <a:rPr kumimoji="1" lang="en-US" altLang="ja-JP" sz="2600" dirty="0" smtClean="0">
                <a:solidFill>
                  <a:schemeClr val="tx1"/>
                </a:solidFill>
              </a:rPr>
              <a:t>00</a:t>
            </a:r>
            <a:r>
              <a:rPr kumimoji="1" lang="ja-JP" altLang="en-US" sz="2600" dirty="0" smtClean="0">
                <a:solidFill>
                  <a:schemeClr val="tx1"/>
                </a:solidFill>
              </a:rPr>
              <a:t>の送電量を電力会社に通告</a:t>
            </a:r>
            <a:endParaRPr kumimoji="1" lang="en-US" altLang="ja-JP" sz="2600" dirty="0" smtClean="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6</a:t>
            </a:fld>
            <a:endParaRPr kumimoji="1" lang="ja-JP" altLang="en-US"/>
          </a:p>
        </p:txBody>
      </p:sp>
      <p:sp>
        <p:nvSpPr>
          <p:cNvPr id="5" name="タイトル 3"/>
          <p:cNvSpPr>
            <a:spLocks noGrp="1"/>
          </p:cNvSpPr>
          <p:nvPr>
            <p:ph type="title"/>
          </p:nvPr>
        </p:nvSpPr>
        <p:spPr>
          <a:xfrm>
            <a:off x="500034" y="0"/>
            <a:ext cx="8229600" cy="857232"/>
          </a:xfrm>
        </p:spPr>
        <p:txBody>
          <a:bodyPr/>
          <a:lstStyle/>
          <a:p>
            <a:pPr algn="ctr"/>
            <a:r>
              <a:rPr kumimoji="1" lang="ja-JP" altLang="en-US" dirty="0" smtClean="0"/>
              <a:t>風力発電　数理計画モデル</a:t>
            </a:r>
            <a:endParaRPr kumimoji="1" lang="ja-JP" altLang="en-US" dirty="0"/>
          </a:p>
        </p:txBody>
      </p:sp>
      <p:pic>
        <p:nvPicPr>
          <p:cNvPr id="23554" name="Picture 2" descr="C:\Users\TeamDan\Desktop\WS000003.JPG"/>
          <p:cNvPicPr>
            <a:picLocks noChangeAspect="1" noChangeArrowheads="1"/>
          </p:cNvPicPr>
          <p:nvPr/>
        </p:nvPicPr>
        <p:blipFill>
          <a:blip r:embed="rId2" cstate="print"/>
          <a:srcRect/>
          <a:stretch>
            <a:fillRect/>
          </a:stretch>
        </p:blipFill>
        <p:spPr bwMode="auto">
          <a:xfrm>
            <a:off x="357158" y="714356"/>
            <a:ext cx="8343900" cy="3214710"/>
          </a:xfrm>
          <a:prstGeom prst="rect">
            <a:avLst/>
          </a:prstGeom>
          <a:noFill/>
        </p:spPr>
      </p:pic>
      <p:sp>
        <p:nvSpPr>
          <p:cNvPr id="7" name="正方形/長方形 6"/>
          <p:cNvSpPr/>
          <p:nvPr/>
        </p:nvSpPr>
        <p:spPr>
          <a:xfrm>
            <a:off x="357158" y="4071942"/>
            <a:ext cx="8643998" cy="2500330"/>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600" dirty="0" smtClean="0">
                <a:solidFill>
                  <a:schemeClr val="tx1"/>
                </a:solidFill>
              </a:rPr>
              <a:t>・通告</a:t>
            </a:r>
            <a:r>
              <a:rPr kumimoji="1" lang="ja-JP" altLang="en-US" sz="2600" dirty="0" smtClean="0">
                <a:solidFill>
                  <a:schemeClr val="tx1"/>
                </a:solidFill>
              </a:rPr>
              <a:t>時間は</a:t>
            </a:r>
            <a:r>
              <a:rPr kumimoji="1" lang="en-US" altLang="ja-JP" sz="2600" dirty="0" smtClean="0">
                <a:solidFill>
                  <a:schemeClr val="tx1"/>
                </a:solidFill>
              </a:rPr>
              <a:t>30</a:t>
            </a:r>
            <a:r>
              <a:rPr kumimoji="1" lang="ja-JP" altLang="en-US" sz="2600" dirty="0" smtClean="0">
                <a:solidFill>
                  <a:schemeClr val="tx1"/>
                </a:solidFill>
              </a:rPr>
              <a:t>分更新予測を基に発電計画を更新する</a:t>
            </a:r>
            <a:endParaRPr kumimoji="1" lang="en-US" altLang="ja-JP" sz="2600" dirty="0" smtClean="0">
              <a:solidFill>
                <a:schemeClr val="tx1"/>
              </a:solidFill>
            </a:endParaRPr>
          </a:p>
          <a:p>
            <a:r>
              <a:rPr lang="ja-JP" altLang="en-US" sz="2600" dirty="0" smtClean="0">
                <a:solidFill>
                  <a:schemeClr val="tx1"/>
                </a:solidFill>
              </a:rPr>
              <a:t>　例</a:t>
            </a:r>
            <a:r>
              <a:rPr lang="ja-JP" altLang="en-US" sz="2600" dirty="0" smtClean="0">
                <a:solidFill>
                  <a:schemeClr val="tx1"/>
                </a:solidFill>
              </a:rPr>
              <a:t>）通告時間が２時間であれば、その時点で予測される</a:t>
            </a:r>
            <a:endParaRPr lang="en-US" altLang="ja-JP" sz="2600" dirty="0" smtClean="0">
              <a:solidFill>
                <a:schemeClr val="tx1"/>
              </a:solidFill>
            </a:endParaRPr>
          </a:p>
          <a:p>
            <a:r>
              <a:rPr kumimoji="1" lang="ja-JP" altLang="en-US" sz="2600" dirty="0" smtClean="0">
                <a:solidFill>
                  <a:schemeClr val="tx1"/>
                </a:solidFill>
              </a:rPr>
              <a:t>　　</a:t>
            </a:r>
            <a:r>
              <a:rPr kumimoji="1" lang="ja-JP" altLang="en-US" sz="2600" dirty="0" smtClean="0">
                <a:solidFill>
                  <a:schemeClr val="tx1"/>
                </a:solidFill>
              </a:rPr>
              <a:t>　 </a:t>
            </a:r>
            <a:r>
              <a:rPr kumimoji="1" lang="en-US" altLang="ja-JP" sz="2600" dirty="0" smtClean="0">
                <a:solidFill>
                  <a:schemeClr val="tx1"/>
                </a:solidFill>
              </a:rPr>
              <a:t>30</a:t>
            </a:r>
            <a:r>
              <a:rPr kumimoji="1" lang="ja-JP" altLang="en-US" sz="2600" dirty="0" smtClean="0">
                <a:solidFill>
                  <a:schemeClr val="tx1"/>
                </a:solidFill>
              </a:rPr>
              <a:t>分更新予測４スロット分で成り立って</a:t>
            </a:r>
            <a:r>
              <a:rPr kumimoji="1" lang="ja-JP" altLang="en-US" sz="2600" dirty="0" smtClean="0">
                <a:solidFill>
                  <a:schemeClr val="tx1"/>
                </a:solidFill>
              </a:rPr>
              <a:t>いる</a:t>
            </a:r>
            <a:endParaRPr kumimoji="1" lang="en-US" altLang="ja-JP" sz="2600" dirty="0" smtClean="0">
              <a:solidFill>
                <a:schemeClr val="tx1"/>
              </a:solidFill>
            </a:endParaRPr>
          </a:p>
          <a:p>
            <a:endParaRPr kumimoji="1" lang="en-US" altLang="ja-JP" sz="2600" dirty="0" smtClean="0">
              <a:solidFill>
                <a:schemeClr val="tx1"/>
              </a:solidFill>
            </a:endParaRPr>
          </a:p>
          <a:p>
            <a:r>
              <a:rPr lang="ja-JP" altLang="en-US" sz="2600" dirty="0" smtClean="0">
                <a:solidFill>
                  <a:schemeClr val="tx1"/>
                </a:solidFill>
              </a:rPr>
              <a:t>・発電計画を決定する際には</a:t>
            </a:r>
            <a:r>
              <a:rPr lang="en-US" altLang="ja-JP" sz="2600" dirty="0" smtClean="0">
                <a:solidFill>
                  <a:schemeClr val="tx1"/>
                </a:solidFill>
              </a:rPr>
              <a:t>30</a:t>
            </a:r>
            <a:r>
              <a:rPr lang="ja-JP" altLang="en-US" sz="2600" dirty="0" smtClean="0">
                <a:solidFill>
                  <a:schemeClr val="tx1"/>
                </a:solidFill>
              </a:rPr>
              <a:t>分更新予測、</a:t>
            </a:r>
            <a:endParaRPr lang="en-US" altLang="ja-JP" sz="2600" dirty="0" smtClean="0">
              <a:solidFill>
                <a:schemeClr val="tx1"/>
              </a:solidFill>
            </a:endParaRPr>
          </a:p>
          <a:p>
            <a:r>
              <a:rPr lang="ja-JP" altLang="en-US" sz="2600" dirty="0" smtClean="0">
                <a:solidFill>
                  <a:schemeClr val="tx1"/>
                </a:solidFill>
              </a:rPr>
              <a:t>　</a:t>
            </a:r>
            <a:r>
              <a:rPr lang="ja-JP" altLang="en-US" sz="2600" dirty="0" smtClean="0">
                <a:solidFill>
                  <a:schemeClr val="tx1"/>
                </a:solidFill>
              </a:rPr>
              <a:t>通告</a:t>
            </a:r>
            <a:r>
              <a:rPr kumimoji="1" lang="ja-JP" altLang="en-US" sz="2600" dirty="0" smtClean="0">
                <a:solidFill>
                  <a:schemeClr val="tx1"/>
                </a:solidFill>
              </a:rPr>
              <a:t>する２時間</a:t>
            </a:r>
            <a:r>
              <a:rPr lang="ja-JP" altLang="en-US" sz="2600" dirty="0" smtClean="0">
                <a:solidFill>
                  <a:schemeClr val="tx1"/>
                </a:solidFill>
              </a:rPr>
              <a:t>以降の予測を考慮し通告する計画を決定</a:t>
            </a:r>
            <a:endParaRPr kumimoji="1" lang="en-US" altLang="ja-JP" sz="2600" dirty="0" smtClean="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7</a:t>
            </a:fld>
            <a:endParaRPr kumimoji="1" lang="ja-JP" altLang="en-US"/>
          </a:p>
        </p:txBody>
      </p:sp>
      <p:sp>
        <p:nvSpPr>
          <p:cNvPr id="5" name="タイトル 3"/>
          <p:cNvSpPr>
            <a:spLocks noGrp="1"/>
          </p:cNvSpPr>
          <p:nvPr>
            <p:ph type="title"/>
          </p:nvPr>
        </p:nvSpPr>
        <p:spPr>
          <a:xfrm>
            <a:off x="500034" y="0"/>
            <a:ext cx="8229600" cy="857232"/>
          </a:xfrm>
        </p:spPr>
        <p:txBody>
          <a:bodyPr/>
          <a:lstStyle/>
          <a:p>
            <a:pPr algn="ctr"/>
            <a:r>
              <a:rPr kumimoji="1" lang="ja-JP" altLang="en-US" dirty="0" smtClean="0"/>
              <a:t>風力発電　数理計画モデル</a:t>
            </a:r>
            <a:endParaRPr kumimoji="1" lang="ja-JP" altLang="en-US" dirty="0"/>
          </a:p>
        </p:txBody>
      </p:sp>
      <p:sp>
        <p:nvSpPr>
          <p:cNvPr id="6" name="正方形/長方形 5"/>
          <p:cNvSpPr/>
          <p:nvPr/>
        </p:nvSpPr>
        <p:spPr>
          <a:xfrm>
            <a:off x="500034" y="1500174"/>
            <a:ext cx="785818" cy="1143008"/>
          </a:xfrm>
          <a:prstGeom prst="rect">
            <a:avLst/>
          </a:prstGeom>
          <a:solidFill>
            <a:schemeClr val="bg1"/>
          </a:solid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071934" y="1500174"/>
            <a:ext cx="785818" cy="1143008"/>
          </a:xfrm>
          <a:prstGeom prst="rect">
            <a:avLst/>
          </a:prstGeom>
          <a:solidFill>
            <a:schemeClr val="bg1"/>
          </a:solid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857884" y="1500174"/>
            <a:ext cx="785818" cy="1143008"/>
          </a:xfrm>
          <a:prstGeom prst="rect">
            <a:avLst/>
          </a:prstGeom>
          <a:solidFill>
            <a:schemeClr val="bg1"/>
          </a:solid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285984" y="1500174"/>
            <a:ext cx="785818" cy="1143008"/>
          </a:xfrm>
          <a:prstGeom prst="rect">
            <a:avLst/>
          </a:prstGeom>
          <a:solidFill>
            <a:schemeClr val="bg1"/>
          </a:solid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715272" y="1500174"/>
            <a:ext cx="785818" cy="1143008"/>
          </a:xfrm>
          <a:prstGeom prst="rect">
            <a:avLst/>
          </a:prstGeom>
          <a:solidFill>
            <a:schemeClr val="bg1"/>
          </a:solid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00034" y="1857364"/>
            <a:ext cx="785818" cy="785818"/>
          </a:xfrm>
          <a:prstGeom prst="rect">
            <a:avLst/>
          </a:prstGeom>
          <a:solidFill>
            <a:schemeClr val="accent3"/>
          </a:solidFill>
          <a:ln w="127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2285984" y="2000240"/>
            <a:ext cx="785818" cy="642942"/>
          </a:xfrm>
          <a:prstGeom prst="rect">
            <a:avLst/>
          </a:prstGeom>
          <a:solidFill>
            <a:schemeClr val="accent3"/>
          </a:solidFill>
          <a:ln w="127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071934" y="2143116"/>
            <a:ext cx="785818" cy="500066"/>
          </a:xfrm>
          <a:prstGeom prst="rect">
            <a:avLst/>
          </a:prstGeom>
          <a:solidFill>
            <a:schemeClr val="accent3"/>
          </a:solidFill>
          <a:ln w="127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5857884" y="1928802"/>
            <a:ext cx="785818" cy="714380"/>
          </a:xfrm>
          <a:prstGeom prst="rect">
            <a:avLst/>
          </a:prstGeom>
          <a:solidFill>
            <a:schemeClr val="accent3"/>
          </a:solidFill>
          <a:ln w="127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7715272" y="2000240"/>
            <a:ext cx="785818" cy="642942"/>
          </a:xfrm>
          <a:prstGeom prst="rect">
            <a:avLst/>
          </a:prstGeom>
          <a:solidFill>
            <a:schemeClr val="accent3"/>
          </a:solidFill>
          <a:ln w="127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1357290" y="1714488"/>
            <a:ext cx="857256" cy="78581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予想</a:t>
            </a:r>
            <a:endParaRPr kumimoji="1" lang="ja-JP" altLang="en-US" dirty="0">
              <a:solidFill>
                <a:schemeClr val="tx1"/>
              </a:solidFill>
            </a:endParaRPr>
          </a:p>
        </p:txBody>
      </p:sp>
      <p:sp>
        <p:nvSpPr>
          <p:cNvPr id="21" name="正方形/長方形 20"/>
          <p:cNvSpPr/>
          <p:nvPr/>
        </p:nvSpPr>
        <p:spPr>
          <a:xfrm>
            <a:off x="500034" y="2714620"/>
            <a:ext cx="857256"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60</a:t>
            </a:r>
            <a:r>
              <a:rPr kumimoji="1" lang="ja-JP" altLang="en-US" sz="2000" dirty="0" smtClean="0">
                <a:solidFill>
                  <a:schemeClr val="tx1"/>
                </a:solidFill>
              </a:rPr>
              <a:t>％</a:t>
            </a:r>
            <a:endParaRPr kumimoji="1" lang="en-US" altLang="ja-JP" sz="2000" dirty="0" smtClean="0">
              <a:solidFill>
                <a:schemeClr val="tx1"/>
              </a:solidFill>
            </a:endParaRPr>
          </a:p>
          <a:p>
            <a:pPr algn="ctr"/>
            <a:r>
              <a:rPr lang="ja-JP" altLang="en-US" sz="2000" dirty="0" smtClean="0">
                <a:solidFill>
                  <a:schemeClr val="tx1"/>
                </a:solidFill>
              </a:rPr>
              <a:t>確定</a:t>
            </a:r>
            <a:endParaRPr kumimoji="1" lang="ja-JP" altLang="en-US" sz="2000" dirty="0">
              <a:solidFill>
                <a:schemeClr val="tx1"/>
              </a:solidFill>
            </a:endParaRPr>
          </a:p>
        </p:txBody>
      </p:sp>
      <p:sp>
        <p:nvSpPr>
          <p:cNvPr id="22" name="右矢印 21"/>
          <p:cNvSpPr/>
          <p:nvPr/>
        </p:nvSpPr>
        <p:spPr>
          <a:xfrm>
            <a:off x="3143240" y="1643050"/>
            <a:ext cx="857256" cy="78581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予想</a:t>
            </a:r>
            <a:endParaRPr kumimoji="1" lang="ja-JP" altLang="en-US" dirty="0">
              <a:solidFill>
                <a:schemeClr val="tx1"/>
              </a:solidFill>
            </a:endParaRPr>
          </a:p>
        </p:txBody>
      </p:sp>
      <p:sp>
        <p:nvSpPr>
          <p:cNvPr id="23" name="右矢印 22"/>
          <p:cNvSpPr/>
          <p:nvPr/>
        </p:nvSpPr>
        <p:spPr>
          <a:xfrm>
            <a:off x="4929190" y="1643050"/>
            <a:ext cx="857256" cy="78581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予想</a:t>
            </a:r>
            <a:endParaRPr kumimoji="1" lang="ja-JP" altLang="en-US" dirty="0">
              <a:solidFill>
                <a:schemeClr val="tx1"/>
              </a:solidFill>
            </a:endParaRPr>
          </a:p>
        </p:txBody>
      </p:sp>
      <p:sp>
        <p:nvSpPr>
          <p:cNvPr id="24" name="右矢印 23"/>
          <p:cNvSpPr/>
          <p:nvPr/>
        </p:nvSpPr>
        <p:spPr>
          <a:xfrm>
            <a:off x="6786578" y="1643050"/>
            <a:ext cx="857256" cy="785818"/>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予想</a:t>
            </a:r>
            <a:endParaRPr kumimoji="1" lang="ja-JP" altLang="en-US" dirty="0">
              <a:solidFill>
                <a:schemeClr val="tx1"/>
              </a:solidFill>
            </a:endParaRPr>
          </a:p>
        </p:txBody>
      </p:sp>
      <p:sp>
        <p:nvSpPr>
          <p:cNvPr id="25" name="正方形/長方形 24"/>
          <p:cNvSpPr/>
          <p:nvPr/>
        </p:nvSpPr>
        <p:spPr>
          <a:xfrm>
            <a:off x="428596" y="642918"/>
            <a:ext cx="2214578" cy="428628"/>
          </a:xfrm>
          <a:prstGeom prst="rect">
            <a:avLst/>
          </a:prstGeom>
          <a:noFill/>
          <a:ln w="12700"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蓄電池容量</a:t>
            </a:r>
            <a:endParaRPr kumimoji="1" lang="ja-JP" altLang="en-US" sz="2800" dirty="0">
              <a:solidFill>
                <a:schemeClr val="tx1"/>
              </a:solidFill>
            </a:endParaRPr>
          </a:p>
        </p:txBody>
      </p:sp>
      <p:sp>
        <p:nvSpPr>
          <p:cNvPr id="26" name="正方形/長方形 25"/>
          <p:cNvSpPr/>
          <p:nvPr/>
        </p:nvSpPr>
        <p:spPr>
          <a:xfrm>
            <a:off x="2357422" y="2714620"/>
            <a:ext cx="714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a:t>
            </a:r>
            <a:endParaRPr kumimoji="1" lang="ja-JP" altLang="en-US" sz="2800" dirty="0">
              <a:solidFill>
                <a:schemeClr val="tx1"/>
              </a:solidFill>
            </a:endParaRPr>
          </a:p>
        </p:txBody>
      </p:sp>
      <p:sp>
        <p:nvSpPr>
          <p:cNvPr id="27" name="正方形/長方形 26"/>
          <p:cNvSpPr/>
          <p:nvPr/>
        </p:nvSpPr>
        <p:spPr>
          <a:xfrm>
            <a:off x="4143372" y="2714620"/>
            <a:ext cx="714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a:t>
            </a:r>
            <a:endParaRPr kumimoji="1" lang="ja-JP" altLang="en-US" sz="2800" dirty="0">
              <a:solidFill>
                <a:schemeClr val="tx1"/>
              </a:solidFill>
            </a:endParaRPr>
          </a:p>
        </p:txBody>
      </p:sp>
      <p:sp>
        <p:nvSpPr>
          <p:cNvPr id="28" name="正方形/長方形 27"/>
          <p:cNvSpPr/>
          <p:nvPr/>
        </p:nvSpPr>
        <p:spPr>
          <a:xfrm>
            <a:off x="5857884" y="2714620"/>
            <a:ext cx="714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a:t>
            </a:r>
            <a:endParaRPr kumimoji="1" lang="ja-JP" altLang="en-US" sz="2800" dirty="0">
              <a:solidFill>
                <a:schemeClr val="tx1"/>
              </a:solidFill>
            </a:endParaRPr>
          </a:p>
        </p:txBody>
      </p:sp>
      <p:sp>
        <p:nvSpPr>
          <p:cNvPr id="29" name="正方形/長方形 28"/>
          <p:cNvSpPr/>
          <p:nvPr/>
        </p:nvSpPr>
        <p:spPr>
          <a:xfrm>
            <a:off x="7715272" y="2857496"/>
            <a:ext cx="714380" cy="571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solidFill>
                  <a:schemeClr val="tx1"/>
                </a:solidFill>
              </a:rPr>
              <a:t>α</a:t>
            </a:r>
            <a:endParaRPr kumimoji="1" lang="ja-JP" altLang="en-US" sz="2800" dirty="0">
              <a:solidFill>
                <a:schemeClr val="tx1"/>
              </a:solidFill>
            </a:endParaRPr>
          </a:p>
        </p:txBody>
      </p:sp>
      <p:sp>
        <p:nvSpPr>
          <p:cNvPr id="30" name="正方形/長方形 29"/>
          <p:cNvSpPr/>
          <p:nvPr/>
        </p:nvSpPr>
        <p:spPr>
          <a:xfrm>
            <a:off x="357158" y="1142984"/>
            <a:ext cx="1071570" cy="285752"/>
          </a:xfrm>
          <a:prstGeom prst="rect">
            <a:avLst/>
          </a:prstGeom>
          <a:solidFill>
            <a:schemeClr val="bg1"/>
          </a:solidFill>
          <a:ln w="1270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スタート</a:t>
            </a:r>
            <a:endParaRPr kumimoji="1" lang="ja-JP" altLang="en-US" dirty="0">
              <a:solidFill>
                <a:schemeClr val="tx1"/>
              </a:solidFill>
            </a:endParaRPr>
          </a:p>
        </p:txBody>
      </p:sp>
      <p:sp>
        <p:nvSpPr>
          <p:cNvPr id="31" name="正方形/長方形 30"/>
          <p:cNvSpPr/>
          <p:nvPr/>
        </p:nvSpPr>
        <p:spPr>
          <a:xfrm>
            <a:off x="2143108" y="1142984"/>
            <a:ext cx="1071570" cy="285752"/>
          </a:xfrm>
          <a:prstGeom prst="rect">
            <a:avLst/>
          </a:prstGeom>
          <a:solidFill>
            <a:schemeClr val="bg1"/>
          </a:solidFill>
          <a:ln w="1270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30</a:t>
            </a:r>
            <a:r>
              <a:rPr kumimoji="1" lang="ja-JP" altLang="en-US" dirty="0" smtClean="0">
                <a:solidFill>
                  <a:schemeClr val="tx1"/>
                </a:solidFill>
              </a:rPr>
              <a:t>分</a:t>
            </a:r>
            <a:r>
              <a:rPr lang="ja-JP" altLang="en-US" dirty="0" smtClean="0">
                <a:solidFill>
                  <a:schemeClr val="tx1"/>
                </a:solidFill>
              </a:rPr>
              <a:t>後</a:t>
            </a:r>
            <a:endParaRPr kumimoji="1" lang="ja-JP" altLang="en-US" dirty="0">
              <a:solidFill>
                <a:schemeClr val="tx1"/>
              </a:solidFill>
            </a:endParaRPr>
          </a:p>
        </p:txBody>
      </p:sp>
      <p:sp>
        <p:nvSpPr>
          <p:cNvPr id="32" name="正方形/長方形 31"/>
          <p:cNvSpPr/>
          <p:nvPr/>
        </p:nvSpPr>
        <p:spPr>
          <a:xfrm>
            <a:off x="3929058" y="1142984"/>
            <a:ext cx="1071570" cy="285752"/>
          </a:xfrm>
          <a:prstGeom prst="rect">
            <a:avLst/>
          </a:prstGeom>
          <a:solidFill>
            <a:schemeClr val="bg1"/>
          </a:solidFill>
          <a:ln w="1270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6</a:t>
            </a:r>
            <a:r>
              <a:rPr kumimoji="1" lang="en-US" altLang="ja-JP" dirty="0" smtClean="0">
                <a:solidFill>
                  <a:schemeClr val="tx1"/>
                </a:solidFill>
              </a:rPr>
              <a:t>0</a:t>
            </a:r>
            <a:r>
              <a:rPr kumimoji="1" lang="ja-JP" altLang="en-US" dirty="0" smtClean="0">
                <a:solidFill>
                  <a:schemeClr val="tx1"/>
                </a:solidFill>
              </a:rPr>
              <a:t>分</a:t>
            </a:r>
            <a:r>
              <a:rPr lang="ja-JP" altLang="en-US" dirty="0" smtClean="0">
                <a:solidFill>
                  <a:schemeClr val="tx1"/>
                </a:solidFill>
              </a:rPr>
              <a:t>後</a:t>
            </a:r>
            <a:endParaRPr kumimoji="1" lang="ja-JP" altLang="en-US" dirty="0">
              <a:solidFill>
                <a:schemeClr val="tx1"/>
              </a:solidFill>
            </a:endParaRPr>
          </a:p>
        </p:txBody>
      </p:sp>
      <p:sp>
        <p:nvSpPr>
          <p:cNvPr id="33" name="正方形/長方形 32"/>
          <p:cNvSpPr/>
          <p:nvPr/>
        </p:nvSpPr>
        <p:spPr>
          <a:xfrm>
            <a:off x="5715008" y="1142984"/>
            <a:ext cx="1071570" cy="285752"/>
          </a:xfrm>
          <a:prstGeom prst="rect">
            <a:avLst/>
          </a:prstGeom>
          <a:solidFill>
            <a:schemeClr val="bg1"/>
          </a:solidFill>
          <a:ln w="1270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rPr>
              <a:t>9</a:t>
            </a:r>
            <a:r>
              <a:rPr kumimoji="1" lang="en-US" altLang="ja-JP" dirty="0" smtClean="0">
                <a:solidFill>
                  <a:schemeClr val="tx1"/>
                </a:solidFill>
              </a:rPr>
              <a:t>0</a:t>
            </a:r>
            <a:r>
              <a:rPr kumimoji="1" lang="ja-JP" altLang="en-US" dirty="0" smtClean="0">
                <a:solidFill>
                  <a:schemeClr val="tx1"/>
                </a:solidFill>
              </a:rPr>
              <a:t>分</a:t>
            </a:r>
            <a:r>
              <a:rPr lang="ja-JP" altLang="en-US" dirty="0" smtClean="0">
                <a:solidFill>
                  <a:schemeClr val="tx1"/>
                </a:solidFill>
              </a:rPr>
              <a:t>後</a:t>
            </a:r>
            <a:endParaRPr kumimoji="1" lang="ja-JP" altLang="en-US" dirty="0">
              <a:solidFill>
                <a:schemeClr val="tx1"/>
              </a:solidFill>
            </a:endParaRPr>
          </a:p>
        </p:txBody>
      </p:sp>
      <p:sp>
        <p:nvSpPr>
          <p:cNvPr id="34" name="正方形/長方形 33"/>
          <p:cNvSpPr/>
          <p:nvPr/>
        </p:nvSpPr>
        <p:spPr>
          <a:xfrm>
            <a:off x="7500958" y="1142984"/>
            <a:ext cx="1214446" cy="285752"/>
          </a:xfrm>
          <a:prstGeom prst="rect">
            <a:avLst/>
          </a:prstGeom>
          <a:solidFill>
            <a:schemeClr val="bg1"/>
          </a:solidFill>
          <a:ln w="12700" cmpd="sng">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120</a:t>
            </a:r>
            <a:r>
              <a:rPr kumimoji="1" lang="ja-JP" altLang="en-US" dirty="0" smtClean="0">
                <a:solidFill>
                  <a:schemeClr val="tx1"/>
                </a:solidFill>
              </a:rPr>
              <a:t>分</a:t>
            </a:r>
            <a:r>
              <a:rPr lang="ja-JP" altLang="en-US" dirty="0" smtClean="0">
                <a:solidFill>
                  <a:schemeClr val="tx1"/>
                </a:solidFill>
              </a:rPr>
              <a:t>後</a:t>
            </a:r>
            <a:endParaRPr kumimoji="1" lang="ja-JP" altLang="en-US" dirty="0">
              <a:solidFill>
                <a:schemeClr val="tx1"/>
              </a:solidFill>
            </a:endParaRPr>
          </a:p>
        </p:txBody>
      </p:sp>
      <p:sp>
        <p:nvSpPr>
          <p:cNvPr id="35" name="正方形/長方形 34"/>
          <p:cNvSpPr/>
          <p:nvPr/>
        </p:nvSpPr>
        <p:spPr>
          <a:xfrm>
            <a:off x="571472" y="3429000"/>
            <a:ext cx="7929618" cy="2000264"/>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600" dirty="0" smtClean="0">
                <a:solidFill>
                  <a:schemeClr val="tx1"/>
                </a:solidFill>
              </a:rPr>
              <a:t>α</a:t>
            </a:r>
            <a:r>
              <a:rPr lang="ja-JP" altLang="en-US" sz="2600" dirty="0" smtClean="0">
                <a:solidFill>
                  <a:schemeClr val="tx1"/>
                </a:solidFill>
              </a:rPr>
              <a:t>は制約条件の</a:t>
            </a:r>
            <a:r>
              <a:rPr lang="en-US" altLang="ja-JP" sz="2600" dirty="0" smtClean="0">
                <a:solidFill>
                  <a:schemeClr val="tx1"/>
                </a:solidFill>
              </a:rPr>
              <a:t>30</a:t>
            </a:r>
            <a:r>
              <a:rPr lang="ja-JP" altLang="en-US" sz="2600" dirty="0" smtClean="0">
                <a:solidFill>
                  <a:schemeClr val="tx1"/>
                </a:solidFill>
              </a:rPr>
              <a:t>％～</a:t>
            </a:r>
            <a:r>
              <a:rPr lang="en-US" altLang="ja-JP" sz="2600" dirty="0" smtClean="0">
                <a:solidFill>
                  <a:schemeClr val="tx1"/>
                </a:solidFill>
              </a:rPr>
              <a:t>70</a:t>
            </a:r>
            <a:r>
              <a:rPr lang="ja-JP" altLang="en-US" sz="2600" dirty="0" smtClean="0">
                <a:solidFill>
                  <a:schemeClr val="tx1"/>
                </a:solidFill>
              </a:rPr>
              <a:t>％内に収まるように設定</a:t>
            </a:r>
            <a:endParaRPr lang="en-US" altLang="ja-JP" sz="2600" dirty="0" smtClean="0">
              <a:solidFill>
                <a:schemeClr val="tx1"/>
              </a:solidFill>
            </a:endParaRPr>
          </a:p>
          <a:p>
            <a:r>
              <a:rPr kumimoji="1" lang="en-US" altLang="ja-JP" sz="2600" dirty="0" smtClean="0">
                <a:solidFill>
                  <a:schemeClr val="tx1"/>
                </a:solidFill>
              </a:rPr>
              <a:t>30</a:t>
            </a:r>
            <a:r>
              <a:rPr kumimoji="1" lang="ja-JP" altLang="en-US" sz="2600" dirty="0" smtClean="0">
                <a:solidFill>
                  <a:schemeClr val="tx1"/>
                </a:solidFill>
              </a:rPr>
              <a:t>分毎に変化する蓄電池容量はロスのことも考えると</a:t>
            </a:r>
            <a:endParaRPr kumimoji="1" lang="en-US" altLang="ja-JP" sz="2600" dirty="0" smtClean="0">
              <a:solidFill>
                <a:schemeClr val="tx1"/>
              </a:solidFill>
            </a:endParaRPr>
          </a:p>
          <a:p>
            <a:r>
              <a:rPr kumimoji="1" lang="ja-JP" altLang="en-US" sz="2600" dirty="0" smtClean="0">
                <a:solidFill>
                  <a:schemeClr val="tx1"/>
                </a:solidFill>
              </a:rPr>
              <a:t>緩やか</a:t>
            </a:r>
            <a:r>
              <a:rPr kumimoji="1" lang="ja-JP" altLang="en-US" sz="2600" dirty="0" smtClean="0">
                <a:solidFill>
                  <a:schemeClr val="tx1"/>
                </a:solidFill>
              </a:rPr>
              <a:t>な</a:t>
            </a:r>
            <a:r>
              <a:rPr lang="ja-JP" altLang="en-US" sz="2600" dirty="0" smtClean="0">
                <a:solidFill>
                  <a:schemeClr val="tx1"/>
                </a:solidFill>
              </a:rPr>
              <a:t>変化</a:t>
            </a:r>
            <a:r>
              <a:rPr kumimoji="1" lang="ja-JP" altLang="en-US" sz="2600" dirty="0" smtClean="0">
                <a:solidFill>
                  <a:schemeClr val="tx1"/>
                </a:solidFill>
              </a:rPr>
              <a:t>が</a:t>
            </a:r>
            <a:r>
              <a:rPr kumimoji="1" lang="ja-JP" altLang="en-US" sz="2600" dirty="0" smtClean="0">
                <a:solidFill>
                  <a:schemeClr val="tx1"/>
                </a:solidFill>
              </a:rPr>
              <a:t>望ましい</a:t>
            </a:r>
            <a:endParaRPr kumimoji="1" lang="en-US" altLang="ja-JP" sz="2600" dirty="0" smtClean="0">
              <a:solidFill>
                <a:schemeClr val="tx1"/>
              </a:solidFill>
            </a:endParaRPr>
          </a:p>
          <a:p>
            <a:r>
              <a:rPr lang="ja-JP" altLang="en-US" sz="2600" dirty="0" smtClean="0">
                <a:solidFill>
                  <a:schemeClr val="tx1"/>
                </a:solidFill>
              </a:rPr>
              <a:t>蓄電池</a:t>
            </a:r>
            <a:r>
              <a:rPr lang="ja-JP" altLang="en-US" sz="2600" dirty="0" smtClean="0">
                <a:solidFill>
                  <a:schemeClr val="tx1"/>
                </a:solidFill>
              </a:rPr>
              <a:t>が急激な変化が起きにくいように何か条件</a:t>
            </a:r>
            <a:r>
              <a:rPr lang="ja-JP" altLang="en-US" sz="2600" dirty="0" smtClean="0">
                <a:solidFill>
                  <a:schemeClr val="tx1"/>
                </a:solidFill>
              </a:rPr>
              <a:t>を</a:t>
            </a:r>
            <a:endParaRPr lang="en-US" altLang="ja-JP" sz="2600" dirty="0" smtClean="0">
              <a:solidFill>
                <a:schemeClr val="tx1"/>
              </a:solidFill>
            </a:endParaRPr>
          </a:p>
          <a:p>
            <a:r>
              <a:rPr lang="ja-JP" altLang="en-US" sz="2600" dirty="0" smtClean="0">
                <a:solidFill>
                  <a:schemeClr val="tx1"/>
                </a:solidFill>
              </a:rPr>
              <a:t>加えたい</a:t>
            </a:r>
            <a:endParaRPr kumimoji="1" lang="en-US" altLang="ja-JP" sz="2600" dirty="0" smtClean="0">
              <a:solidFill>
                <a:schemeClr val="tx1"/>
              </a:solidFill>
            </a:endParaRPr>
          </a:p>
        </p:txBody>
      </p:sp>
      <p:sp>
        <p:nvSpPr>
          <p:cNvPr id="36" name="正方形/長方形 35"/>
          <p:cNvSpPr/>
          <p:nvPr/>
        </p:nvSpPr>
        <p:spPr>
          <a:xfrm>
            <a:off x="1142976" y="5786454"/>
            <a:ext cx="6215106" cy="938218"/>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600" dirty="0" smtClean="0">
                <a:solidFill>
                  <a:schemeClr val="tx1"/>
                </a:solidFill>
              </a:rPr>
              <a:t>(a)</a:t>
            </a:r>
            <a:r>
              <a:rPr kumimoji="1" lang="ja-JP" altLang="en-US" sz="2600" dirty="0" smtClean="0">
                <a:solidFill>
                  <a:schemeClr val="tx1"/>
                </a:solidFill>
              </a:rPr>
              <a:t>全部の</a:t>
            </a:r>
            <a:r>
              <a:rPr kumimoji="1" lang="en-US" altLang="ja-JP" sz="2600" dirty="0" smtClean="0">
                <a:solidFill>
                  <a:schemeClr val="tx1"/>
                </a:solidFill>
              </a:rPr>
              <a:t>t</a:t>
            </a:r>
            <a:r>
              <a:rPr kumimoji="1" lang="ja-JP" altLang="en-US" sz="2600" dirty="0" smtClean="0">
                <a:solidFill>
                  <a:schemeClr val="tx1"/>
                </a:solidFill>
              </a:rPr>
              <a:t>に（緩い）</a:t>
            </a:r>
            <a:r>
              <a:rPr lang="ja-JP" altLang="en-US" sz="2600" dirty="0" smtClean="0">
                <a:solidFill>
                  <a:schemeClr val="tx1"/>
                </a:solidFill>
              </a:rPr>
              <a:t>制約をつける</a:t>
            </a:r>
            <a:endParaRPr lang="en-US" altLang="ja-JP" sz="2600" dirty="0" smtClean="0">
              <a:solidFill>
                <a:schemeClr val="tx1"/>
              </a:solidFill>
            </a:endParaRPr>
          </a:p>
          <a:p>
            <a:r>
              <a:rPr kumimoji="1" lang="en-US" altLang="ja-JP" sz="2600" dirty="0" smtClean="0">
                <a:solidFill>
                  <a:schemeClr val="tx1"/>
                </a:solidFill>
              </a:rPr>
              <a:t>(b)</a:t>
            </a:r>
            <a:r>
              <a:rPr kumimoji="1" lang="ja-JP" altLang="en-US" sz="2600" dirty="0" smtClean="0">
                <a:solidFill>
                  <a:schemeClr val="tx1"/>
                </a:solidFill>
              </a:rPr>
              <a:t>変化量が大きいとコスト発生（目的関数）</a:t>
            </a:r>
            <a:endParaRPr kumimoji="1" lang="en-US" altLang="ja-JP" sz="2600" dirty="0" smtClean="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8</a:t>
            </a:fld>
            <a:endParaRPr kumimoji="1" lang="ja-JP" altLang="en-US"/>
          </a:p>
        </p:txBody>
      </p:sp>
      <p:sp>
        <p:nvSpPr>
          <p:cNvPr id="4" name="タイトル 3"/>
          <p:cNvSpPr>
            <a:spLocks noGrp="1"/>
          </p:cNvSpPr>
          <p:nvPr>
            <p:ph type="title"/>
          </p:nvPr>
        </p:nvSpPr>
        <p:spPr>
          <a:xfrm>
            <a:off x="428596" y="0"/>
            <a:ext cx="8229600" cy="725470"/>
          </a:xfrm>
        </p:spPr>
        <p:txBody>
          <a:bodyPr>
            <a:normAutofit/>
          </a:bodyPr>
          <a:lstStyle/>
          <a:p>
            <a:pPr algn="ctr"/>
            <a:r>
              <a:rPr kumimoji="1" lang="ja-JP" altLang="en-US" dirty="0" smtClean="0"/>
              <a:t>風力発電</a:t>
            </a:r>
            <a:r>
              <a:rPr lang="ja-JP" altLang="en-US" dirty="0" smtClean="0"/>
              <a:t>予測の誤差について</a:t>
            </a:r>
            <a:endParaRPr kumimoji="1" lang="ja-JP" altLang="en-US" dirty="0"/>
          </a:p>
        </p:txBody>
      </p:sp>
      <p:pic>
        <p:nvPicPr>
          <p:cNvPr id="1026" name="Picture 2" descr="C:\Users\TeamDan\Desktop\WS000000.JPG"/>
          <p:cNvPicPr>
            <a:picLocks noChangeAspect="1" noChangeArrowheads="1"/>
          </p:cNvPicPr>
          <p:nvPr/>
        </p:nvPicPr>
        <p:blipFill>
          <a:blip r:embed="rId2" cstate="print"/>
          <a:srcRect/>
          <a:stretch>
            <a:fillRect/>
          </a:stretch>
        </p:blipFill>
        <p:spPr bwMode="auto">
          <a:xfrm>
            <a:off x="1357290" y="642918"/>
            <a:ext cx="6448425" cy="2838450"/>
          </a:xfrm>
          <a:prstGeom prst="rect">
            <a:avLst/>
          </a:prstGeom>
          <a:noFill/>
        </p:spPr>
      </p:pic>
      <p:sp>
        <p:nvSpPr>
          <p:cNvPr id="6" name="正方形/長方形 5"/>
          <p:cNvSpPr/>
          <p:nvPr/>
        </p:nvSpPr>
        <p:spPr>
          <a:xfrm>
            <a:off x="571472" y="3571876"/>
            <a:ext cx="8215370" cy="428628"/>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smtClean="0">
                <a:solidFill>
                  <a:schemeClr val="tx1"/>
                </a:solidFill>
              </a:rPr>
              <a:t>NEDO</a:t>
            </a:r>
            <a:r>
              <a:rPr kumimoji="1" lang="ja-JP" altLang="en-US" dirty="0" smtClean="0">
                <a:solidFill>
                  <a:schemeClr val="tx1"/>
                </a:solidFill>
              </a:rPr>
              <a:t>技術開発機構「系統連携技術開発及び関連事業」成果報告会　資料より抜粋</a:t>
            </a:r>
            <a:endParaRPr kumimoji="1" lang="ja-JP" altLang="en-US" dirty="0">
              <a:solidFill>
                <a:schemeClr val="tx1"/>
              </a:solidFill>
            </a:endParaRPr>
          </a:p>
        </p:txBody>
      </p:sp>
      <p:sp>
        <p:nvSpPr>
          <p:cNvPr id="7" name="正方形/長方形 6"/>
          <p:cNvSpPr/>
          <p:nvPr/>
        </p:nvSpPr>
        <p:spPr>
          <a:xfrm>
            <a:off x="642910" y="4143380"/>
            <a:ext cx="8143932" cy="2500330"/>
          </a:xfrm>
          <a:prstGeom prst="rect">
            <a:avLst/>
          </a:prstGeom>
          <a:solidFill>
            <a:schemeClr val="bg1"/>
          </a:solidFill>
          <a:ln w="19050" cap="flat" cmpd="sng">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solidFill>
                  <a:schemeClr val="tx1"/>
                </a:solidFill>
              </a:rPr>
              <a:t>この資料</a:t>
            </a:r>
            <a:r>
              <a:rPr kumimoji="1" lang="ja-JP" altLang="en-US" sz="2800" dirty="0" smtClean="0">
                <a:solidFill>
                  <a:schemeClr val="tx1"/>
                </a:solidFill>
              </a:rPr>
              <a:t>から翌日</a:t>
            </a:r>
            <a:r>
              <a:rPr kumimoji="1" lang="ja-JP" altLang="en-US" sz="2800" dirty="0" smtClean="0">
                <a:solidFill>
                  <a:schemeClr val="tx1"/>
                </a:solidFill>
              </a:rPr>
              <a:t>予測誤差</a:t>
            </a:r>
            <a:r>
              <a:rPr kumimoji="1" lang="en-US" altLang="ja-JP" sz="2800" dirty="0" smtClean="0">
                <a:solidFill>
                  <a:schemeClr val="tx1"/>
                </a:solidFill>
              </a:rPr>
              <a:t>20</a:t>
            </a:r>
            <a:r>
              <a:rPr kumimoji="1" lang="ja-JP" altLang="en-US" sz="2800" dirty="0" smtClean="0">
                <a:solidFill>
                  <a:schemeClr val="tx1"/>
                </a:solidFill>
              </a:rPr>
              <a:t>％</a:t>
            </a:r>
            <a:r>
              <a:rPr kumimoji="1" lang="ja-JP" altLang="en-US" sz="2800" dirty="0" smtClean="0">
                <a:solidFill>
                  <a:schemeClr val="tx1"/>
                </a:solidFill>
              </a:rPr>
              <a:t>、</a:t>
            </a:r>
            <a:endParaRPr kumimoji="1" lang="en-US" altLang="ja-JP" sz="2800" dirty="0" smtClean="0">
              <a:solidFill>
                <a:schemeClr val="tx1"/>
              </a:solidFill>
            </a:endParaRPr>
          </a:p>
          <a:p>
            <a:r>
              <a:rPr kumimoji="1" lang="ja-JP" altLang="en-US" sz="2800" dirty="0" smtClean="0">
                <a:solidFill>
                  <a:schemeClr val="tx1"/>
                </a:solidFill>
              </a:rPr>
              <a:t>当日</a:t>
            </a:r>
            <a:r>
              <a:rPr kumimoji="1" lang="ja-JP" altLang="en-US" sz="2800" dirty="0" smtClean="0">
                <a:solidFill>
                  <a:schemeClr val="tx1"/>
                </a:solidFill>
              </a:rPr>
              <a:t>予測誤差</a:t>
            </a:r>
            <a:r>
              <a:rPr kumimoji="1" lang="en-US" altLang="ja-JP" sz="2800" dirty="0" smtClean="0">
                <a:solidFill>
                  <a:schemeClr val="tx1"/>
                </a:solidFill>
              </a:rPr>
              <a:t>15</a:t>
            </a:r>
            <a:r>
              <a:rPr kumimoji="1" lang="ja-JP" altLang="en-US" sz="2800" dirty="0" smtClean="0">
                <a:solidFill>
                  <a:schemeClr val="tx1"/>
                </a:solidFill>
              </a:rPr>
              <a:t>％の</a:t>
            </a:r>
            <a:r>
              <a:rPr lang="ja-JP" altLang="en-US" sz="2800" dirty="0" smtClean="0">
                <a:solidFill>
                  <a:schemeClr val="tx1"/>
                </a:solidFill>
              </a:rPr>
              <a:t>精度での予測が可能。</a:t>
            </a:r>
            <a:endParaRPr lang="en-US" altLang="ja-JP" sz="2800" dirty="0" smtClean="0">
              <a:solidFill>
                <a:schemeClr val="tx1"/>
              </a:solidFill>
            </a:endParaRPr>
          </a:p>
          <a:p>
            <a:r>
              <a:rPr lang="ja-JP" altLang="en-US" sz="2800" dirty="0" smtClean="0">
                <a:solidFill>
                  <a:schemeClr val="tx1"/>
                </a:solidFill>
              </a:rPr>
              <a:t>四国総合研究所では風力発電出力の</a:t>
            </a:r>
            <a:endParaRPr lang="en-US" altLang="ja-JP" sz="2800" dirty="0" smtClean="0">
              <a:solidFill>
                <a:schemeClr val="tx1"/>
              </a:solidFill>
            </a:endParaRPr>
          </a:p>
          <a:p>
            <a:r>
              <a:rPr lang="ja-JP" altLang="en-US" sz="2800" dirty="0" smtClean="0">
                <a:solidFill>
                  <a:schemeClr val="tx1"/>
                </a:solidFill>
              </a:rPr>
              <a:t>予測システムを開発し、２４時間先の予測誤差は</a:t>
            </a:r>
            <a:endParaRPr lang="en-US" altLang="ja-JP" sz="2800" dirty="0" smtClean="0">
              <a:solidFill>
                <a:schemeClr val="tx1"/>
              </a:solidFill>
            </a:endParaRPr>
          </a:p>
          <a:p>
            <a:r>
              <a:rPr lang="ja-JP" altLang="en-US" sz="2800" dirty="0" smtClean="0">
                <a:solidFill>
                  <a:schemeClr val="tx1"/>
                </a:solidFill>
              </a:rPr>
              <a:t>約１０％という記事もある。</a:t>
            </a:r>
            <a:endParaRPr kumimoji="1" lang="en-US" altLang="ja-JP" sz="2800" dirty="0" smtClean="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r>
              <a:rPr kumimoji="1" lang="en-US" altLang="ja-JP" sz="3200" dirty="0" smtClean="0"/>
              <a:t>11</a:t>
            </a:r>
            <a:r>
              <a:rPr kumimoji="1" lang="ja-JP" altLang="en-US" sz="3200" dirty="0" smtClean="0"/>
              <a:t>月</a:t>
            </a:r>
            <a:r>
              <a:rPr lang="ja-JP" altLang="en-US" sz="3200" dirty="0" smtClean="0"/>
              <a:t>上旬</a:t>
            </a:r>
            <a:r>
              <a:rPr kumimoji="1" lang="ja-JP" altLang="en-US" sz="3200" dirty="0" smtClean="0"/>
              <a:t>：モデルの完成</a:t>
            </a:r>
            <a:endParaRPr lang="en-US" altLang="ja-JP" sz="3200" dirty="0" smtClean="0"/>
          </a:p>
          <a:p>
            <a:endParaRPr kumimoji="1" lang="en-US" altLang="ja-JP" sz="3200" dirty="0" smtClean="0"/>
          </a:p>
          <a:p>
            <a:r>
              <a:rPr lang="en-US" altLang="ja-JP" sz="3200" dirty="0" smtClean="0"/>
              <a:t>11</a:t>
            </a:r>
            <a:r>
              <a:rPr lang="ja-JP" altLang="en-US" sz="3200" dirty="0" smtClean="0"/>
              <a:t>月中旬：</a:t>
            </a:r>
            <a:r>
              <a:rPr kumimoji="1" lang="ja-JP" altLang="en-US" sz="3200" dirty="0" smtClean="0"/>
              <a:t>モデルを数値実験のプログラムに</a:t>
            </a:r>
            <a:endParaRPr kumimoji="1" lang="en-US" altLang="ja-JP" sz="3200" dirty="0" smtClean="0"/>
          </a:p>
          <a:p>
            <a:pPr>
              <a:buNone/>
            </a:pPr>
            <a:r>
              <a:rPr lang="en-US" altLang="ja-JP" sz="3200" dirty="0" smtClean="0"/>
              <a:t>                 </a:t>
            </a:r>
            <a:r>
              <a:rPr kumimoji="1" lang="ja-JP" altLang="en-US" sz="3200" dirty="0" smtClean="0"/>
              <a:t>作成</a:t>
            </a:r>
            <a:endParaRPr kumimoji="1" lang="en-US" altLang="ja-JP" sz="3200" dirty="0" smtClean="0"/>
          </a:p>
          <a:p>
            <a:endParaRPr lang="en-US" altLang="ja-JP" sz="3200" dirty="0" smtClean="0"/>
          </a:p>
          <a:p>
            <a:r>
              <a:rPr kumimoji="1" lang="en-US" altLang="ja-JP" sz="3200" dirty="0" smtClean="0"/>
              <a:t>12</a:t>
            </a:r>
            <a:r>
              <a:rPr kumimoji="1" lang="ja-JP" altLang="en-US" sz="3200" dirty="0" smtClean="0"/>
              <a:t>月：数値実験を行う</a:t>
            </a:r>
            <a:endParaRPr kumimoji="1" lang="ja-JP" altLang="en-US" sz="3200" dirty="0"/>
          </a:p>
        </p:txBody>
      </p:sp>
      <p:sp>
        <p:nvSpPr>
          <p:cNvPr id="3" name="スライド番号プレースホルダ 2"/>
          <p:cNvSpPr>
            <a:spLocks noGrp="1"/>
          </p:cNvSpPr>
          <p:nvPr>
            <p:ph type="sldNum" sz="quarter" idx="12"/>
          </p:nvPr>
        </p:nvSpPr>
        <p:spPr/>
        <p:txBody>
          <a:bodyPr/>
          <a:lstStyle/>
          <a:p>
            <a:fld id="{48F454E1-3130-47EC-BB34-2E89A381F1B7}" type="slidenum">
              <a:rPr kumimoji="1" lang="ja-JP" altLang="en-US" smtClean="0"/>
              <a:pPr/>
              <a:t>9</a:t>
            </a:fld>
            <a:endParaRPr kumimoji="1" lang="ja-JP" altLang="en-US"/>
          </a:p>
        </p:txBody>
      </p:sp>
      <p:sp>
        <p:nvSpPr>
          <p:cNvPr id="4" name="タイトル 3"/>
          <p:cNvSpPr>
            <a:spLocks noGrp="1"/>
          </p:cNvSpPr>
          <p:nvPr>
            <p:ph type="title"/>
          </p:nvPr>
        </p:nvSpPr>
        <p:spPr>
          <a:xfrm>
            <a:off x="428596" y="142852"/>
            <a:ext cx="8229600" cy="725470"/>
          </a:xfrm>
        </p:spPr>
        <p:txBody>
          <a:bodyPr/>
          <a:lstStyle/>
          <a:p>
            <a:pPr algn="ctr"/>
            <a:r>
              <a:rPr kumimoji="1" lang="ja-JP" altLang="en-US" dirty="0" smtClean="0"/>
              <a:t>今後の予定</a:t>
            </a:r>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7486</TotalTime>
  <Words>373</Words>
  <Application>Microsoft Office PowerPoint</Application>
  <PresentationFormat>画面に合わせる (4:3)</PresentationFormat>
  <Paragraphs>93</Paragraphs>
  <Slides>9</Slides>
  <Notes>0</Notes>
  <HiddenSlides>0</HiddenSlides>
  <MMClips>0</MMClips>
  <ScaleCrop>false</ScaleCrop>
  <HeadingPairs>
    <vt:vector size="4" baseType="variant">
      <vt:variant>
        <vt:lpstr>テーマ</vt:lpstr>
      </vt:variant>
      <vt:variant>
        <vt:i4>1</vt:i4>
      </vt:variant>
      <vt:variant>
        <vt:lpstr>スライド タイトル</vt:lpstr>
      </vt:variant>
      <vt:variant>
        <vt:i4>9</vt:i4>
      </vt:variant>
    </vt:vector>
  </HeadingPairs>
  <TitlesOfParts>
    <vt:vector size="10" baseType="lpstr">
      <vt:lpstr>ビジネス</vt:lpstr>
      <vt:lpstr>風力発電の効率的な 運用計画の立案</vt:lpstr>
      <vt:lpstr>風力発電　数理計画モデル</vt:lpstr>
      <vt:lpstr>風力発電　数理計画モデル</vt:lpstr>
      <vt:lpstr>風力発電　数理計画モデル</vt:lpstr>
      <vt:lpstr>風力発電　数理計画モデル</vt:lpstr>
      <vt:lpstr>風力発電　数理計画モデル</vt:lpstr>
      <vt:lpstr>風力発電　数理計画モデル</vt:lpstr>
      <vt:lpstr>風力発電予測の誤差について</vt:lpstr>
      <vt:lpstr>今後の予定</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前年度の研究内容 不完全情報下において風力発電を効率的に運用する計画の立案</dc:title>
  <dc:creator>TeamDan</dc:creator>
  <cp:lastModifiedBy>TeamDan</cp:lastModifiedBy>
  <cp:revision>735</cp:revision>
  <dcterms:created xsi:type="dcterms:W3CDTF">2011-05-24T06:01:49Z</dcterms:created>
  <dcterms:modified xsi:type="dcterms:W3CDTF">2011-11-11T03:15:12Z</dcterms:modified>
</cp:coreProperties>
</file>