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60" r:id="rId4"/>
    <p:sldId id="268" r:id="rId5"/>
    <p:sldId id="261" r:id="rId6"/>
    <p:sldId id="265" r:id="rId7"/>
    <p:sldId id="266" r:id="rId8"/>
    <p:sldId id="267" r:id="rId9"/>
    <p:sldId id="257" r:id="rId10"/>
    <p:sldId id="258" r:id="rId11"/>
    <p:sldId id="262" r:id="rId12"/>
    <p:sldId id="263" r:id="rId13"/>
    <p:sldId id="264" r:id="rId14"/>
    <p:sldId id="269" r:id="rId15"/>
  </p:sldIdLst>
  <p:sldSz cx="9144000" cy="6858000" type="screen4x3"/>
  <p:notesSz cx="6742113" cy="98726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52" autoAdjust="0"/>
  </p:normalViewPr>
  <p:slideViewPr>
    <p:cSldViewPr>
      <p:cViewPr varScale="1">
        <p:scale>
          <a:sx n="126" d="100"/>
          <a:sy n="126" d="100"/>
        </p:scale>
        <p:origin x="-11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D2FE0-13E0-4521-9F86-39E56C437C47}" type="datetime1">
              <a:rPr kumimoji="1" lang="ja-JP" altLang="en-US" smtClean="0"/>
              <a:pPr/>
              <a:t>2012/1/25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18971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EC575-30AF-47F7-AA18-E36DC7A1ED1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A0E5C-21AC-4ACE-A1B2-8402CFA516BE}" type="datetime1">
              <a:rPr kumimoji="1" lang="ja-JP" altLang="en-US" smtClean="0"/>
              <a:pPr/>
              <a:t>2012/1/25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4212" y="4689515"/>
            <a:ext cx="5393690" cy="444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8971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EC0BC-B6ED-4B74-A262-83811F6E645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702EF7C-2FF7-429B-AF28-C1DED4AB1F7B}" type="datetime1">
              <a:rPr kumimoji="1" lang="ja-JP" altLang="en-US" smtClean="0"/>
              <a:pPr/>
              <a:t>2012/1/25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88C5F2-48B2-419A-B65A-E390939C6320}" type="datetime1">
              <a:rPr kumimoji="1" lang="ja-JP" altLang="en-US" smtClean="0"/>
              <a:pPr/>
              <a:t>2012/1/25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E56F6F-8A02-4580-BB28-AB57415EC24C}" type="datetime1">
              <a:rPr kumimoji="1" lang="ja-JP" altLang="en-US" smtClean="0"/>
              <a:pPr/>
              <a:t>2012/1/25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B86979-4035-41B1-975F-79EBCE14ECBE}" type="datetime1">
              <a:rPr kumimoji="1" lang="ja-JP" altLang="en-US" smtClean="0"/>
              <a:pPr/>
              <a:t>2012/1/25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91B1CC-92C3-4BC7-A0F4-570997E87AA1}" type="datetime1">
              <a:rPr kumimoji="1" lang="ja-JP" altLang="en-US" smtClean="0"/>
              <a:pPr/>
              <a:t>2012/1/25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2CAD2D-EDA1-4440-9FE3-919860A95A9B}" type="datetime1">
              <a:rPr kumimoji="1" lang="ja-JP" altLang="en-US" smtClean="0"/>
              <a:pPr/>
              <a:t>2012/1/25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B49DEA-F9F6-4658-9775-B872F0C1D30F}" type="datetime1">
              <a:rPr kumimoji="1" lang="ja-JP" altLang="en-US" smtClean="0"/>
              <a:pPr/>
              <a:t>2012/1/25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4C1761-3685-4DF4-A129-062C27D7A64C}" type="datetime1">
              <a:rPr kumimoji="1" lang="ja-JP" altLang="en-US" smtClean="0"/>
              <a:pPr/>
              <a:t>2012/1/25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1EE247-231E-479B-BBCB-492B3C3E5BC0}" type="datetime1">
              <a:rPr kumimoji="1" lang="ja-JP" altLang="en-US" smtClean="0"/>
              <a:pPr/>
              <a:t>2012/1/25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EC1C904-91A7-4E8D-9DD4-36E3A68C8F2A}" type="datetime1">
              <a:rPr kumimoji="1" lang="ja-JP" altLang="en-US" smtClean="0"/>
              <a:pPr/>
              <a:t>2012/1/25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E7550E-844F-4A23-B2B4-A0791D90D7AF}" type="datetime1">
              <a:rPr kumimoji="1" lang="ja-JP" altLang="en-US" smtClean="0"/>
              <a:pPr/>
              <a:t>2012/1/25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0" name="テキスト プレースホル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AE86DD5-1799-4401-87FF-E176A0C21919}" type="datetime1">
              <a:rPr kumimoji="1" lang="ja-JP" altLang="en-US" smtClean="0"/>
              <a:pPr/>
              <a:t>2012/1/25</a:t>
            </a:fld>
            <a:endParaRPr kumimoji="1" lang="ja-JP" altLang="en-US"/>
          </a:p>
        </p:txBody>
      </p:sp>
      <p:sp>
        <p:nvSpPr>
          <p:cNvPr id="22" name="フッター プレースホル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8F454E1-3130-47EC-BB34-2E89A381F1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28596" y="928670"/>
            <a:ext cx="8429684" cy="1928826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不完全情報下において風力発電を効率的に運用する計画の立案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00100" y="3357562"/>
            <a:ext cx="7406640" cy="1752600"/>
          </a:xfrm>
        </p:spPr>
        <p:txBody>
          <a:bodyPr>
            <a:normAutofit/>
          </a:bodyPr>
          <a:lstStyle/>
          <a:p>
            <a:pPr algn="just"/>
            <a:r>
              <a:rPr lang="ja-JP" altLang="en-US" dirty="0" smtClean="0">
                <a:solidFill>
                  <a:schemeClr val="tx1"/>
                </a:solidFill>
              </a:rPr>
              <a:t>工学部　システムマネジメント工学科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just"/>
            <a:r>
              <a:rPr lang="ja-JP" altLang="en-US" dirty="0" smtClean="0">
                <a:solidFill>
                  <a:schemeClr val="tx1"/>
                </a:solidFill>
              </a:rPr>
              <a:t>システム最適化研究室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just"/>
            <a:r>
              <a:rPr lang="ja-JP" altLang="en-US" dirty="0" smtClean="0">
                <a:solidFill>
                  <a:schemeClr val="tx1"/>
                </a:solidFill>
              </a:rPr>
              <a:t>臼木　誠　　</a:t>
            </a:r>
            <a:r>
              <a:rPr lang="en-US" altLang="ja-JP" dirty="0" smtClean="0">
                <a:solidFill>
                  <a:schemeClr val="tx1"/>
                </a:solidFill>
              </a:rPr>
              <a:t>2011/7/28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pPr algn="ctr"/>
            <a:r>
              <a:rPr lang="ja-JP" altLang="en-US" dirty="0" smtClean="0"/>
              <a:t>実験を行う時に考慮すべき点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42910" y="928670"/>
            <a:ext cx="5429288" cy="1428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rgbClr val="C00000"/>
                </a:solidFill>
              </a:rPr>
              <a:t>出力一定制御型</a:t>
            </a:r>
            <a:endParaRPr kumimoji="1" lang="en-US" altLang="ja-JP" sz="2800" dirty="0" smtClean="0">
              <a:solidFill>
                <a:srgbClr val="C00000"/>
              </a:solidFill>
            </a:endParaRPr>
          </a:p>
          <a:p>
            <a:r>
              <a:rPr lang="en-US" altLang="ja-JP" sz="2800" dirty="0" smtClean="0">
                <a:solidFill>
                  <a:srgbClr val="00B0F0"/>
                </a:solidFill>
              </a:rPr>
              <a:t>NAS</a:t>
            </a:r>
            <a:r>
              <a:rPr lang="ja-JP" altLang="en-US" sz="2800" dirty="0" smtClean="0">
                <a:solidFill>
                  <a:srgbClr val="00B0F0"/>
                </a:solidFill>
              </a:rPr>
              <a:t>電池容量比：約</a:t>
            </a:r>
            <a:r>
              <a:rPr lang="en-US" altLang="ja-JP" sz="2800" dirty="0" smtClean="0">
                <a:solidFill>
                  <a:srgbClr val="00B0F0"/>
                </a:solidFill>
              </a:rPr>
              <a:t>40</a:t>
            </a:r>
            <a:r>
              <a:rPr lang="ja-JP" altLang="en-US" sz="2800" dirty="0" smtClean="0">
                <a:solidFill>
                  <a:srgbClr val="00B0F0"/>
                </a:solidFill>
              </a:rPr>
              <a:t>％を想定</a:t>
            </a:r>
            <a:endParaRPr lang="en-US" altLang="ja-JP" sz="2800" dirty="0" smtClean="0">
              <a:solidFill>
                <a:srgbClr val="00B0F0"/>
              </a:solidFill>
            </a:endParaRPr>
          </a:p>
          <a:p>
            <a:r>
              <a:rPr kumimoji="1" lang="ja-JP" altLang="en-US" sz="2800" dirty="0" smtClean="0">
                <a:solidFill>
                  <a:srgbClr val="00B0F0"/>
                </a:solidFill>
              </a:rPr>
              <a:t>滞在率：９９％以上を保つ</a:t>
            </a:r>
            <a:endParaRPr kumimoji="1" lang="ja-JP" altLang="en-US" sz="2800" dirty="0">
              <a:solidFill>
                <a:srgbClr val="00B0F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00034" y="2285992"/>
            <a:ext cx="7786742" cy="1357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■予測誤差の影響や急激な発電出力の影響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　　・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PPM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　→　出力制限による損失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　・蓄電池　→　電池効率による損失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00034" y="3643314"/>
            <a:ext cx="7786742" cy="1428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■通告時間の長さ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　　・蓄電池容量の制御遅れ（影響が大きい）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　・予測精度の低下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00034" y="5072074"/>
            <a:ext cx="7786742" cy="142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■通告の更新周期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　　・蓄電池容量の制御の頻度の低下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　・予測精度の低下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142812" y="0"/>
            <a:ext cx="9001188" cy="1143000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 smtClean="0"/>
              <a:t>オンラインアルゴリズムの適用可能性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14282" y="928670"/>
            <a:ext cx="4214842" cy="500066"/>
          </a:xfrm>
          <a:prstGeom prst="rect">
            <a:avLst/>
          </a:prstGeom>
          <a:noFill/>
          <a:ln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■予測発電量が多い場合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14282" y="1428736"/>
            <a:ext cx="3500462" cy="500066"/>
          </a:xfrm>
          <a:prstGeom prst="rect">
            <a:avLst/>
          </a:prstGeom>
          <a:noFill/>
          <a:ln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●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蓄電池容量が多い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786314" y="1428736"/>
            <a:ext cx="3786214" cy="500066"/>
          </a:xfrm>
          <a:prstGeom prst="rect">
            <a:avLst/>
          </a:prstGeom>
          <a:noFill/>
          <a:ln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●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蓄電池容量が少ない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28596" y="1928802"/>
            <a:ext cx="3571900" cy="1071570"/>
          </a:xfrm>
          <a:prstGeom prst="rect">
            <a:avLst/>
          </a:prstGeom>
          <a:noFill/>
          <a:ln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・計画値を高く設定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・送電量を多く設定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929190" y="1928802"/>
            <a:ext cx="3786214" cy="1071570"/>
          </a:xfrm>
          <a:prstGeom prst="rect">
            <a:avLst/>
          </a:prstGeom>
          <a:noFill/>
          <a:ln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・計画値を低く設定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・充電量を多く設定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14282" y="3214686"/>
            <a:ext cx="4429156" cy="500066"/>
          </a:xfrm>
          <a:prstGeom prst="rect">
            <a:avLst/>
          </a:prstGeom>
          <a:noFill/>
          <a:ln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■予測発電量が少ない場合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85720" y="3643314"/>
            <a:ext cx="3571900" cy="500066"/>
          </a:xfrm>
          <a:prstGeom prst="rect">
            <a:avLst/>
          </a:prstGeom>
          <a:noFill/>
          <a:ln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●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蓄電池容量が多い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714876" y="3643314"/>
            <a:ext cx="3786214" cy="500066"/>
          </a:xfrm>
          <a:prstGeom prst="rect">
            <a:avLst/>
          </a:prstGeom>
          <a:noFill/>
          <a:ln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●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蓄電池容量が少ない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57158" y="4143380"/>
            <a:ext cx="3929090" cy="1357322"/>
          </a:xfrm>
          <a:prstGeom prst="rect">
            <a:avLst/>
          </a:prstGeom>
          <a:noFill/>
          <a:ln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・計画値を低く設定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・蓄電池容量が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無くならない様に設定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786314" y="4143380"/>
            <a:ext cx="4214810" cy="1071570"/>
          </a:xfrm>
          <a:prstGeom prst="rect">
            <a:avLst/>
          </a:prstGeom>
          <a:noFill/>
          <a:ln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・計画値を低く設定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・最悪の場合、計画の中断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57158" y="5643578"/>
            <a:ext cx="8358246" cy="1071570"/>
          </a:xfrm>
          <a:prstGeom prst="rect">
            <a:avLst/>
          </a:prstGeom>
          <a:solidFill>
            <a:schemeClr val="bg1"/>
          </a:solidFill>
          <a:ln cmpd="sng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計画を中断（破綻）させずに運用するには蓄電池の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容量管理が最も重要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57158" y="71414"/>
            <a:ext cx="8358246" cy="500066"/>
          </a:xfrm>
          <a:prstGeom prst="rect">
            <a:avLst/>
          </a:prstGeom>
          <a:noFill/>
          <a:ln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■計画が破綻してしまった時に考えられる後悔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57158" y="571480"/>
            <a:ext cx="8358246" cy="2214578"/>
          </a:xfrm>
          <a:prstGeom prst="rect">
            <a:avLst/>
          </a:prstGeom>
          <a:noFill/>
          <a:ln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・発電量が多い時に計画値を高く設定せず、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充電に回せばよかった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・発電量が少ない時に蓄電池容量に余裕があったので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計画値を高く設定して、送電に蓄電池容量を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使わなければよかった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57158" y="3714752"/>
            <a:ext cx="8358246" cy="1428760"/>
          </a:xfrm>
          <a:prstGeom prst="rect">
            <a:avLst/>
          </a:prstGeom>
          <a:noFill/>
          <a:ln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計画が破綻しない様に蓄電池容量</a:t>
            </a:r>
            <a:r>
              <a:rPr lang="ja-JP" altLang="en-US" sz="2800" dirty="0" smtClean="0">
                <a:solidFill>
                  <a:schemeClr val="tx1"/>
                </a:solidFill>
              </a:rPr>
              <a:t>を高く設定し、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計画値を低く設定し続けても、利益が得られず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運用する意味が無くなる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57158" y="5572140"/>
            <a:ext cx="8358246" cy="928670"/>
          </a:xfrm>
          <a:prstGeom prst="rect">
            <a:avLst/>
          </a:prstGeom>
          <a:solidFill>
            <a:schemeClr val="bg1"/>
          </a:solidFill>
          <a:ln cmpd="sng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最低限の利益（計画値）を考えつつ、蓄電池を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kumimoji="1" lang="ja-JP" altLang="en-US" sz="2800" dirty="0" smtClean="0">
                <a:solidFill>
                  <a:schemeClr val="tx1"/>
                </a:solidFill>
              </a:rPr>
              <a:t>制御する最適なアルゴリズムを考える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10" name="下矢印 9"/>
          <p:cNvSpPr/>
          <p:nvPr/>
        </p:nvSpPr>
        <p:spPr>
          <a:xfrm>
            <a:off x="3786182" y="2857496"/>
            <a:ext cx="1357322" cy="714380"/>
          </a:xfrm>
          <a:prstGeom prst="down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2500298" y="3000372"/>
            <a:ext cx="1143008" cy="500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rgbClr val="C00000"/>
                </a:solidFill>
              </a:rPr>
              <a:t>しかし</a:t>
            </a:r>
            <a:endParaRPr kumimoji="1" lang="ja-JP" alt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運用計画を数理計画法でアプローチ</a:t>
            </a:r>
            <a:endParaRPr kumimoji="1" lang="en-US" altLang="ja-JP" sz="3200" dirty="0" smtClean="0"/>
          </a:p>
          <a:p>
            <a:pPr>
              <a:buNone/>
            </a:pPr>
            <a:r>
              <a:rPr lang="ja-JP" altLang="en-US" sz="3200" dirty="0" smtClean="0"/>
              <a:t>　　・目的関数や制約条件を考える</a:t>
            </a:r>
            <a:endParaRPr kumimoji="1" lang="en-US" altLang="ja-JP" sz="3200" dirty="0" smtClean="0"/>
          </a:p>
          <a:p>
            <a:endParaRPr kumimoji="1" lang="en-US" altLang="ja-JP" sz="3200" dirty="0" smtClean="0"/>
          </a:p>
          <a:p>
            <a:r>
              <a:rPr lang="ja-JP" altLang="en-US" sz="3200" dirty="0" smtClean="0"/>
              <a:t>出力一定制御型の運用計画のモデルを</a:t>
            </a:r>
            <a:endParaRPr lang="en-US" altLang="ja-JP" sz="3200" dirty="0" smtClean="0"/>
          </a:p>
          <a:p>
            <a:pPr>
              <a:buNone/>
            </a:pPr>
            <a:r>
              <a:rPr lang="ja-JP" altLang="en-US" sz="3200" dirty="0" smtClean="0"/>
              <a:t>　考える</a:t>
            </a:r>
            <a:endParaRPr lang="en-US" altLang="ja-JP" sz="3200" dirty="0" smtClean="0"/>
          </a:p>
          <a:p>
            <a:pPr>
              <a:buNone/>
            </a:pPr>
            <a:endParaRPr lang="en-US" altLang="ja-JP" sz="3200" dirty="0" smtClean="0"/>
          </a:p>
          <a:p>
            <a:r>
              <a:rPr lang="ja-JP" altLang="en-US" sz="3200" dirty="0" smtClean="0"/>
              <a:t>中間発表の資料作成</a:t>
            </a:r>
            <a:endParaRPr lang="en-US" altLang="ja-JP" sz="3200" dirty="0" smtClean="0"/>
          </a:p>
          <a:p>
            <a:pPr>
              <a:buNone/>
            </a:pPr>
            <a:endParaRPr kumimoji="1" lang="en-US" altLang="ja-JP" sz="3200" dirty="0" smtClean="0"/>
          </a:p>
          <a:p>
            <a:pPr>
              <a:buNone/>
            </a:pPr>
            <a:endParaRPr kumimoji="1" lang="en-US" altLang="ja-JP" sz="3200" dirty="0" smtClean="0"/>
          </a:p>
          <a:p>
            <a:pPr>
              <a:buNone/>
            </a:pPr>
            <a:endParaRPr kumimoji="1" lang="en-US" altLang="ja-JP" sz="3200" dirty="0" smtClean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今後の研究について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5" name="タイトル 3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85794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発電計画　出力一定制御型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71406" y="1916832"/>
            <a:ext cx="2428892" cy="3440994"/>
          </a:xfrm>
          <a:prstGeom prst="roundRect">
            <a:avLst/>
          </a:prstGeom>
          <a:solidFill>
            <a:srgbClr val="FFFF00"/>
          </a:solidFill>
          <a:ln w="19050" cmpd="sng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3000364" y="1643050"/>
            <a:ext cx="2571768" cy="378621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39552" y="908720"/>
            <a:ext cx="1512168" cy="648072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気象庁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RSM-GPV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42910" y="2060848"/>
            <a:ext cx="1285884" cy="582334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rgbClr val="0070C0"/>
                </a:solidFill>
              </a:rPr>
              <a:t>LOCALS</a:t>
            </a:r>
          </a:p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気象予測</a:t>
            </a:r>
            <a:endParaRPr kumimoji="1"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57158" y="2857496"/>
            <a:ext cx="1928826" cy="642942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風速・風向予測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（風車ごと）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28596" y="3857628"/>
            <a:ext cx="1785950" cy="3571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発電出力予測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平行四辺形 11"/>
          <p:cNvSpPr/>
          <p:nvPr/>
        </p:nvSpPr>
        <p:spPr>
          <a:xfrm>
            <a:off x="285720" y="4572008"/>
            <a:ext cx="2143140" cy="642942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WF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発電出力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予測データ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071802" y="857232"/>
            <a:ext cx="2357454" cy="642942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電力会社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（発電計画の通告）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643306" y="1714488"/>
            <a:ext cx="1285884" cy="3571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発電計画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平行四辺形 14"/>
          <p:cNvSpPr/>
          <p:nvPr/>
        </p:nvSpPr>
        <p:spPr>
          <a:xfrm>
            <a:off x="3143240" y="2285992"/>
            <a:ext cx="2357454" cy="357190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発電計画データ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286116" y="2857496"/>
            <a:ext cx="2071702" cy="642942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風力発電機制御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蓄電池制御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平行四辺形 16"/>
          <p:cNvSpPr/>
          <p:nvPr/>
        </p:nvSpPr>
        <p:spPr>
          <a:xfrm>
            <a:off x="3214678" y="3643314"/>
            <a:ext cx="2143140" cy="642942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風速・風向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実績データ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平行四辺形 17"/>
          <p:cNvSpPr/>
          <p:nvPr/>
        </p:nvSpPr>
        <p:spPr>
          <a:xfrm>
            <a:off x="3071802" y="4429132"/>
            <a:ext cx="2428892" cy="642942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発電出力データ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運用データ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19" name="図形 18"/>
          <p:cNvCxnSpPr>
            <a:stCxn id="12" idx="2"/>
          </p:cNvCxnSpPr>
          <p:nvPr/>
        </p:nvCxnSpPr>
        <p:spPr>
          <a:xfrm flipV="1">
            <a:off x="2348492" y="1857364"/>
            <a:ext cx="437558" cy="30361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2786050" y="1857364"/>
            <a:ext cx="857256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>
            <a:off x="1259632" y="1556792"/>
            <a:ext cx="1588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rot="5400000">
            <a:off x="1179489" y="2749545"/>
            <a:ext cx="21431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rot="5400000">
            <a:off x="1108051" y="3678239"/>
            <a:ext cx="35719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rot="5400000">
            <a:off x="1108051" y="4392619"/>
            <a:ext cx="35719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rot="5400000">
            <a:off x="4179885" y="2178041"/>
            <a:ext cx="21431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rot="5400000">
            <a:off x="4179885" y="2749545"/>
            <a:ext cx="21431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rot="10800000">
            <a:off x="2214546" y="4000504"/>
            <a:ext cx="107157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18" idx="5"/>
          </p:cNvCxnSpPr>
          <p:nvPr/>
        </p:nvCxnSpPr>
        <p:spPr>
          <a:xfrm rot="10800000">
            <a:off x="2214546" y="4143381"/>
            <a:ext cx="937624" cy="60722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rot="5400000" flipH="1" flipV="1">
            <a:off x="2251059" y="3606801"/>
            <a:ext cx="78581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rot="10800000">
            <a:off x="2285984" y="3214686"/>
            <a:ext cx="35719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図形 30"/>
          <p:cNvCxnSpPr>
            <a:stCxn id="15" idx="2"/>
          </p:cNvCxnSpPr>
          <p:nvPr/>
        </p:nvCxnSpPr>
        <p:spPr>
          <a:xfrm flipV="1">
            <a:off x="5456045" y="1285860"/>
            <a:ext cx="187525" cy="1178727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rot="10800000">
            <a:off x="5429256" y="1285860"/>
            <a:ext cx="21431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図形 32"/>
          <p:cNvCxnSpPr>
            <a:stCxn id="18" idx="2"/>
          </p:cNvCxnSpPr>
          <p:nvPr/>
        </p:nvCxnSpPr>
        <p:spPr>
          <a:xfrm flipV="1">
            <a:off x="5420326" y="1071546"/>
            <a:ext cx="437558" cy="3679057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rot="10800000">
            <a:off x="5429256" y="1071546"/>
            <a:ext cx="42862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142844" y="6215082"/>
            <a:ext cx="5857916" cy="428628"/>
          </a:xfrm>
          <a:prstGeom prst="rect">
            <a:avLst/>
          </a:prstGeom>
          <a:solidFill>
            <a:schemeClr val="bg1"/>
          </a:solidFill>
          <a:ln w="1270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発電出力予測と運用・制御のフロー図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6072198" y="857232"/>
            <a:ext cx="2857520" cy="1000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 smtClean="0">
                <a:solidFill>
                  <a:schemeClr val="tx1"/>
                </a:solidFill>
              </a:rPr>
              <a:t>３０分間隔で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予測データの更新が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行われる。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072198" y="2143116"/>
            <a:ext cx="3000396" cy="1285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 smtClean="0">
                <a:solidFill>
                  <a:schemeClr val="tx1"/>
                </a:solidFill>
              </a:rPr>
              <a:t>発電出力予測を基に翌日（２４時間分）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の発電計画を作成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6143604" y="3786190"/>
            <a:ext cx="2928990" cy="2214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 smtClean="0">
                <a:solidFill>
                  <a:schemeClr val="tx1"/>
                </a:solidFill>
              </a:rPr>
              <a:t>３０分更新予測を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利用して発電計画の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修正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endParaRPr lang="en-US" altLang="ja-JP" sz="1050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・計画変更の段階で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蓄電池の残存容量を考慮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前年度モデル化に用いた要素</a:t>
            </a:r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/>
        </p:nvGraphicFramePr>
        <p:xfrm>
          <a:off x="428596" y="928670"/>
          <a:ext cx="8358278" cy="45720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6686592"/>
                <a:gridCol w="1671686"/>
              </a:tblGrid>
              <a:tr h="50196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予測発電量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X[</a:t>
                      </a:r>
                      <a:r>
                        <a:rPr kumimoji="1" lang="ja-JP" altLang="en-US" sz="2800" dirty="0" err="1" smtClean="0"/>
                        <a:t>ｋ</a:t>
                      </a:r>
                      <a:r>
                        <a:rPr kumimoji="1" lang="en-US" altLang="ja-JP" sz="2800" dirty="0" smtClean="0"/>
                        <a:t>W]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50196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維持充電量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err="1" smtClean="0"/>
                        <a:t>ｓ</a:t>
                      </a:r>
                      <a:r>
                        <a:rPr kumimoji="1" lang="en-US" altLang="ja-JP" sz="2800" dirty="0" smtClean="0"/>
                        <a:t>[</a:t>
                      </a:r>
                      <a:r>
                        <a:rPr kumimoji="1" lang="ja-JP" altLang="en-US" sz="2800" dirty="0" smtClean="0"/>
                        <a:t>％</a:t>
                      </a:r>
                      <a:r>
                        <a:rPr kumimoji="1" lang="en-US" altLang="ja-JP" sz="2800" dirty="0" smtClean="0"/>
                        <a:t>]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50196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蓄電池のエネルギーロス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err="1" smtClean="0"/>
                        <a:t>ｑ</a:t>
                      </a:r>
                      <a:r>
                        <a:rPr kumimoji="1" lang="en-US" altLang="ja-JP" sz="2800" dirty="0" smtClean="0"/>
                        <a:t>[</a:t>
                      </a:r>
                      <a:r>
                        <a:rPr kumimoji="1" lang="ja-JP" altLang="en-US" sz="2800" dirty="0" smtClean="0"/>
                        <a:t>％</a:t>
                      </a:r>
                      <a:r>
                        <a:rPr kumimoji="1" lang="en-US" altLang="ja-JP" sz="2800" dirty="0" smtClean="0"/>
                        <a:t>]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50196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マージン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err="1" smtClean="0"/>
                        <a:t>ｒ</a:t>
                      </a:r>
                      <a:r>
                        <a:rPr kumimoji="1" lang="en-US" altLang="ja-JP" sz="2800" dirty="0" smtClean="0"/>
                        <a:t>[</a:t>
                      </a:r>
                      <a:r>
                        <a:rPr kumimoji="1" lang="ja-JP" altLang="en-US" sz="2800" dirty="0" smtClean="0"/>
                        <a:t>％</a:t>
                      </a:r>
                      <a:r>
                        <a:rPr kumimoji="1" lang="en-US" altLang="ja-JP" sz="2800" dirty="0" smtClean="0"/>
                        <a:t>]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50196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蓄電池の初期の蓄電量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T[</a:t>
                      </a:r>
                      <a:r>
                        <a:rPr kumimoji="1" lang="ja-JP" altLang="en-US" sz="2800" dirty="0" err="1" smtClean="0"/>
                        <a:t>ｋ</a:t>
                      </a:r>
                      <a:r>
                        <a:rPr kumimoji="1" lang="en-US" altLang="ja-JP" sz="2800" dirty="0" smtClean="0"/>
                        <a:t>W]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50196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目標値と実際の出力値との誤差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err="1" smtClean="0"/>
                        <a:t>ｐ</a:t>
                      </a:r>
                      <a:r>
                        <a:rPr kumimoji="1" lang="en-US" altLang="ja-JP" sz="2800" dirty="0" smtClean="0"/>
                        <a:t>[</a:t>
                      </a:r>
                      <a:r>
                        <a:rPr kumimoji="1" lang="ja-JP" altLang="en-US" sz="2800" dirty="0" err="1" smtClean="0"/>
                        <a:t>ｋ</a:t>
                      </a:r>
                      <a:r>
                        <a:rPr kumimoji="1" lang="en-US" altLang="ja-JP" sz="2800" dirty="0" smtClean="0"/>
                        <a:t>W]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50196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風車の定格容量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err="1" smtClean="0"/>
                        <a:t>ｂ</a:t>
                      </a:r>
                      <a:r>
                        <a:rPr kumimoji="1" lang="en-US" altLang="ja-JP" sz="2800" dirty="0" smtClean="0"/>
                        <a:t>[</a:t>
                      </a:r>
                      <a:r>
                        <a:rPr kumimoji="1" lang="ja-JP" altLang="en-US" sz="2800" dirty="0" smtClean="0"/>
                        <a:t>％</a:t>
                      </a:r>
                      <a:r>
                        <a:rPr kumimoji="1" lang="en-US" altLang="ja-JP" sz="2800" dirty="0" smtClean="0"/>
                        <a:t>]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91535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風車の定格容量に対する</a:t>
                      </a:r>
                      <a:endParaRPr kumimoji="1" lang="en-US" altLang="ja-JP" sz="2800" dirty="0" smtClean="0"/>
                    </a:p>
                    <a:p>
                      <a:pPr algn="ctr"/>
                      <a:r>
                        <a:rPr kumimoji="1" lang="ja-JP" altLang="en-US" sz="2800" dirty="0" smtClean="0"/>
                        <a:t>蓄電池の定格容量の割合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err="1" smtClean="0"/>
                        <a:t>ｃ</a:t>
                      </a:r>
                      <a:endParaRPr kumimoji="1" lang="ja-JP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142844" y="0"/>
            <a:ext cx="8929750" cy="11430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 smtClean="0"/>
              <a:t>前年度に用いた運用計画の考察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57158" y="857232"/>
            <a:ext cx="8429684" cy="642942"/>
          </a:xfrm>
          <a:prstGeom prst="rect">
            <a:avLst/>
          </a:prstGeom>
          <a:noFill/>
          <a:ln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・予測発電量が</a:t>
            </a:r>
            <a:r>
              <a:rPr lang="ja-JP" altLang="en-US" sz="2800" dirty="0" smtClean="0">
                <a:solidFill>
                  <a:schemeClr val="tx1"/>
                </a:solidFill>
              </a:rPr>
              <a:t>計画目標値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として用いられている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71472" y="2428868"/>
            <a:ext cx="7786742" cy="157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57158" y="3714752"/>
            <a:ext cx="8429684" cy="1000132"/>
          </a:xfrm>
          <a:prstGeom prst="rect">
            <a:avLst/>
          </a:prstGeom>
          <a:noFill/>
          <a:ln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・予測発電量を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±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２％以内で送電量と充電量を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調整している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8" name="下矢印 7"/>
          <p:cNvSpPr/>
          <p:nvPr/>
        </p:nvSpPr>
        <p:spPr>
          <a:xfrm>
            <a:off x="3857620" y="1643050"/>
            <a:ext cx="1000132" cy="785818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57158" y="2500306"/>
            <a:ext cx="8429684" cy="1000132"/>
          </a:xfrm>
          <a:prstGeom prst="rect">
            <a:avLst/>
          </a:prstGeom>
          <a:noFill/>
          <a:ln cmpd="sng">
            <a:solidFill>
              <a:schemeClr val="accent3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予測発電量から計画発電量を決定し、実際の発電量は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新たに設定する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10" name="下矢印 9"/>
          <p:cNvSpPr/>
          <p:nvPr/>
        </p:nvSpPr>
        <p:spPr>
          <a:xfrm>
            <a:off x="3786182" y="4786322"/>
            <a:ext cx="1143008" cy="642942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357158" y="5500702"/>
            <a:ext cx="8429684" cy="1285860"/>
          </a:xfrm>
          <a:prstGeom prst="rect">
            <a:avLst/>
          </a:prstGeom>
          <a:solidFill>
            <a:schemeClr val="bg1"/>
          </a:solidFill>
          <a:ln cmpd="sng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 smtClean="0">
                <a:solidFill>
                  <a:schemeClr val="tx1"/>
                </a:solidFill>
              </a:rPr>
              <a:t>±</a:t>
            </a:r>
            <a:r>
              <a:rPr lang="ja-JP" altLang="en-US" sz="2800" dirty="0" smtClean="0">
                <a:solidFill>
                  <a:schemeClr val="tx1"/>
                </a:solidFill>
              </a:rPr>
              <a:t>２％の誤差とは合成出力と計画目標値の誤差の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許容範囲であり、予測発電量を</a:t>
            </a:r>
            <a:r>
              <a:rPr lang="en-US" altLang="ja-JP" sz="2800" dirty="0" smtClean="0">
                <a:solidFill>
                  <a:schemeClr val="tx1"/>
                </a:solidFill>
              </a:rPr>
              <a:t>±</a:t>
            </a:r>
            <a:r>
              <a:rPr lang="ja-JP" altLang="en-US" sz="2800" dirty="0" smtClean="0">
                <a:solidFill>
                  <a:schemeClr val="tx1"/>
                </a:solidFill>
              </a:rPr>
              <a:t>２％で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調整するものではない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14282" y="2643182"/>
            <a:ext cx="8643998" cy="2071702"/>
          </a:xfrm>
          <a:prstGeom prst="rect">
            <a:avLst/>
          </a:prstGeom>
          <a:noFill/>
          <a:ln cmpd="sng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rgbClr val="00B0F0"/>
                </a:solidFill>
              </a:rPr>
              <a:t>●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蓄電池の容量管理が上手くいっていないことが、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　 前年度の計画破綻の理由なので、蓄電池残存容量</a:t>
            </a:r>
            <a:r>
              <a:rPr lang="ja-JP" altLang="en-US" sz="2800" dirty="0" smtClean="0">
                <a:solidFill>
                  <a:schemeClr val="tx1"/>
                </a:solidFill>
              </a:rPr>
              <a:t>、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 通告時間、通告周期を新たに設定し、計画目標値の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 見直しをすることで蓄電池の容量管理の精度を上げる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7" name="タイトル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 smtClean="0"/>
              <a:t>今年度のモデルに必要な要素の考察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14282" y="1071546"/>
            <a:ext cx="8786874" cy="1571636"/>
          </a:xfrm>
          <a:prstGeom prst="rect">
            <a:avLst/>
          </a:prstGeom>
          <a:noFill/>
          <a:ln cmpd="sng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rgbClr val="00B0F0"/>
                </a:solidFill>
              </a:rPr>
              <a:t>●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前年度、明確な計画目標値の設定がされていないので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　 予測発電量、蓄電池残存容量から計画目標値を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 決定するように考える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14282" y="4786322"/>
            <a:ext cx="8429684" cy="1000132"/>
          </a:xfrm>
          <a:prstGeom prst="rect">
            <a:avLst/>
          </a:prstGeom>
          <a:solidFill>
            <a:schemeClr val="bg1"/>
          </a:solidFill>
          <a:ln cmpd="sng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dirty="0" smtClean="0">
                <a:solidFill>
                  <a:srgbClr val="00B0F0"/>
                </a:solidFill>
              </a:rPr>
              <a:t>●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蓄電池のロスは蓄電池充放電効率と補機（ヒータ）の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 ロスに変更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pPr algn="ctr"/>
            <a:r>
              <a:rPr lang="ja-JP" altLang="en-US" dirty="0" smtClean="0"/>
              <a:t>今年度の研究に用いる要素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0" y="928670"/>
            <a:ext cx="3929090" cy="500066"/>
          </a:xfrm>
          <a:prstGeom prst="rect">
            <a:avLst/>
          </a:prstGeom>
          <a:solidFill>
            <a:schemeClr val="bg1"/>
          </a:solidFill>
          <a:ln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●風車（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WF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）の定格容量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28596" y="1428736"/>
            <a:ext cx="7786742" cy="928694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・どの程度の規模でシュミレーションを行うかを決定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・また蓄電池容量の設定に必要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0" y="2500306"/>
            <a:ext cx="2857488" cy="500066"/>
          </a:xfrm>
          <a:prstGeom prst="rect">
            <a:avLst/>
          </a:prstGeom>
          <a:solidFill>
            <a:schemeClr val="bg1"/>
          </a:solidFill>
          <a:ln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●計画目標値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428596" y="2928934"/>
            <a:ext cx="7786742" cy="928694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・１日の予測発電量からどれだけ電力会社に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　送電を行うか決める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0" y="4000504"/>
            <a:ext cx="4643438" cy="500066"/>
          </a:xfrm>
          <a:prstGeom prst="rect">
            <a:avLst/>
          </a:prstGeom>
          <a:solidFill>
            <a:schemeClr val="bg1"/>
          </a:solidFill>
          <a:ln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●風車と蓄電池の合成出力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28596" y="4500570"/>
            <a:ext cx="7786742" cy="1857388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・実際の風車の発電量と蓄電池容量を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　合成したもの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・計画発電量（目標値）との誤差が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</a:t>
            </a:r>
            <a:r>
              <a:rPr lang="en-US" altLang="ja-JP" sz="2800" dirty="0" smtClean="0">
                <a:solidFill>
                  <a:schemeClr val="tx1"/>
                </a:solidFill>
              </a:rPr>
              <a:t>±</a:t>
            </a:r>
            <a:r>
              <a:rPr lang="ja-JP" altLang="en-US" sz="2800" dirty="0" smtClean="0">
                <a:solidFill>
                  <a:schemeClr val="tx1"/>
                </a:solidFill>
              </a:rPr>
              <a:t>２％以内になるように収める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71406" y="214290"/>
            <a:ext cx="3929090" cy="500066"/>
          </a:xfrm>
          <a:prstGeom prst="rect">
            <a:avLst/>
          </a:prstGeom>
          <a:solidFill>
            <a:schemeClr val="bg1"/>
          </a:solidFill>
          <a:ln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●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NAS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電池容量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85720" y="714356"/>
            <a:ext cx="7215238" cy="1500198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・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WF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の定格容量と同じ容量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・利用する</a:t>
            </a:r>
            <a:r>
              <a:rPr lang="en-US" altLang="ja-JP" sz="2800" dirty="0" smtClean="0">
                <a:solidFill>
                  <a:schemeClr val="tx1"/>
                </a:solidFill>
              </a:rPr>
              <a:t>NAS</a:t>
            </a:r>
            <a:r>
              <a:rPr lang="ja-JP" altLang="en-US" sz="2800" dirty="0" smtClean="0">
                <a:solidFill>
                  <a:schemeClr val="tx1"/>
                </a:solidFill>
              </a:rPr>
              <a:t>電池容量比は約４０％を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仮定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42844" y="2357430"/>
            <a:ext cx="3929090" cy="500066"/>
          </a:xfrm>
          <a:prstGeom prst="rect">
            <a:avLst/>
          </a:prstGeom>
          <a:solidFill>
            <a:schemeClr val="bg1"/>
          </a:solidFill>
          <a:ln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●</a:t>
            </a:r>
            <a:r>
              <a:rPr lang="en-US" altLang="ja-JP" sz="2800" dirty="0" smtClean="0">
                <a:solidFill>
                  <a:schemeClr val="tx1"/>
                </a:solidFill>
              </a:rPr>
              <a:t>NAS</a:t>
            </a:r>
            <a:r>
              <a:rPr lang="ja-JP" altLang="en-US" sz="2800" dirty="0" smtClean="0">
                <a:solidFill>
                  <a:schemeClr val="tx1"/>
                </a:solidFill>
              </a:rPr>
              <a:t>電池充放電効率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85720" y="2928934"/>
            <a:ext cx="7215238" cy="1214446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・蓄電池の充放電で発生するロスを考える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・充放電効率は約９０％を仮定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42844" y="4357694"/>
            <a:ext cx="3929090" cy="500066"/>
          </a:xfrm>
          <a:prstGeom prst="rect">
            <a:avLst/>
          </a:prstGeom>
          <a:solidFill>
            <a:schemeClr val="bg1"/>
          </a:solidFill>
          <a:ln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●</a:t>
            </a:r>
            <a:r>
              <a:rPr lang="en-US" altLang="ja-JP" sz="2800" dirty="0" smtClean="0">
                <a:solidFill>
                  <a:schemeClr val="tx1"/>
                </a:solidFill>
              </a:rPr>
              <a:t>NAS</a:t>
            </a:r>
            <a:r>
              <a:rPr lang="ja-JP" altLang="en-US" sz="2800" dirty="0" smtClean="0">
                <a:solidFill>
                  <a:schemeClr val="tx1"/>
                </a:solidFill>
              </a:rPr>
              <a:t>電池残存容量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85720" y="5000636"/>
            <a:ext cx="7215238" cy="1428760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・この値によって今後の計画目標値を決める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・この容量管理が運用計画の継続に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最も影響すると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考えられる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42844" y="214290"/>
            <a:ext cx="3929090" cy="500066"/>
          </a:xfrm>
          <a:prstGeom prst="rect">
            <a:avLst/>
          </a:prstGeom>
          <a:solidFill>
            <a:schemeClr val="bg1"/>
          </a:solidFill>
          <a:ln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●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NAS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電池維持容量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85720" y="714356"/>
            <a:ext cx="7215238" cy="1857388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・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NAS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電池は満充電や完全放電状態になると、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制御不能になるので維持する容量を設定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・売電価格を考えると</a:t>
            </a:r>
            <a:r>
              <a:rPr lang="ja-JP" altLang="en-US" sz="2800" dirty="0" smtClean="0">
                <a:solidFill>
                  <a:schemeClr val="tx1"/>
                </a:solidFill>
              </a:rPr>
              <a:t>昼間は低く、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　夜間は高く設定することが好ましい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85720" y="3214686"/>
            <a:ext cx="7215238" cy="1357322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・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NAS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電池を稼働させるために必要な電力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・合成出力に使用する</a:t>
            </a:r>
            <a:r>
              <a:rPr lang="en-US" altLang="ja-JP" sz="2800" dirty="0" smtClean="0">
                <a:solidFill>
                  <a:schemeClr val="tx1"/>
                </a:solidFill>
              </a:rPr>
              <a:t>NAS</a:t>
            </a:r>
            <a:r>
              <a:rPr lang="ja-JP" altLang="en-US" sz="2800" dirty="0" smtClean="0">
                <a:solidFill>
                  <a:schemeClr val="tx1"/>
                </a:solidFill>
              </a:rPr>
              <a:t>電池容量の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約４％を仮定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14282" y="2643182"/>
            <a:ext cx="4143404" cy="500066"/>
          </a:xfrm>
          <a:prstGeom prst="rect">
            <a:avLst/>
          </a:prstGeom>
          <a:solidFill>
            <a:schemeClr val="bg1"/>
          </a:solidFill>
          <a:ln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●ヒータ（補機）によるロス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14282" y="4643446"/>
            <a:ext cx="4143404" cy="500066"/>
          </a:xfrm>
          <a:prstGeom prst="rect">
            <a:avLst/>
          </a:prstGeom>
          <a:solidFill>
            <a:schemeClr val="bg1"/>
          </a:solidFill>
          <a:ln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●マージン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85720" y="5143512"/>
            <a:ext cx="7215238" cy="1500198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・満充電状態にならないための余裕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・想定外の突風が吹いたとしても、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満充電状態にならないだけの容量を維持する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14282" y="3643314"/>
            <a:ext cx="3929090" cy="500066"/>
          </a:xfrm>
          <a:prstGeom prst="rect">
            <a:avLst/>
          </a:prstGeom>
          <a:solidFill>
            <a:schemeClr val="bg1"/>
          </a:solidFill>
          <a:ln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●滞在率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85720" y="714356"/>
            <a:ext cx="7215238" cy="1071570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・発電計画の更新時間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・予測精度と蓄電池容量管理に影響する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01542" y="2492749"/>
            <a:ext cx="7215238" cy="1000132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・発電計画の更新周期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・予測精度と蓄電池容量管理に影響する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14282" y="1928802"/>
            <a:ext cx="3929090" cy="500066"/>
          </a:xfrm>
          <a:prstGeom prst="rect">
            <a:avLst/>
          </a:prstGeom>
          <a:solidFill>
            <a:schemeClr val="bg1"/>
          </a:solidFill>
          <a:ln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●通告更新周期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42844" y="142852"/>
            <a:ext cx="3929090" cy="500066"/>
          </a:xfrm>
          <a:prstGeom prst="rect">
            <a:avLst/>
          </a:prstGeom>
          <a:solidFill>
            <a:schemeClr val="bg1"/>
          </a:solidFill>
          <a:ln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●通告時間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57158" y="4143380"/>
            <a:ext cx="8429684" cy="2286016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・（技術要件を満たす時間の総和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/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運転時間）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×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１００％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・電力会社が求める滞在率は９９％以上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・技術要件を常に１００％満足させることは困難であり、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　技術要件を満たさなくても良い一定量の運転時間が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kumimoji="1" lang="ja-JP" altLang="en-US" sz="2800" dirty="0" smtClean="0">
                <a:solidFill>
                  <a:schemeClr val="tx1"/>
                </a:solidFill>
              </a:rPr>
              <a:t>　許容されると仮定する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54E1-3130-47EC-BB34-2E89A381F1B7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 smtClean="0"/>
              <a:t>モデル化に用いる要素の考察</a:t>
            </a:r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/>
        </p:nvGraphicFramePr>
        <p:xfrm>
          <a:off x="571472" y="928670"/>
          <a:ext cx="7572428" cy="5786482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4143404"/>
                <a:gridCol w="3429024"/>
              </a:tblGrid>
              <a:tr h="4451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 smtClean="0"/>
                        <a:t>風車の定格容量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smtClean="0"/>
                        <a:t>[MW]</a:t>
                      </a:r>
                      <a:endParaRPr kumimoji="1" lang="ja-JP" altLang="en-US" sz="2000" smtClean="0"/>
                    </a:p>
                  </a:txBody>
                  <a:tcPr/>
                </a:tc>
              </a:tr>
              <a:tr h="44511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/>
                        <a:t>予測発電量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smtClean="0"/>
                        <a:t>[</a:t>
                      </a:r>
                      <a:r>
                        <a:rPr kumimoji="1" lang="ja-JP" altLang="en-US" sz="2000" smtClean="0"/>
                        <a:t>ｋ</a:t>
                      </a:r>
                      <a:r>
                        <a:rPr kumimoji="1" lang="en-US" altLang="ja-JP" sz="2000" smtClean="0"/>
                        <a:t>W]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445114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 smtClean="0"/>
                        <a:t>計画目標値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[</a:t>
                      </a:r>
                      <a:r>
                        <a:rPr lang="ja-JP" altLang="en-US" sz="2000" dirty="0" err="1" smtClean="0"/>
                        <a:t>ｋ</a:t>
                      </a:r>
                      <a:r>
                        <a:rPr lang="en-US" altLang="ja-JP" sz="2000" dirty="0" smtClean="0"/>
                        <a:t>W]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44511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 smtClean="0"/>
                        <a:t>風車と蓄電池の合成出力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[</a:t>
                      </a:r>
                      <a:r>
                        <a:rPr lang="ja-JP" altLang="en-US" sz="2000" dirty="0" err="1" smtClean="0"/>
                        <a:t>ｋ</a:t>
                      </a:r>
                      <a:r>
                        <a:rPr lang="en-US" altLang="ja-JP" sz="2000" dirty="0" smtClean="0"/>
                        <a:t>W]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445114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NAS</a:t>
                      </a:r>
                      <a:r>
                        <a:rPr kumimoji="1" lang="ja-JP" altLang="en-US" sz="2000" dirty="0" smtClean="0"/>
                        <a:t>電池容量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>
                          <a:sym typeface="Wingdings" pitchFamily="2" charset="2"/>
                        </a:rPr>
                        <a:t>[MW]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445114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NAS</a:t>
                      </a:r>
                      <a:r>
                        <a:rPr lang="ja-JP" altLang="en-US" sz="2000" dirty="0" smtClean="0"/>
                        <a:t>電池充放電効率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 smtClean="0"/>
                        <a:t>約９０</a:t>
                      </a:r>
                      <a:r>
                        <a:rPr lang="en-US" altLang="ja-JP" sz="2000" dirty="0" smtClean="0"/>
                        <a:t>[</a:t>
                      </a:r>
                      <a:r>
                        <a:rPr lang="ja-JP" altLang="en-US" sz="2000" dirty="0" smtClean="0"/>
                        <a:t>％</a:t>
                      </a:r>
                      <a:r>
                        <a:rPr lang="en-US" altLang="ja-JP" sz="2000" dirty="0" smtClean="0"/>
                        <a:t>]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445114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NAS</a:t>
                      </a:r>
                      <a:r>
                        <a:rPr lang="ja-JP" altLang="en-US" sz="2000" dirty="0" smtClean="0"/>
                        <a:t>電池残存容量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[</a:t>
                      </a:r>
                      <a:r>
                        <a:rPr kumimoji="1" lang="ja-JP" altLang="en-US" sz="2000" dirty="0" smtClean="0"/>
                        <a:t>％</a:t>
                      </a:r>
                      <a:r>
                        <a:rPr kumimoji="1" lang="en-US" altLang="ja-JP" sz="2000" dirty="0" smtClean="0"/>
                        <a:t>]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445114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NAS</a:t>
                      </a:r>
                      <a:r>
                        <a:rPr lang="ja-JP" altLang="en-US" sz="2000" dirty="0" smtClean="0"/>
                        <a:t>電池維持充電量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[</a:t>
                      </a:r>
                      <a:r>
                        <a:rPr kumimoji="1" lang="ja-JP" altLang="en-US" sz="2000" dirty="0" smtClean="0"/>
                        <a:t>％</a:t>
                      </a:r>
                      <a:r>
                        <a:rPr kumimoji="1" lang="en-US" altLang="ja-JP" sz="2000" dirty="0" smtClean="0"/>
                        <a:t>]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445114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 smtClean="0"/>
                        <a:t>ヒータ（補機）によるロス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 smtClean="0"/>
                        <a:t>常時４</a:t>
                      </a:r>
                      <a:r>
                        <a:rPr lang="en-US" altLang="ja-JP" sz="2000" dirty="0" smtClean="0"/>
                        <a:t>[</a:t>
                      </a:r>
                      <a:r>
                        <a:rPr lang="ja-JP" altLang="en-US" sz="2000" dirty="0" smtClean="0"/>
                        <a:t>％</a:t>
                      </a:r>
                      <a:r>
                        <a:rPr lang="en-US" altLang="ja-JP" sz="2000" dirty="0" smtClean="0"/>
                        <a:t>]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445114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 smtClean="0"/>
                        <a:t>マージン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[</a:t>
                      </a:r>
                      <a:r>
                        <a:rPr kumimoji="1" lang="ja-JP" altLang="en-US" sz="2000" dirty="0" smtClean="0"/>
                        <a:t>％</a:t>
                      </a:r>
                      <a:r>
                        <a:rPr kumimoji="1" lang="en-US" altLang="ja-JP" sz="2000" dirty="0" smtClean="0"/>
                        <a:t>]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445114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 smtClean="0"/>
                        <a:t>通告時間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 smtClean="0"/>
                        <a:t>１時間、２時間、４時間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445114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 smtClean="0"/>
                        <a:t>通告更新周期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 smtClean="0"/>
                        <a:t>３０分、１時間、２時間</a:t>
                      </a:r>
                      <a:endParaRPr kumimoji="1" lang="ja-JP" altLang="en-US" sz="2000" dirty="0"/>
                    </a:p>
                  </a:txBody>
                  <a:tcPr/>
                </a:tc>
              </a:tr>
              <a:tr h="445114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dirty="0" smtClean="0"/>
                        <a:t>滞在率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 smtClean="0"/>
                        <a:t>99[%]</a:t>
                      </a:r>
                      <a:r>
                        <a:rPr lang="ja-JP" altLang="en-US" sz="2000" dirty="0" smtClean="0"/>
                        <a:t>以上</a:t>
                      </a:r>
                      <a:endParaRPr kumimoji="1" lang="ja-JP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4792</TotalTime>
  <Words>944</Words>
  <Application>Microsoft Office PowerPoint</Application>
  <PresentationFormat>画面に合わせる (4:3)</PresentationFormat>
  <Paragraphs>214</Paragraphs>
  <Slides>14</Slides>
  <Notes>0</Notes>
  <HiddenSlides>1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ビジネス</vt:lpstr>
      <vt:lpstr>不完全情報下において風力発電を効率的に運用する計画の立案</vt:lpstr>
      <vt:lpstr>前年度モデル化に用いた要素</vt:lpstr>
      <vt:lpstr>前年度に用いた運用計画の考察</vt:lpstr>
      <vt:lpstr>今年度のモデルに必要な要素の考察</vt:lpstr>
      <vt:lpstr>今年度の研究に用いる要素</vt:lpstr>
      <vt:lpstr>スライド 6</vt:lpstr>
      <vt:lpstr>スライド 7</vt:lpstr>
      <vt:lpstr>スライド 8</vt:lpstr>
      <vt:lpstr>モデル化に用いる要素の考察</vt:lpstr>
      <vt:lpstr>実験を行う時に考慮すべき点</vt:lpstr>
      <vt:lpstr>オンラインアルゴリズムの適用可能性</vt:lpstr>
      <vt:lpstr>スライド 12</vt:lpstr>
      <vt:lpstr>今後の研究について</vt:lpstr>
      <vt:lpstr>発電計画　出力一定制御型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前年度の研究内容 不完全情報下において風力発電を効率的に運用する計画の立案</dc:title>
  <dc:creator>TeamDan</dc:creator>
  <cp:lastModifiedBy>TeamDan</cp:lastModifiedBy>
  <cp:revision>465</cp:revision>
  <dcterms:created xsi:type="dcterms:W3CDTF">2011-05-24T06:01:49Z</dcterms:created>
  <dcterms:modified xsi:type="dcterms:W3CDTF">2012-01-25T09:26:46Z</dcterms:modified>
</cp:coreProperties>
</file>