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0" r:id="rId9"/>
    <p:sldId id="259" r:id="rId10"/>
  </p:sldIdLst>
  <p:sldSz cx="9144000" cy="6858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2" autoAdjust="0"/>
  </p:normalViewPr>
  <p:slideViewPr>
    <p:cSldViewPr>
      <p:cViewPr varScale="1">
        <p:scale>
          <a:sx n="126" d="100"/>
          <a:sy n="126" d="100"/>
        </p:scale>
        <p:origin x="-119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2FE0-13E0-4521-9F86-39E56C437C47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575-30AF-47F7-AA18-E36DC7A1ED1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0E5C-21AC-4ACE-A1B2-8402CFA516BE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C0BC-B6ED-4B74-A262-83811F6E64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02EF7C-2FF7-429B-AF28-C1DED4AB1F7B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8C5F2-48B2-419A-B65A-E390939C6320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E56F6F-8A02-4580-BB28-AB57415EC24C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86979-4035-41B1-975F-79EBCE14ECBE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1B1CC-92C3-4BC7-A0F4-570997E87AA1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CAD2D-EDA1-4440-9FE3-919860A95A9B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49DEA-F9F6-4658-9775-B872F0C1D30F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C1761-3685-4DF4-A129-062C27D7A64C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EE247-231E-479B-BBCB-492B3C3E5BC0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C1C904-91A7-4E8D-9DD4-36E3A68C8F2A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E7550E-844F-4A23-B2B4-A0791D90D7AF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E86DD5-1799-4401-87FF-E176A0C21919}" type="datetime1">
              <a:rPr kumimoji="1" lang="ja-JP" altLang="en-US" smtClean="0"/>
              <a:pPr/>
              <a:t>2011/10/21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429684" cy="1928826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b="0" dirty="0" smtClean="0">
                <a:solidFill>
                  <a:schemeClr val="tx1"/>
                </a:solidFill>
              </a:rPr>
              <a:t>風力発電の効率的な</a:t>
            </a:r>
            <a:r>
              <a:rPr lang="en-US" altLang="ja-JP" b="0" smtClean="0">
                <a:solidFill>
                  <a:schemeClr val="tx1"/>
                </a:solidFill>
              </a:rPr>
              <a:t/>
            </a:r>
            <a:br>
              <a:rPr lang="en-US" altLang="ja-JP" b="0" smtClean="0">
                <a:solidFill>
                  <a:schemeClr val="tx1"/>
                </a:solidFill>
              </a:rPr>
            </a:br>
            <a:r>
              <a:rPr lang="ja-JP" altLang="en-US" b="0" smtClean="0">
                <a:solidFill>
                  <a:schemeClr val="tx1"/>
                </a:solidFill>
              </a:rPr>
              <a:t>運用</a:t>
            </a:r>
            <a:r>
              <a:rPr lang="ja-JP" altLang="en-US" b="0" dirty="0" smtClean="0">
                <a:solidFill>
                  <a:schemeClr val="tx1"/>
                </a:solidFill>
              </a:rPr>
              <a:t>計画の立案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工学部　システムマネジメント工学科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システム最適化研究室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臼木　誠　　</a:t>
            </a:r>
            <a:r>
              <a:rPr lang="en-US" altLang="ja-JP" dirty="0" smtClean="0">
                <a:solidFill>
                  <a:schemeClr val="tx1"/>
                </a:solidFill>
              </a:rPr>
              <a:t>2011/10/21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28596" y="785794"/>
            <a:ext cx="8286808" cy="200026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2800" dirty="0" smtClean="0">
                <a:solidFill>
                  <a:schemeClr val="tx1"/>
                </a:solidFill>
              </a:rPr>
              <a:t>ロバスト最適化とは</a:t>
            </a:r>
            <a:r>
              <a:rPr lang="ja-JP" altLang="en-US" sz="2800" dirty="0" smtClean="0">
                <a:solidFill>
                  <a:schemeClr val="tx1"/>
                </a:solidFill>
              </a:rPr>
              <a:t>、</a:t>
            </a:r>
            <a:r>
              <a:rPr lang="ja-JP" altLang="ja-JP" sz="2800" dirty="0" smtClean="0">
                <a:solidFill>
                  <a:schemeClr val="tx1"/>
                </a:solidFill>
              </a:rPr>
              <a:t>問題を定義するデータが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ja-JP" sz="2800" dirty="0" smtClean="0">
                <a:solidFill>
                  <a:schemeClr val="tx1"/>
                </a:solidFill>
              </a:rPr>
              <a:t>不正確あるいは不確定な場合にも</a:t>
            </a:r>
            <a:r>
              <a:rPr lang="ja-JP" altLang="en-US" sz="2800" dirty="0" smtClean="0">
                <a:solidFill>
                  <a:schemeClr val="tx1"/>
                </a:solidFill>
              </a:rPr>
              <a:t>、</a:t>
            </a:r>
            <a:r>
              <a:rPr lang="ja-JP" altLang="ja-JP" sz="2800" dirty="0" smtClean="0">
                <a:solidFill>
                  <a:schemeClr val="tx1"/>
                </a:solidFill>
              </a:rPr>
              <a:t>信頼できる結果を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ja-JP" sz="2800" dirty="0" smtClean="0">
                <a:solidFill>
                  <a:schemeClr val="tx1"/>
                </a:solidFill>
              </a:rPr>
              <a:t>返すような最適化問題のモデリング技法および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ja-JP" sz="2800" dirty="0" smtClean="0">
                <a:solidFill>
                  <a:schemeClr val="tx1"/>
                </a:solidFill>
              </a:rPr>
              <a:t>その解法を指す</a:t>
            </a:r>
            <a:r>
              <a:rPr lang="ja-JP" altLang="en-US" sz="2800" dirty="0" smtClean="0">
                <a:solidFill>
                  <a:schemeClr val="tx1"/>
                </a:solidFill>
              </a:rPr>
              <a:t>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6" name="タイトル 3"/>
          <p:cNvSpPr txBox="1">
            <a:spLocks/>
          </p:cNvSpPr>
          <p:nvPr/>
        </p:nvSpPr>
        <p:spPr>
          <a:xfrm>
            <a:off x="428596" y="0"/>
            <a:ext cx="8229600" cy="714356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ロバスト最適化</a:t>
            </a:r>
            <a:endParaRPr kumimoji="1" lang="ja-JP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3786182" y="2857496"/>
            <a:ext cx="1357322" cy="1071570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85720" y="4000504"/>
            <a:ext cx="8501122" cy="271464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風力発電量に関わる風量は、予測困難な不確実データである。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風力発電システムの規模を決定する際には、特定の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風量を想定した意思決定で行うのではなく、あらかじめ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設定した不確実性の範囲において、最悪の状況が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生じた場合を想定した最適化を考慮する。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435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dirty="0" smtClean="0"/>
              <a:t>ロバスト最適化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71538" y="714356"/>
            <a:ext cx="4429156" cy="100013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minimize:  </a:t>
            </a:r>
            <a:r>
              <a:rPr kumimoji="1" lang="en-US" altLang="ja-JP" sz="2800" dirty="0" err="1" smtClean="0">
                <a:solidFill>
                  <a:schemeClr val="tx1"/>
                </a:solidFill>
              </a:rPr>
              <a:t>cx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subject to:  Ax</a:t>
            </a:r>
            <a:r>
              <a:rPr lang="ja-JP" altLang="en-US" sz="2800" dirty="0" smtClean="0">
                <a:solidFill>
                  <a:schemeClr val="tx1"/>
                </a:solidFill>
              </a:rPr>
              <a:t>≤</a:t>
            </a:r>
            <a:r>
              <a:rPr lang="en-US" altLang="ja-JP" sz="2800" dirty="0" smtClean="0">
                <a:solidFill>
                  <a:schemeClr val="tx1"/>
                </a:solidFill>
              </a:rPr>
              <a:t>b, x</a:t>
            </a:r>
            <a:r>
              <a:rPr lang="ja-JP" altLang="en-US" sz="2800" dirty="0" smtClean="0">
                <a:solidFill>
                  <a:schemeClr val="tx1"/>
                </a:solidFill>
              </a:rPr>
              <a:t>≥</a:t>
            </a:r>
            <a:r>
              <a:rPr lang="en-US" altLang="ja-JP" sz="2800" dirty="0" smtClean="0">
                <a:solidFill>
                  <a:schemeClr val="tx1"/>
                </a:solidFill>
              </a:rPr>
              <a:t>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71538" y="1785926"/>
            <a:ext cx="7072362" cy="100013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仮定：</a:t>
            </a:r>
            <a:r>
              <a:rPr lang="en-US" altLang="ja-JP" sz="2800" dirty="0" smtClean="0">
                <a:solidFill>
                  <a:schemeClr val="tx1"/>
                </a:solidFill>
              </a:rPr>
              <a:t>A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ｂ</a:t>
            </a:r>
            <a:r>
              <a:rPr lang="ja-JP" altLang="en-US" sz="2800" dirty="0" smtClean="0">
                <a:solidFill>
                  <a:schemeClr val="tx1"/>
                </a:solidFill>
              </a:rPr>
              <a:t>の値は正確には分かるが、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　　　</a:t>
            </a:r>
            <a:r>
              <a:rPr kumimoji="1" lang="ja-JP" altLang="en-US" sz="2800" dirty="0" err="1" smtClean="0">
                <a:solidFill>
                  <a:schemeClr val="tx1"/>
                </a:solidFill>
              </a:rPr>
              <a:t>ｃ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の値は不正確にしか分からない場合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406" y="642918"/>
            <a:ext cx="990608" cy="49054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例１）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844" y="3429000"/>
            <a:ext cx="990608" cy="49054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例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2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）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8596" y="2928934"/>
            <a:ext cx="8215370" cy="50006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最悪の場合に対しても、できるだけ良い結果を得たい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71538" y="3500438"/>
            <a:ext cx="2571768" cy="42862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minimize:  </a:t>
            </a:r>
            <a:r>
              <a:rPr kumimoji="1" lang="en-US" altLang="ja-JP" sz="2800" dirty="0" err="1" smtClean="0">
                <a:solidFill>
                  <a:schemeClr val="tx1"/>
                </a:solidFill>
              </a:rPr>
              <a:t>cx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3857628"/>
            <a:ext cx="4895850" cy="41910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3143240" y="4286256"/>
            <a:ext cx="1000132" cy="35719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x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≥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928662" y="4714884"/>
            <a:ext cx="7143800" cy="57150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仮定：　 の値</a:t>
            </a:r>
            <a:r>
              <a:rPr lang="ja-JP" altLang="en-US" sz="2800" dirty="0" smtClean="0">
                <a:solidFill>
                  <a:schemeClr val="tx1"/>
                </a:solidFill>
              </a:rPr>
              <a:t>が不正確</a:t>
            </a:r>
            <a:r>
              <a:rPr lang="ja-JP" altLang="en-US" sz="2800" dirty="0" smtClean="0">
                <a:solidFill>
                  <a:schemeClr val="tx1"/>
                </a:solidFill>
              </a:rPr>
              <a:t>にしか分からない場合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4786322"/>
            <a:ext cx="276225" cy="419100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00100" y="5429264"/>
            <a:ext cx="5572164" cy="78581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最悪の場合に対しても、制約条件が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満足されるようにしたい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4282" y="714356"/>
            <a:ext cx="8429684" cy="142876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事前の風況調査で</a:t>
            </a:r>
            <a:r>
              <a:rPr lang="en-US" altLang="ja-JP" sz="2800" dirty="0" smtClean="0">
                <a:solidFill>
                  <a:schemeClr val="tx1"/>
                </a:solidFill>
              </a:rPr>
              <a:t>NEDO</a:t>
            </a:r>
            <a:r>
              <a:rPr lang="ja-JP" altLang="ja-JP" sz="2800" dirty="0" smtClean="0">
                <a:solidFill>
                  <a:schemeClr val="tx1"/>
                </a:solidFill>
              </a:rPr>
              <a:t>等による風況調査の実施や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ja-JP" sz="2800" dirty="0" smtClean="0">
                <a:solidFill>
                  <a:schemeClr val="tx1"/>
                </a:solidFill>
              </a:rPr>
              <a:t>予測技術の開発、実績データの蓄積により、事前に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ja-JP" sz="2800" dirty="0" smtClean="0">
                <a:solidFill>
                  <a:schemeClr val="tx1"/>
                </a:solidFill>
              </a:rPr>
              <a:t>長期間の発電量予測が可能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720" y="2928934"/>
            <a:ext cx="8429684" cy="57150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ja-JP" sz="2800" dirty="0" smtClean="0">
                <a:solidFill>
                  <a:schemeClr val="tx1"/>
                </a:solidFill>
              </a:rPr>
              <a:t>年間総発電量の年ごとのばらつきは、</a:t>
            </a:r>
            <a:r>
              <a:rPr lang="ja-JP" altLang="ja-JP" sz="2800" dirty="0" smtClean="0">
                <a:solidFill>
                  <a:schemeClr val="accent2"/>
                </a:solidFill>
              </a:rPr>
              <a:t>±</a:t>
            </a:r>
            <a:r>
              <a:rPr lang="en-US" altLang="ja-JP" sz="2800" dirty="0" smtClean="0">
                <a:solidFill>
                  <a:schemeClr val="accent2"/>
                </a:solidFill>
              </a:rPr>
              <a:t>2</a:t>
            </a:r>
            <a:r>
              <a:rPr lang="ja-JP" altLang="ja-JP" sz="2800" dirty="0" smtClean="0">
                <a:solidFill>
                  <a:schemeClr val="accent2"/>
                </a:solidFill>
              </a:rPr>
              <a:t>～</a:t>
            </a:r>
            <a:r>
              <a:rPr lang="en-US" altLang="ja-JP" sz="2800" dirty="0" smtClean="0">
                <a:solidFill>
                  <a:schemeClr val="accent2"/>
                </a:solidFill>
              </a:rPr>
              <a:t>10</a:t>
            </a:r>
            <a:r>
              <a:rPr lang="ja-JP" altLang="ja-JP" sz="2800" dirty="0" smtClean="0">
                <a:solidFill>
                  <a:schemeClr val="accent2"/>
                </a:solidFill>
              </a:rPr>
              <a:t>％</a:t>
            </a:r>
            <a:r>
              <a:rPr lang="ja-JP" altLang="ja-JP" sz="2800" dirty="0" smtClean="0">
                <a:solidFill>
                  <a:schemeClr val="tx1"/>
                </a:solidFill>
              </a:rPr>
              <a:t>程度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714744" y="2143116"/>
            <a:ext cx="1357322" cy="71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85720" y="4857760"/>
            <a:ext cx="8429684" cy="185738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・上記の事から風力発電量は予測発電量の</a:t>
            </a:r>
            <a:r>
              <a:rPr lang="en-US" altLang="ja-JP" sz="2800" dirty="0" smtClean="0">
                <a:solidFill>
                  <a:schemeClr val="tx1"/>
                </a:solidFill>
              </a:rPr>
              <a:t>±10</a:t>
            </a:r>
            <a:r>
              <a:rPr lang="ja-JP" altLang="en-US" sz="2800" dirty="0" smtClean="0">
                <a:solidFill>
                  <a:schemeClr val="tx1"/>
                </a:solidFill>
              </a:rPr>
              <a:t>％の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誤差を考慮する。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・予測を常に下回る発電量だとしても蓄電池容量を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安定させ、利益がでる様に考える。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42844" y="3786190"/>
            <a:ext cx="2000264" cy="42862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制約条件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4143380"/>
            <a:ext cx="5400675" cy="742950"/>
          </a:xfrm>
          <a:prstGeom prst="rect">
            <a:avLst/>
          </a:prstGeom>
          <a:noFill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1200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1406" y="857232"/>
            <a:ext cx="4429156" cy="50006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昼夜間で変化していくもの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2844" y="1500174"/>
            <a:ext cx="4214842" cy="500066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●ｐｒｓ：売電価格</a:t>
            </a:r>
            <a:r>
              <a:rPr lang="en-US" altLang="ja-JP" sz="2800" dirty="0" smtClean="0">
                <a:solidFill>
                  <a:schemeClr val="tx1"/>
                </a:solidFill>
              </a:rPr>
              <a:t>[</a:t>
            </a:r>
            <a:r>
              <a:rPr lang="ja-JP" altLang="en-US" sz="2800" dirty="0" smtClean="0">
                <a:solidFill>
                  <a:schemeClr val="tx1"/>
                </a:solidFill>
              </a:rPr>
              <a:t>￥</a:t>
            </a:r>
            <a:r>
              <a:rPr lang="en-US" altLang="ja-JP" sz="2800" dirty="0" smtClean="0">
                <a:solidFill>
                  <a:schemeClr val="tx1"/>
                </a:solidFill>
              </a:rPr>
              <a:t>/kWh]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57158" y="2071678"/>
            <a:ext cx="8072494" cy="100013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前年度では昼間の売電価格は、夜間の４倍に設定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昼は８時から２０時、夜間は２０時から８時に設定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3500438"/>
            <a:ext cx="4357718" cy="378932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500034" y="4500570"/>
            <a:ext cx="8072494" cy="185738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・昼夜間の蓄電池容量管理の目安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・昼と夜の変わり目にいきなりモデルをチェンジする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のではなく、時間によって徐々にモデルを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smtClean="0">
                <a:solidFill>
                  <a:schemeClr val="tx1"/>
                </a:solidFill>
              </a:rPr>
              <a:t>　変えていき、容量</a:t>
            </a:r>
            <a:r>
              <a:rPr lang="ja-JP" altLang="en-US" sz="2800" dirty="0" smtClean="0">
                <a:solidFill>
                  <a:schemeClr val="tx1"/>
                </a:solidFill>
              </a:rPr>
              <a:t>管理がしやすいようにする。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2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000504"/>
            <a:ext cx="4295775" cy="419100"/>
          </a:xfrm>
          <a:prstGeom prst="rect">
            <a:avLst/>
          </a:prstGeom>
          <a:noFill/>
        </p:spPr>
      </p:pic>
      <p:sp>
        <p:nvSpPr>
          <p:cNvPr id="11" name="正方形/長方形 10"/>
          <p:cNvSpPr/>
          <p:nvPr/>
        </p:nvSpPr>
        <p:spPr>
          <a:xfrm>
            <a:off x="142844" y="3500438"/>
            <a:ext cx="428596" cy="419104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600" dirty="0" smtClean="0">
                <a:solidFill>
                  <a:schemeClr val="tx1"/>
                </a:solidFill>
              </a:rPr>
              <a:t>●</a:t>
            </a:r>
            <a:endParaRPr lang="en-US" altLang="ja-JP" sz="2600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42844" y="4000504"/>
            <a:ext cx="428596" cy="419104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600" dirty="0" smtClean="0">
                <a:solidFill>
                  <a:schemeClr val="tx1"/>
                </a:solidFill>
              </a:rPr>
              <a:t>●</a:t>
            </a:r>
            <a:endParaRPr lang="en-US" altLang="ja-JP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785794"/>
            <a:ext cx="6429420" cy="428628"/>
          </a:xfrm>
          <a:prstGeom prst="rect">
            <a:avLst/>
          </a:prstGeom>
          <a:noFill/>
        </p:spPr>
      </p:pic>
      <p:sp>
        <p:nvSpPr>
          <p:cNvPr id="7" name="正方形/長方形 6"/>
          <p:cNvSpPr/>
          <p:nvPr/>
        </p:nvSpPr>
        <p:spPr>
          <a:xfrm>
            <a:off x="428596" y="1500174"/>
            <a:ext cx="6929486" cy="1857388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ｔ</a:t>
            </a:r>
            <a:r>
              <a:rPr lang="ja-JP" altLang="en-US" sz="2800" dirty="0" smtClean="0">
                <a:solidFill>
                  <a:schemeClr val="tx1"/>
                </a:solidFill>
              </a:rPr>
              <a:t>回中何回この制約条件が満たされたかで、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滞在率の達成率が決まる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・ある程度満たさなくていい回数を決め、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滞在率の達成率を調べる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4282" y="4572008"/>
            <a:ext cx="8501122" cy="1643074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・ヒータ損失の部分を訂正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・ヒータ損失は常時４％なので、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ｔ</a:t>
            </a:r>
            <a:r>
              <a:rPr lang="ja-JP" altLang="en-US" sz="2800" dirty="0" smtClean="0">
                <a:solidFill>
                  <a:schemeClr val="tx1"/>
                </a:solidFill>
              </a:rPr>
              <a:t>の回数が変わっても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損失が一定になるように変更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3571876"/>
            <a:ext cx="7514046" cy="928694"/>
          </a:xfrm>
          <a:prstGeom prst="rect">
            <a:avLst/>
          </a:prstGeo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25470"/>
          </a:xfrm>
        </p:spPr>
        <p:txBody>
          <a:bodyPr/>
          <a:lstStyle/>
          <a:p>
            <a:pPr algn="ctr"/>
            <a:r>
              <a:rPr lang="ja-JP" altLang="en-US" dirty="0" smtClean="0"/>
              <a:t>風力</a:t>
            </a:r>
            <a:r>
              <a:rPr lang="ja-JP" altLang="en-US" dirty="0" smtClean="0"/>
              <a:t>発電　数理計画モデル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4282" y="785794"/>
            <a:ext cx="7429552" cy="500066"/>
          </a:xfrm>
          <a:prstGeom prst="rect">
            <a:avLst/>
          </a:prstGeom>
          <a:solidFill>
            <a:schemeClr val="bg1"/>
          </a:solidFill>
          <a:ln w="19050" cap="flat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●まだモデルに出来ていない風力発電システム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28596" y="1285860"/>
            <a:ext cx="2714644" cy="428628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発電出力予測値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8596" y="1714488"/>
            <a:ext cx="7500990" cy="142876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ja-JP" altLang="en-US" sz="2800" dirty="0" smtClean="0">
                <a:solidFill>
                  <a:schemeClr val="tx1"/>
                </a:solidFill>
              </a:rPr>
              <a:t>予測対象日前日</a:t>
            </a:r>
            <a:r>
              <a:rPr lang="ja-JP" altLang="en-US" sz="2800" dirty="0" smtClean="0">
                <a:solidFill>
                  <a:schemeClr val="tx1"/>
                </a:solidFill>
              </a:rPr>
              <a:t>６：００発表のデータから求める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翌日予測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・当日の３０分更新予測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8596" y="3571876"/>
            <a:ext cx="4071966" cy="500066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通告時間と通告更新周期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28596" y="4071942"/>
            <a:ext cx="7500990" cy="171451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・</a:t>
            </a:r>
            <a:r>
              <a:rPr lang="ja-JP" altLang="en-US" sz="2800" dirty="0" err="1" smtClean="0">
                <a:solidFill>
                  <a:schemeClr val="tx1"/>
                </a:solidFill>
              </a:rPr>
              <a:t>ｔ</a:t>
            </a:r>
            <a:r>
              <a:rPr lang="ja-JP" altLang="en-US" sz="2800" dirty="0" smtClean="0">
                <a:solidFill>
                  <a:schemeClr val="tx1"/>
                </a:solidFill>
              </a:rPr>
              <a:t>で時間の区切りを表してはいるが、通告時間と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更新周期は表せていない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・上記の発電出力予測値とも連携してくる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ことなので考察が必要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風力発電　数理計画モデル</a:t>
            </a:r>
            <a:endParaRPr kumimoji="1" lang="ja-JP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214422"/>
            <a:ext cx="3867150" cy="71438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1406" y="714356"/>
            <a:ext cx="2214578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目的関数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1406" y="2071678"/>
            <a:ext cx="2143140" cy="500066"/>
          </a:xfrm>
          <a:prstGeom prst="rect">
            <a:avLst/>
          </a:prstGeom>
          <a:solidFill>
            <a:schemeClr val="bg1"/>
          </a:solidFill>
          <a:ln cap="flat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【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制約条件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】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2571744"/>
            <a:ext cx="3276600" cy="4191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3071810"/>
            <a:ext cx="4295775" cy="419100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3714752"/>
            <a:ext cx="5929354" cy="1143008"/>
          </a:xfrm>
          <a:prstGeom prst="rect">
            <a:avLst/>
          </a:prstGeom>
          <a:noFill/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1457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4857760"/>
            <a:ext cx="5429288" cy="428628"/>
          </a:xfrm>
          <a:prstGeom prst="rect">
            <a:avLst/>
          </a:prstGeom>
          <a:noFill/>
        </p:spPr>
      </p:pic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5429264"/>
            <a:ext cx="5400675" cy="74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１０月中に数理計画モデルの完成</a:t>
            </a:r>
            <a:endParaRPr lang="en-US" altLang="ja-JP" sz="3200" dirty="0" smtClean="0"/>
          </a:p>
          <a:p>
            <a:pPr>
              <a:buNone/>
            </a:pPr>
            <a:r>
              <a:rPr lang="ja-JP" altLang="en-US" sz="3200" dirty="0" smtClean="0"/>
              <a:t>　　制約条件の考察、ロバスト最適化の適用</a:t>
            </a:r>
            <a:endParaRPr kumimoji="1" lang="en-US" altLang="ja-JP" sz="3200" dirty="0" smtClean="0"/>
          </a:p>
          <a:p>
            <a:pPr>
              <a:buNone/>
            </a:pPr>
            <a:r>
              <a:rPr kumimoji="1" lang="ja-JP" altLang="en-US" sz="3200" dirty="0" smtClean="0"/>
              <a:t>　　細かい条件なども考察する</a:t>
            </a:r>
            <a:endParaRPr kumimoji="1" lang="en-US" altLang="ja-JP" sz="3200" dirty="0" smtClean="0"/>
          </a:p>
          <a:p>
            <a:pPr>
              <a:buNone/>
            </a:pPr>
            <a:endParaRPr kumimoji="1" lang="en-US" altLang="ja-JP" sz="3200" dirty="0" smtClean="0"/>
          </a:p>
          <a:p>
            <a:r>
              <a:rPr kumimoji="1" lang="en-US" altLang="ja-JP" sz="3200" dirty="0" smtClean="0"/>
              <a:t>11</a:t>
            </a:r>
            <a:r>
              <a:rPr kumimoji="1" lang="ja-JP" altLang="en-US" sz="3200" dirty="0" smtClean="0"/>
              <a:t>月：モデルを数値実験のプログラムに作成</a:t>
            </a:r>
            <a:endParaRPr kumimoji="1" lang="en-US" altLang="ja-JP" sz="3200" dirty="0" smtClean="0"/>
          </a:p>
          <a:p>
            <a:endParaRPr lang="en-US" altLang="ja-JP" sz="3200" dirty="0" smtClean="0"/>
          </a:p>
          <a:p>
            <a:r>
              <a:rPr kumimoji="1" lang="en-US" altLang="ja-JP" sz="3200" dirty="0" smtClean="0"/>
              <a:t>12</a:t>
            </a:r>
            <a:r>
              <a:rPr kumimoji="1" lang="ja-JP" altLang="en-US" sz="3200" dirty="0" smtClean="0"/>
              <a:t>月：数値実験を行う</a:t>
            </a:r>
            <a:endParaRPr kumimoji="1" lang="ja-JP" altLang="en-US" sz="3200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6588</TotalTime>
  <Words>431</Words>
  <Application>Microsoft Office PowerPoint</Application>
  <PresentationFormat>画面に合わせる (4:3)</PresentationFormat>
  <Paragraphs>87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ビジネス</vt:lpstr>
      <vt:lpstr>風力発電の効率的な 運用計画の立案</vt:lpstr>
      <vt:lpstr>スライド 2</vt:lpstr>
      <vt:lpstr>ロバスト最適化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風力発電　数理計画モデル</vt:lpstr>
      <vt:lpstr>今後の予定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前年度の研究内容 不完全情報下において風力発電を効率的に運用する計画の立案</dc:title>
  <dc:creator>TeamDan</dc:creator>
  <cp:lastModifiedBy>TeamDan</cp:lastModifiedBy>
  <cp:revision>657</cp:revision>
  <dcterms:created xsi:type="dcterms:W3CDTF">2011-05-24T06:01:49Z</dcterms:created>
  <dcterms:modified xsi:type="dcterms:W3CDTF">2011-10-21T03:20:40Z</dcterms:modified>
</cp:coreProperties>
</file>