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7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2011/8/2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不完全情報下において風力発電を効率的に運用する計画の立案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2011/6/28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運用方法　ベース電力下げ設定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4282" y="1357298"/>
            <a:ext cx="8643998" cy="1143008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電池の充放電に伴って、ロスが発生する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ex.)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電池、補機（ヒーター）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8596" y="4071942"/>
            <a:ext cx="8143932" cy="1500198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発電出力予測値に対して、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出力計画値を若干下げる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＝ベース下げ設定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643306" y="2857496"/>
            <a:ext cx="1571636" cy="100013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運用方法　</a:t>
            </a:r>
            <a:r>
              <a:rPr kumimoji="1" lang="en-US" altLang="ja-JP" dirty="0" smtClean="0"/>
              <a:t>NAS</a:t>
            </a:r>
            <a:r>
              <a:rPr kumimoji="1" lang="ja-JP" altLang="en-US" dirty="0" smtClean="0"/>
              <a:t>電池利用率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7158" y="1428736"/>
            <a:ext cx="8143932" cy="1143008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昼夜間の売電単価の差異を利用して、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収支を改善する（夜間充電多め－昼間放電多め）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4282" y="4000504"/>
            <a:ext cx="8715436" cy="1857388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風車出力変動等のマージンを考慮して、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電池容量の一部を昼夜間シフトのための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充放電に利用する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＝</a:t>
            </a:r>
            <a:r>
              <a:rPr lang="en-US" altLang="ja-JP" sz="2800" dirty="0" smtClean="0">
                <a:solidFill>
                  <a:srgbClr val="FF0000"/>
                </a:solidFill>
              </a:rPr>
              <a:t>NAS</a:t>
            </a:r>
            <a:r>
              <a:rPr lang="ja-JP" altLang="en-US" sz="2800" dirty="0" smtClean="0">
                <a:solidFill>
                  <a:srgbClr val="FF0000"/>
                </a:solidFill>
              </a:rPr>
              <a:t>電池利用率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643306" y="2714620"/>
            <a:ext cx="1571636" cy="107157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000760" y="4286256"/>
            <a:ext cx="300039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参照：東北電力</a:t>
            </a:r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406" y="214290"/>
            <a:ext cx="5072098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例：電池利用率　夜間</a:t>
            </a:r>
            <a:endParaRPr kumimoji="1" lang="ja-JP" altLang="en-US" sz="32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051" name="Picture 3" descr="C:\Users\TeamDan\Desktop\WS000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76191" cy="2866667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357158" y="4786322"/>
            <a:ext cx="8286808" cy="1714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・夜間は売電単価が安いので出力計画値を低めに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設定し、発電量を</a:t>
            </a:r>
            <a:r>
              <a:rPr lang="ja-JP" altLang="en-US" sz="2800" dirty="0" smtClean="0">
                <a:solidFill>
                  <a:schemeClr val="tx1"/>
                </a:solidFill>
              </a:rPr>
              <a:t>充電に回す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電池が満充電状態にならないようにある程度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マージンを残すように充電する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出力変動緩和型の発電計画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発電計画と蓄電池の関係での</a:t>
            </a:r>
            <a:endParaRPr kumimoji="1"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</a:t>
            </a:r>
            <a:r>
              <a:rPr kumimoji="1" lang="ja-JP" altLang="en-US" sz="3200" dirty="0" smtClean="0"/>
              <a:t>オンラインアルゴリズムの適用可能性</a:t>
            </a:r>
            <a:endParaRPr kumimoji="1" lang="en-US" altLang="ja-JP" sz="3200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今後の研究について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42844" y="3786190"/>
            <a:ext cx="8786874" cy="2947804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>
                <a:solidFill>
                  <a:srgbClr val="0070C0"/>
                </a:solidFill>
              </a:rPr>
              <a:t>●発電計画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ja-JP" altLang="en-US" sz="2800" dirty="0" smtClean="0"/>
              <a:t>　翌日予測を基に、翌日の発電計画を計画（２４時間分）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３０分更新予測を利用して、発電計画の修正</a:t>
            </a:r>
            <a:endParaRPr kumimoji="1"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・計画変更の段階で、蓄電池の残存容量を考慮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変化率制約（</a:t>
            </a:r>
            <a:r>
              <a:rPr kumimoji="1" lang="en-US" altLang="ja-JP" sz="2800" dirty="0" smtClean="0"/>
              <a:t>±</a:t>
            </a:r>
            <a:r>
              <a:rPr kumimoji="1" lang="ja-JP" altLang="en-US" sz="2800" dirty="0" smtClean="0"/>
              <a:t>２％</a:t>
            </a:r>
            <a:r>
              <a:rPr kumimoji="1" lang="en-US" altLang="ja-JP" sz="2800" dirty="0" smtClean="0"/>
              <a:t>/min</a:t>
            </a:r>
            <a:r>
              <a:rPr kumimoji="1" lang="ja-JP" altLang="en-US" sz="2800" dirty="0" smtClean="0"/>
              <a:t>）を考慮した、</a:t>
            </a:r>
            <a:endParaRPr kumimoji="1"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発電出力パターンを生成</a:t>
            </a:r>
            <a:endParaRPr kumimoji="1" lang="ja-JP" altLang="en-US" sz="28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発電計画　出力一定制御型</a:t>
            </a:r>
            <a:endParaRPr kumimoji="1" lang="ja-JP" altLang="en-US" dirty="0"/>
          </a:p>
        </p:txBody>
      </p:sp>
      <p:sp>
        <p:nvSpPr>
          <p:cNvPr id="6" name="コンテンツ プレースホルダ 1"/>
          <p:cNvSpPr txBox="1">
            <a:spLocks/>
          </p:cNvSpPr>
          <p:nvPr/>
        </p:nvSpPr>
        <p:spPr>
          <a:xfrm>
            <a:off x="142844" y="1000108"/>
            <a:ext cx="8786874" cy="2643206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●</a:t>
            </a:r>
            <a:r>
              <a:rPr lang="ja-JP" altLang="en-US" sz="2800" dirty="0" smtClean="0">
                <a:solidFill>
                  <a:srgbClr val="0070C0"/>
                </a:solidFill>
              </a:rPr>
              <a:t>ウィンドファームの発電出力予測値を利用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ja-JP" altLang="en-US" sz="2800" dirty="0" smtClean="0"/>
              <a:t>　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翌日予測：予測対象日前日６：００発表、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ja-JP" altLang="en-US" sz="2800" dirty="0" smtClean="0"/>
              <a:t>　　　　　　　　　２４時間分、１０分平均値</a:t>
            </a:r>
            <a:endParaRPr lang="en-US" altLang="ja-JP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ja-JP" altLang="en-US" sz="2800" dirty="0" smtClean="0"/>
              <a:t>　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３０分更新予測：最長</a:t>
            </a:r>
            <a:r>
              <a:rPr lang="ja-JP" altLang="en-US" sz="2800" dirty="0" smtClean="0"/>
              <a:t>４２時間分、最短３０時間分</a:t>
            </a:r>
            <a:endParaRPr lang="en-US" altLang="ja-JP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　　　　　　　</a:t>
            </a: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１０分平均値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0034" y="785794"/>
            <a:ext cx="8001056" cy="1214446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通告時間：発電計画の更新時間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通告更新周期：１日の発電計画の更新周期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786182" y="2285992"/>
            <a:ext cx="1071570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0034" y="3286124"/>
            <a:ext cx="8001056" cy="1214446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長くなるほど滞在率は大きく低下し、蓄電池容量の制御性能が悪化する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2844" y="5143512"/>
            <a:ext cx="8858312" cy="10001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滞在率＝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800" dirty="0" smtClean="0">
                <a:solidFill>
                  <a:schemeClr val="tx1"/>
                </a:solidFill>
              </a:rPr>
              <a:t>（技術要件を満たす時間の総和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/</a:t>
            </a:r>
            <a:r>
              <a:rPr lang="ja-JP" altLang="en-US" sz="2800" dirty="0" smtClean="0">
                <a:solidFill>
                  <a:schemeClr val="tx1"/>
                </a:solidFill>
              </a:rPr>
              <a:t>全運転時間）</a:t>
            </a:r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ja-JP" altLang="en-US" sz="2800" dirty="0" smtClean="0">
                <a:solidFill>
                  <a:schemeClr val="tx1"/>
                </a:solidFill>
              </a:rPr>
              <a:t>１００％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14282" y="5500702"/>
            <a:ext cx="8572560" cy="121442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発電計画を逐次見直す頻度を高くすることで、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より小さい蓄電池容量で技術要件を満たすことができる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28794" y="214290"/>
            <a:ext cx="4929222" cy="642942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通告時間及び通告周期の影響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18437" name="Picture 5" descr="C:\Users\TeamDan\Desktop\WS00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17627" cy="3857652"/>
          </a:xfrm>
          <a:prstGeom prst="rect">
            <a:avLst/>
          </a:prstGeom>
          <a:noFill/>
        </p:spPr>
      </p:pic>
      <p:sp>
        <p:nvSpPr>
          <p:cNvPr id="11" name="正方形/長方形 10"/>
          <p:cNvSpPr/>
          <p:nvPr/>
        </p:nvSpPr>
        <p:spPr>
          <a:xfrm>
            <a:off x="6000760" y="5000636"/>
            <a:ext cx="300039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参照：電力ソリューション特集</a:t>
            </a:r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蓄電池　鉛蓄電池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1406" y="1428736"/>
            <a:ext cx="9001188" cy="1785950"/>
          </a:xfrm>
          <a:prstGeom prst="rect">
            <a:avLst/>
          </a:prstGeom>
          <a:noFill/>
          <a:ln cmpd="sng">
            <a:solidFill>
              <a:srgbClr val="66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・高い電圧を取り出すことができ、電極材料の鉛も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安価である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・短時間で大電流放電させたり、長時間緩やかな放電を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行っても比較的安定した</a:t>
            </a:r>
            <a:r>
              <a:rPr lang="ja-JP" altLang="en-US" sz="2800" dirty="0" smtClean="0">
                <a:solidFill>
                  <a:schemeClr val="tx1"/>
                </a:solidFill>
              </a:rPr>
              <a:t>性能を持っている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720" y="928670"/>
            <a:ext cx="1071570" cy="500066"/>
          </a:xfrm>
          <a:prstGeom prst="rect">
            <a:avLst/>
          </a:prstGeom>
          <a:solidFill>
            <a:schemeClr val="accent3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長所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406" y="3929066"/>
            <a:ext cx="9001188" cy="2714620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・放電時に発生する硫酸鉛が結晶化すると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サルフェーションと呼ばれる現象を起こして充放電の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容量を著しく低下させる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・極寒地では比重の低下に伴って電解液が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凍結しやすくなり、場合によっては破裂する恐れが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あるため、満充電の状態を維持することが望ましい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5720" y="3429000"/>
            <a:ext cx="1071570" cy="500066"/>
          </a:xfrm>
          <a:prstGeom prst="rect">
            <a:avLst/>
          </a:prstGeom>
          <a:solidFill>
            <a:schemeClr val="bg2">
              <a:lumMod val="75000"/>
            </a:schemeClr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短所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蓄電池　</a:t>
            </a:r>
            <a:r>
              <a:rPr kumimoji="1" lang="en-US" altLang="ja-JP" dirty="0" smtClean="0"/>
              <a:t>NAS</a:t>
            </a:r>
            <a:r>
              <a:rPr kumimoji="1" lang="ja-JP" altLang="en-US" dirty="0" smtClean="0"/>
              <a:t>電池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1406" y="1357298"/>
            <a:ext cx="9001188" cy="2428892"/>
          </a:xfrm>
          <a:prstGeom prst="rect">
            <a:avLst/>
          </a:prstGeom>
          <a:noFill/>
          <a:ln cmpd="sng">
            <a:solidFill>
              <a:srgbClr val="66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・従来の鉛蓄電池に比べて体積・重量が３分の１程度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・構成材量が資源的に豊富かつ長寿命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・自己放電が少ない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・充放電の効率も高い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・量産によるコストダウンも期待できる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2844" y="857232"/>
            <a:ext cx="1071570" cy="500066"/>
          </a:xfrm>
          <a:prstGeom prst="rect">
            <a:avLst/>
          </a:prstGeom>
          <a:solidFill>
            <a:schemeClr val="accent3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長所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406" y="4500570"/>
            <a:ext cx="9001188" cy="1928826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・常温では動作しないため、作動温度域（３００℃程度）に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温度を維持する必要がある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・充放電特性が比較的長い時間率（６～７時間）で設計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・一定期間内に満充電リセットの必要がある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844" y="4000504"/>
            <a:ext cx="1071570" cy="500066"/>
          </a:xfrm>
          <a:prstGeom prst="rect">
            <a:avLst/>
          </a:prstGeom>
          <a:solidFill>
            <a:schemeClr val="bg2">
              <a:lumMod val="75000"/>
            </a:schemeClr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短所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蓄電池の設置目的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285860"/>
            <a:ext cx="3071834" cy="714380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0070C0"/>
                </a:solidFill>
              </a:rPr>
              <a:t>■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短周期変動対策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2910" y="1714488"/>
            <a:ext cx="8001056" cy="157163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短周期変動成分を蓄電池で吸収することで、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風力導入拡大時に必要となる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LFC</a:t>
            </a:r>
            <a:r>
              <a:rPr lang="ja-JP" altLang="en-US" sz="2800" dirty="0" smtClean="0">
                <a:solidFill>
                  <a:schemeClr val="tx1"/>
                </a:solidFill>
              </a:rPr>
              <a:t>容量を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削減することが可能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286124"/>
            <a:ext cx="3071834" cy="714380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0070C0"/>
                </a:solidFill>
              </a:rPr>
              <a:t>■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長周期変動対策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8596" y="3714752"/>
            <a:ext cx="7786742" cy="2143140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●下げ代不足への対応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 下げ代不足時（夜間）に風力発電出力を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 蓄電池で吸収、下げ代不足解消後に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 放電することで、下げ代不足問題を緩和可能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蓄電池</a:t>
            </a:r>
            <a:r>
              <a:rPr kumimoji="1" lang="en-US" altLang="ja-JP" dirty="0" smtClean="0"/>
              <a:t>(NAS)</a:t>
            </a:r>
            <a:r>
              <a:rPr kumimoji="1" lang="ja-JP" altLang="en-US" dirty="0" smtClean="0"/>
              <a:t>の運用方法　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7158" y="4000504"/>
            <a:ext cx="8143932" cy="928694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電池が満充電あるいは完全放電状態になると、出力制御ができなくなる。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rot="5400000">
            <a:off x="4322761" y="5106999"/>
            <a:ext cx="357190" cy="1588"/>
          </a:xfrm>
          <a:prstGeom prst="straightConnector1">
            <a:avLst/>
          </a:prstGeom>
          <a:ln w="57150" cmpd="sng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57158" y="5286388"/>
            <a:ext cx="8143932" cy="14287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電池の充電量が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50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％に近付くように、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出力計画値にバイアス（偏り）を加える。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電池容量管理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7158" y="1142984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昼間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034" y="1571612"/>
            <a:ext cx="378621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３０分間予測出力平均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5720" y="2357430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夜間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0034" y="2786058"/>
            <a:ext cx="378621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１０時間予測出力平均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143372" y="2143116"/>
            <a:ext cx="50006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>
                <a:solidFill>
                  <a:schemeClr val="tx1"/>
                </a:solidFill>
              </a:rPr>
              <a:t>+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左中かっこ 15"/>
          <p:cNvSpPr/>
          <p:nvPr/>
        </p:nvSpPr>
        <p:spPr>
          <a:xfrm>
            <a:off x="4643438" y="1428736"/>
            <a:ext cx="500066" cy="2000264"/>
          </a:xfrm>
          <a:prstGeom prst="leftBrace">
            <a:avLst>
              <a:gd name="adj1" fmla="val 8333"/>
              <a:gd name="adj2" fmla="val 506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214942" y="1500174"/>
            <a:ext cx="3786214" cy="5000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電池容量管理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14942" y="2214554"/>
            <a:ext cx="3786214" cy="5000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ベース電力下げ設定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6380" y="2928934"/>
            <a:ext cx="3429056" cy="5000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電池利用率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スライド番号プレースホル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2357422" y="6286520"/>
            <a:ext cx="57150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000364" y="6572272"/>
            <a:ext cx="285752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1406" y="1071546"/>
            <a:ext cx="2357454" cy="1500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発電量が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予測（計画）に対して過剰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86050" y="1357298"/>
            <a:ext cx="2000264" cy="892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充電量増加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43504" y="1357298"/>
            <a:ext cx="1643074" cy="89297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満充電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215206" y="1357298"/>
            <a:ext cx="1785950" cy="8929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制御不可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71604" y="2714620"/>
            <a:ext cx="2500330" cy="114300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0070C0"/>
                </a:solidFill>
              </a:rPr>
              <a:t>計画値を</a:t>
            </a:r>
            <a:endParaRPr kumimoji="1" lang="en-US" altLang="ja-JP" sz="2800" b="1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rgbClr val="0070C0"/>
                </a:solidFill>
              </a:rPr>
              <a:t>高めに設定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714876" y="2857496"/>
            <a:ext cx="2000264" cy="892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発電量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過剰の解消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7215206" y="2857496"/>
            <a:ext cx="1785950" cy="8929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制御継続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/>
          <p:cNvCxnSpPr>
            <a:stCxn id="5" idx="3"/>
            <a:endCxn id="8" idx="1"/>
          </p:cNvCxnSpPr>
          <p:nvPr/>
        </p:nvCxnSpPr>
        <p:spPr>
          <a:xfrm flipV="1">
            <a:off x="2428860" y="1803786"/>
            <a:ext cx="357190" cy="17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786314" y="1785926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786578" y="1785926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9" idx="3"/>
            <a:endCxn id="44" idx="1"/>
          </p:cNvCxnSpPr>
          <p:nvPr/>
        </p:nvCxnSpPr>
        <p:spPr>
          <a:xfrm>
            <a:off x="4071934" y="3286124"/>
            <a:ext cx="642942" cy="178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3"/>
            <a:endCxn id="45" idx="1"/>
          </p:cNvCxnSpPr>
          <p:nvPr/>
        </p:nvCxnSpPr>
        <p:spPr>
          <a:xfrm>
            <a:off x="6715140" y="3303984"/>
            <a:ext cx="5000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8" idx="2"/>
            <a:endCxn id="29" idx="0"/>
          </p:cNvCxnSpPr>
          <p:nvPr/>
        </p:nvCxnSpPr>
        <p:spPr>
          <a:xfrm rot="5400000">
            <a:off x="3071803" y="2000240"/>
            <a:ext cx="464347" cy="96441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タイトル 56"/>
          <p:cNvSpPr>
            <a:spLocks noGrp="1"/>
          </p:cNvSpPr>
          <p:nvPr>
            <p:ph type="title"/>
          </p:nvPr>
        </p:nvSpPr>
        <p:spPr>
          <a:xfrm>
            <a:off x="428596" y="0"/>
            <a:ext cx="8429684" cy="114300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運用方法　</a:t>
            </a:r>
            <a:r>
              <a:rPr lang="en-US" altLang="ja-JP" dirty="0" smtClean="0"/>
              <a:t>NAS</a:t>
            </a:r>
            <a:r>
              <a:rPr lang="ja-JP" altLang="en-US" dirty="0" smtClean="0"/>
              <a:t>電池容量管理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71406" y="5357826"/>
            <a:ext cx="2357454" cy="1428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発電量が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予測（計画）に対して不足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14612" y="5643578"/>
            <a:ext cx="2071702" cy="928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充電量低下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43504" y="5643578"/>
            <a:ext cx="1643074" cy="89297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完全放電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215206" y="5643578"/>
            <a:ext cx="1785950" cy="8929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制御不可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571604" y="4071942"/>
            <a:ext cx="2500330" cy="107157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0070C0"/>
                </a:solidFill>
              </a:rPr>
              <a:t>計画値を</a:t>
            </a:r>
            <a:endParaRPr kumimoji="1" lang="en-US" altLang="ja-JP" sz="2800" b="1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rgbClr val="0070C0"/>
                </a:solidFill>
              </a:rPr>
              <a:t>低めに設定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643438" y="4214818"/>
            <a:ext cx="2071702" cy="892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発電量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不足の解消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215206" y="4214818"/>
            <a:ext cx="1785950" cy="8929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制御継続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直線矢印コネクタ 32"/>
          <p:cNvCxnSpPr>
            <a:stCxn id="25" idx="3"/>
            <a:endCxn id="26" idx="1"/>
          </p:cNvCxnSpPr>
          <p:nvPr/>
        </p:nvCxnSpPr>
        <p:spPr>
          <a:xfrm>
            <a:off x="2428860" y="6072206"/>
            <a:ext cx="285752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6" idx="3"/>
            <a:endCxn id="27" idx="1"/>
          </p:cNvCxnSpPr>
          <p:nvPr/>
        </p:nvCxnSpPr>
        <p:spPr>
          <a:xfrm flipV="1">
            <a:off x="4786314" y="6090066"/>
            <a:ext cx="357190" cy="17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3"/>
            <a:endCxn id="32" idx="1"/>
          </p:cNvCxnSpPr>
          <p:nvPr/>
        </p:nvCxnSpPr>
        <p:spPr>
          <a:xfrm>
            <a:off x="6715140" y="4661306"/>
            <a:ext cx="5000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31" idx="1"/>
          </p:cNvCxnSpPr>
          <p:nvPr/>
        </p:nvCxnSpPr>
        <p:spPr>
          <a:xfrm>
            <a:off x="4071934" y="4643446"/>
            <a:ext cx="571504" cy="178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786578" y="6143644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6" idx="0"/>
            <a:endCxn id="30" idx="2"/>
          </p:cNvCxnSpPr>
          <p:nvPr/>
        </p:nvCxnSpPr>
        <p:spPr>
          <a:xfrm rot="16200000" flipV="1">
            <a:off x="3036083" y="4929198"/>
            <a:ext cx="500066" cy="9286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>
            <a:off x="142844" y="3929066"/>
            <a:ext cx="8786874" cy="158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2603</TotalTime>
  <Words>530</Words>
  <Application>Microsoft Office PowerPoint</Application>
  <PresentationFormat>画面に合わせる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ビジネス</vt:lpstr>
      <vt:lpstr>不完全情報下において風力発電を効率的に運用する計画の立案</vt:lpstr>
      <vt:lpstr>発電計画　出力一定制御型</vt:lpstr>
      <vt:lpstr>スライド 3</vt:lpstr>
      <vt:lpstr>スライド 4</vt:lpstr>
      <vt:lpstr>蓄電池　鉛蓄電池</vt:lpstr>
      <vt:lpstr>蓄電池　NAS電池</vt:lpstr>
      <vt:lpstr>蓄電池の設置目的</vt:lpstr>
      <vt:lpstr>蓄電池(NAS)の運用方法　</vt:lpstr>
      <vt:lpstr>運用方法　NAS電池容量管理</vt:lpstr>
      <vt:lpstr>運用方法　ベース電力下げ設定</vt:lpstr>
      <vt:lpstr>運用方法　NAS電池利用率</vt:lpstr>
      <vt:lpstr>スライド 12</vt:lpstr>
      <vt:lpstr>今後の研究について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275</cp:revision>
  <dcterms:created xsi:type="dcterms:W3CDTF">2011-05-24T06:01:49Z</dcterms:created>
  <dcterms:modified xsi:type="dcterms:W3CDTF">2011-08-02T06:22:21Z</dcterms:modified>
</cp:coreProperties>
</file>