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62" r:id="rId4"/>
    <p:sldId id="267" r:id="rId5"/>
    <p:sldId id="268" r:id="rId6"/>
    <p:sldId id="264" r:id="rId7"/>
    <p:sldId id="265" r:id="rId8"/>
    <p:sldId id="263" r:id="rId9"/>
    <p:sldId id="266" r:id="rId10"/>
    <p:sldId id="259" r:id="rId11"/>
  </p:sldIdLst>
  <p:sldSz cx="9144000" cy="6858000" type="screen4x3"/>
  <p:notesSz cx="6742113" cy="98726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2" autoAdjust="0"/>
  </p:normalViewPr>
  <p:slideViewPr>
    <p:cSldViewPr>
      <p:cViewPr varScale="1">
        <p:scale>
          <a:sx n="126" d="100"/>
          <a:sy n="126" d="100"/>
        </p:scale>
        <p:origin x="-119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D2FE0-13E0-4521-9F86-39E56C437C47}" type="datetime1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EC575-30AF-47F7-AA18-E36DC7A1ED1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A0E5C-21AC-4ACE-A1B2-8402CFA516BE}" type="datetime1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EC0BC-B6ED-4B74-A262-83811F6E645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02EF7C-2FF7-429B-AF28-C1DED4AB1F7B}" type="datetime1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88C5F2-48B2-419A-B65A-E390939C6320}" type="datetime1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E56F6F-8A02-4580-BB28-AB57415EC24C}" type="datetime1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B86979-4035-41B1-975F-79EBCE14ECBE}" type="datetime1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1B1CC-92C3-4BC7-A0F4-570997E87AA1}" type="datetime1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CAD2D-EDA1-4440-9FE3-919860A95A9B}" type="datetime1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B49DEA-F9F6-4658-9775-B872F0C1D30F}" type="datetime1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C1761-3685-4DF4-A129-062C27D7A64C}" type="datetime1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1EE247-231E-479B-BBCB-492B3C3E5BC0}" type="datetime1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EC1C904-91A7-4E8D-9DD4-36E3A68C8F2A}" type="datetime1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E7550E-844F-4A23-B2B4-A0791D90D7AF}" type="datetime1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E86DD5-1799-4401-87FF-E176A0C21919}" type="datetime1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28596" y="928670"/>
            <a:ext cx="8429684" cy="1928826"/>
          </a:xfrm>
        </p:spPr>
        <p:txBody>
          <a:bodyPr anchor="ctr">
            <a:normAutofit/>
          </a:bodyPr>
          <a:lstStyle/>
          <a:p>
            <a:pPr algn="ctr"/>
            <a:r>
              <a:rPr lang="ja-JP" altLang="en-US" b="0" dirty="0" smtClean="0">
                <a:solidFill>
                  <a:schemeClr val="tx1"/>
                </a:solidFill>
              </a:rPr>
              <a:t>風力発電の効率的な</a:t>
            </a:r>
            <a:r>
              <a:rPr lang="en-US" altLang="ja-JP" b="0" smtClean="0">
                <a:solidFill>
                  <a:schemeClr val="tx1"/>
                </a:solidFill>
              </a:rPr>
              <a:t/>
            </a:r>
            <a:br>
              <a:rPr lang="en-US" altLang="ja-JP" b="0" smtClean="0">
                <a:solidFill>
                  <a:schemeClr val="tx1"/>
                </a:solidFill>
              </a:rPr>
            </a:br>
            <a:r>
              <a:rPr lang="ja-JP" altLang="en-US" b="0" smtClean="0">
                <a:solidFill>
                  <a:schemeClr val="tx1"/>
                </a:solidFill>
              </a:rPr>
              <a:t>運用</a:t>
            </a:r>
            <a:r>
              <a:rPr lang="ja-JP" altLang="en-US" b="0" dirty="0" smtClean="0">
                <a:solidFill>
                  <a:schemeClr val="tx1"/>
                </a:solidFill>
              </a:rPr>
              <a:t>計画の立案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00100" y="3357562"/>
            <a:ext cx="7406640" cy="1752600"/>
          </a:xfrm>
        </p:spPr>
        <p:txBody>
          <a:bodyPr>
            <a:normAutofit/>
          </a:bodyPr>
          <a:lstStyle/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工学部　システムマネジメント工学科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システム最適化研究室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臼木　誠　　</a:t>
            </a:r>
            <a:r>
              <a:rPr lang="en-US" altLang="ja-JP" dirty="0" smtClean="0">
                <a:solidFill>
                  <a:schemeClr val="tx1"/>
                </a:solidFill>
              </a:rPr>
              <a:t>2011/12/2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525963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１２月上旬：モデルの完成</a:t>
            </a:r>
            <a:endParaRPr lang="en-US" altLang="ja-JP" sz="3200" dirty="0" smtClean="0"/>
          </a:p>
          <a:p>
            <a:endParaRPr kumimoji="1" lang="en-US" altLang="ja-JP" sz="3200" dirty="0" smtClean="0"/>
          </a:p>
          <a:p>
            <a:pPr>
              <a:buNone/>
            </a:pPr>
            <a:r>
              <a:rPr lang="ja-JP" altLang="en-US" sz="3200" dirty="0" smtClean="0"/>
              <a:t>　　　　　　　</a:t>
            </a:r>
            <a:r>
              <a:rPr lang="ja-JP" altLang="en-US" sz="3200" dirty="0" smtClean="0"/>
              <a:t> ：</a:t>
            </a:r>
            <a:r>
              <a:rPr kumimoji="1" lang="ja-JP" altLang="en-US" sz="3200" dirty="0" smtClean="0"/>
              <a:t>モデルを数値実験の</a:t>
            </a:r>
            <a:endParaRPr kumimoji="1" lang="en-US" altLang="ja-JP" sz="3200" dirty="0" smtClean="0"/>
          </a:p>
          <a:p>
            <a:pPr>
              <a:buNone/>
            </a:pPr>
            <a:r>
              <a:rPr lang="ja-JP" altLang="en-US" sz="3200" dirty="0" smtClean="0"/>
              <a:t>　　　　　　　　</a:t>
            </a:r>
            <a:r>
              <a:rPr lang="ja-JP" altLang="en-US" sz="3200" dirty="0" smtClean="0"/>
              <a:t> </a:t>
            </a:r>
            <a:r>
              <a:rPr kumimoji="1" lang="ja-JP" altLang="en-US" sz="3200" dirty="0" smtClean="0"/>
              <a:t>プログラム</a:t>
            </a:r>
            <a:r>
              <a:rPr kumimoji="1" lang="ja-JP" altLang="en-US" sz="3200" dirty="0" smtClean="0"/>
              <a:t>に組み込む</a:t>
            </a:r>
            <a:endParaRPr kumimoji="1" lang="en-US" altLang="ja-JP" sz="3200" dirty="0" smtClean="0"/>
          </a:p>
          <a:p>
            <a:endParaRPr lang="en-US" altLang="ja-JP" sz="3200" dirty="0" smtClean="0"/>
          </a:p>
          <a:p>
            <a:r>
              <a:rPr kumimoji="1" lang="en-US" altLang="ja-JP" sz="3200" dirty="0" smtClean="0"/>
              <a:t>12</a:t>
            </a:r>
            <a:r>
              <a:rPr kumimoji="1" lang="ja-JP" altLang="en-US" sz="3200" dirty="0" smtClean="0"/>
              <a:t>月中旬：数値実験を行う</a:t>
            </a:r>
            <a:endParaRPr kumimoji="1" lang="ja-JP" altLang="en-US" sz="3200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2547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85720" y="785794"/>
            <a:ext cx="2000264" cy="428628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【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目的関数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】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85720" y="2571744"/>
            <a:ext cx="2000264" cy="428628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【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制約条件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】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3071810"/>
            <a:ext cx="3276600" cy="419100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5357826"/>
            <a:ext cx="5429288" cy="428628"/>
          </a:xfrm>
          <a:prstGeom prst="rect">
            <a:avLst/>
          </a:prstGeom>
          <a:noFill/>
        </p:spPr>
      </p:pic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5143504" y="5929330"/>
            <a:ext cx="2428892" cy="35719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（</a:t>
            </a:r>
            <a:r>
              <a:rPr lang="ja-JP" altLang="en-US" sz="2800" dirty="0" err="1" smtClean="0">
                <a:solidFill>
                  <a:schemeClr val="tx1"/>
                </a:solidFill>
              </a:rPr>
              <a:t>ｔ</a:t>
            </a:r>
            <a:r>
              <a:rPr lang="en-US" altLang="ja-JP" sz="2800" dirty="0" smtClean="0">
                <a:solidFill>
                  <a:schemeClr val="tx1"/>
                </a:solidFill>
              </a:rPr>
              <a:t>=1,2,…,n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）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4214818"/>
            <a:ext cx="7135138" cy="928694"/>
          </a:xfrm>
          <a:prstGeom prst="rect">
            <a:avLst/>
          </a:prstGeom>
          <a:noFill/>
        </p:spPr>
      </p:pic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3643314"/>
            <a:ext cx="4000528" cy="419100"/>
          </a:xfrm>
          <a:prstGeom prst="rect">
            <a:avLst/>
          </a:prstGeom>
          <a:noFill/>
        </p:spPr>
      </p:pic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1285861"/>
            <a:ext cx="2076450" cy="1000132"/>
          </a:xfrm>
          <a:prstGeom prst="rect">
            <a:avLst/>
          </a:prstGeom>
          <a:noFill/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1666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85720" y="1643050"/>
            <a:ext cx="2000264" cy="428628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maximize: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4282" y="857232"/>
            <a:ext cx="2286048" cy="428628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【</a:t>
            </a:r>
            <a:r>
              <a:rPr lang="ja-JP" altLang="en-US" sz="2800" dirty="0" smtClean="0">
                <a:solidFill>
                  <a:schemeClr val="tx1"/>
                </a:solidFill>
              </a:rPr>
              <a:t>入力データ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】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57158" y="1285860"/>
            <a:ext cx="8429684" cy="178595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・ｐｒｓ：売電価格</a:t>
            </a:r>
            <a:r>
              <a:rPr lang="en-US" altLang="ja-JP" sz="2800" dirty="0" smtClean="0">
                <a:solidFill>
                  <a:schemeClr val="tx1"/>
                </a:solidFill>
              </a:rPr>
              <a:t>[</a:t>
            </a:r>
            <a:r>
              <a:rPr lang="ja-JP" altLang="en-US" sz="2800" dirty="0" smtClean="0">
                <a:solidFill>
                  <a:schemeClr val="tx1"/>
                </a:solidFill>
              </a:rPr>
              <a:t>￥</a:t>
            </a:r>
            <a:r>
              <a:rPr lang="en-US" altLang="ja-JP" sz="2800" dirty="0" smtClean="0">
                <a:solidFill>
                  <a:schemeClr val="tx1"/>
                </a:solidFill>
              </a:rPr>
              <a:t>/kWh]</a:t>
            </a:r>
            <a:r>
              <a:rPr lang="ja-JP" altLang="en-US" sz="2800" dirty="0" smtClean="0">
                <a:solidFill>
                  <a:schemeClr val="tx1"/>
                </a:solidFill>
              </a:rPr>
              <a:t>　・ｇｗｆ：風力発電量</a:t>
            </a:r>
            <a:r>
              <a:rPr lang="en-US" altLang="ja-JP" sz="2800" dirty="0" smtClean="0">
                <a:solidFill>
                  <a:schemeClr val="tx1"/>
                </a:solidFill>
              </a:rPr>
              <a:t>[kWh]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・ｐｌｖ：計画目標値</a:t>
            </a:r>
            <a:r>
              <a:rPr lang="en-US" altLang="ja-JP" sz="2800" dirty="0" smtClean="0">
                <a:solidFill>
                  <a:schemeClr val="tx1"/>
                </a:solidFill>
              </a:rPr>
              <a:t>[kWh]</a:t>
            </a:r>
            <a:r>
              <a:rPr lang="ja-JP" altLang="en-US" sz="2800" dirty="0" smtClean="0">
                <a:solidFill>
                  <a:schemeClr val="tx1"/>
                </a:solidFill>
              </a:rPr>
              <a:t>　　 ・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cpd</a:t>
            </a:r>
            <a:r>
              <a:rPr lang="en-US" altLang="ja-JP" sz="2800" dirty="0" smtClean="0">
                <a:solidFill>
                  <a:schemeClr val="tx1"/>
                </a:solidFill>
              </a:rPr>
              <a:t>:</a:t>
            </a:r>
            <a:r>
              <a:rPr lang="ja-JP" altLang="en-US" sz="2800" dirty="0" smtClean="0">
                <a:solidFill>
                  <a:schemeClr val="tx1"/>
                </a:solidFill>
              </a:rPr>
              <a:t>蓄電池容量</a:t>
            </a:r>
            <a:r>
              <a:rPr lang="en-US" altLang="ja-JP" sz="2800" dirty="0" smtClean="0">
                <a:solidFill>
                  <a:schemeClr val="tx1"/>
                </a:solidFill>
              </a:rPr>
              <a:t>[MW]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ndp</a:t>
            </a:r>
            <a:r>
              <a:rPr lang="en-US" altLang="ja-JP" sz="2800" dirty="0" smtClean="0">
                <a:solidFill>
                  <a:schemeClr val="tx1"/>
                </a:solidFill>
              </a:rPr>
              <a:t>:</a:t>
            </a:r>
            <a:r>
              <a:rPr lang="ja-JP" altLang="en-US" sz="2800" dirty="0" smtClean="0">
                <a:solidFill>
                  <a:schemeClr val="tx1"/>
                </a:solidFill>
              </a:rPr>
              <a:t>翌日予測発電量</a:t>
            </a:r>
            <a:r>
              <a:rPr lang="en-US" altLang="ja-JP" sz="2800" dirty="0" smtClean="0">
                <a:solidFill>
                  <a:schemeClr val="tx1"/>
                </a:solidFill>
              </a:rPr>
              <a:t>[kW]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・ｐｗｆ：当日予測発電量</a:t>
            </a:r>
            <a:r>
              <a:rPr lang="en-US" altLang="ja-JP" sz="2800" dirty="0" smtClean="0">
                <a:solidFill>
                  <a:schemeClr val="tx1"/>
                </a:solidFill>
              </a:rPr>
              <a:t>[kW]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14282" y="3643314"/>
            <a:ext cx="2071702" cy="428628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【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決定変数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】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7158" y="4071942"/>
            <a:ext cx="7929618" cy="1428760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smtClean="0">
                <a:solidFill>
                  <a:schemeClr val="tx1"/>
                </a:solidFill>
              </a:rPr>
              <a:t>E[X][Y]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：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[X</a:t>
            </a:r>
            <a:r>
              <a:rPr lang="en-US" altLang="ja-JP" sz="2800" dirty="0" smtClean="0">
                <a:solidFill>
                  <a:schemeClr val="tx1"/>
                </a:solidFill>
              </a:rPr>
              <a:t>]</a:t>
            </a:r>
            <a:r>
              <a:rPr lang="ja-JP" altLang="en-US" sz="2800" dirty="0" smtClean="0">
                <a:solidFill>
                  <a:schemeClr val="tx1"/>
                </a:solidFill>
              </a:rPr>
              <a:t>から</a:t>
            </a:r>
            <a:r>
              <a:rPr lang="en-US" altLang="ja-JP" sz="2800" dirty="0" smtClean="0">
                <a:solidFill>
                  <a:schemeClr val="tx1"/>
                </a:solidFill>
              </a:rPr>
              <a:t>[Y]</a:t>
            </a:r>
            <a:r>
              <a:rPr lang="ja-JP" altLang="en-US" sz="2800" dirty="0" err="1" smtClean="0">
                <a:solidFill>
                  <a:schemeClr val="tx1"/>
                </a:solidFill>
              </a:rPr>
              <a:t>への</a:t>
            </a:r>
            <a:r>
              <a:rPr lang="ja-JP" altLang="en-US" sz="2800" dirty="0" smtClean="0">
                <a:solidFill>
                  <a:schemeClr val="tx1"/>
                </a:solidFill>
              </a:rPr>
              <a:t>電力量</a:t>
            </a:r>
            <a:r>
              <a:rPr lang="en-US" altLang="ja-JP" sz="2800" dirty="0" smtClean="0">
                <a:solidFill>
                  <a:schemeClr val="tx1"/>
                </a:solidFill>
              </a:rPr>
              <a:t>[kWh]</a:t>
            </a:r>
          </a:p>
          <a:p>
            <a:r>
              <a:rPr kumimoji="1" lang="en-US" altLang="ja-JP" sz="2800" dirty="0" smtClean="0">
                <a:solidFill>
                  <a:schemeClr val="tx1"/>
                </a:solidFill>
              </a:rPr>
              <a:t>STE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：蓄電量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[kWh]</a:t>
            </a: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[X],[Y]</a:t>
            </a:r>
            <a:r>
              <a:rPr lang="ja-JP" altLang="en-US" sz="2800" dirty="0" smtClean="0">
                <a:solidFill>
                  <a:schemeClr val="tx1"/>
                </a:solidFill>
              </a:rPr>
              <a:t>は、</a:t>
            </a:r>
            <a:r>
              <a:rPr lang="en-US" altLang="ja-JP" sz="2800" dirty="0" smtClean="0">
                <a:solidFill>
                  <a:schemeClr val="tx1"/>
                </a:solidFill>
              </a:rPr>
              <a:t>W</a:t>
            </a:r>
            <a:r>
              <a:rPr lang="ja-JP" altLang="en-US" sz="2800" dirty="0" smtClean="0">
                <a:solidFill>
                  <a:schemeClr val="tx1"/>
                </a:solidFill>
              </a:rPr>
              <a:t>：風力発電、</a:t>
            </a:r>
            <a:r>
              <a:rPr lang="en-US" altLang="ja-JP" sz="2800" dirty="0" smtClean="0">
                <a:solidFill>
                  <a:schemeClr val="tx1"/>
                </a:solidFill>
              </a:rPr>
              <a:t>B</a:t>
            </a:r>
            <a:r>
              <a:rPr lang="ja-JP" altLang="en-US" sz="2800" dirty="0" smtClean="0">
                <a:solidFill>
                  <a:schemeClr val="tx1"/>
                </a:solidFill>
              </a:rPr>
              <a:t>：蓄電池、</a:t>
            </a:r>
            <a:r>
              <a:rPr lang="en-US" altLang="ja-JP" sz="2800" dirty="0" smtClean="0">
                <a:solidFill>
                  <a:schemeClr val="tx1"/>
                </a:solidFill>
              </a:rPr>
              <a:t>G</a:t>
            </a:r>
            <a:r>
              <a:rPr lang="ja-JP" altLang="en-US" sz="2800" dirty="0" smtClean="0">
                <a:solidFill>
                  <a:schemeClr val="tx1"/>
                </a:solidFill>
              </a:rPr>
              <a:t>：電力会社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85720" y="1357298"/>
            <a:ext cx="8072494" cy="928694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シナリオ・ツリー型モデルを用いて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gwf</a:t>
            </a:r>
            <a:r>
              <a:rPr lang="ja-JP" altLang="en-US" sz="2800" dirty="0" smtClean="0">
                <a:solidFill>
                  <a:schemeClr val="tx1"/>
                </a:solidFill>
              </a:rPr>
              <a:t>の決定を行い、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計画値を決定する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785794"/>
            <a:ext cx="3276600" cy="419100"/>
          </a:xfrm>
          <a:prstGeom prst="rect">
            <a:avLst/>
          </a:prstGeom>
          <a:noFill/>
        </p:spPr>
      </p:pic>
      <p:sp>
        <p:nvSpPr>
          <p:cNvPr id="8" name="正方形/長方形 7"/>
          <p:cNvSpPr/>
          <p:nvPr/>
        </p:nvSpPr>
        <p:spPr>
          <a:xfrm>
            <a:off x="142844" y="2428868"/>
            <a:ext cx="3786214" cy="428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シナリオ・ツリーとは・・・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pic>
        <p:nvPicPr>
          <p:cNvPr id="23554" name="Picture 2" descr="C:\Users\TeamDan\Desktop\WS0000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3143248"/>
            <a:ext cx="2962275" cy="2219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6143636" y="5715016"/>
            <a:ext cx="2286016" cy="428628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</a:rPr>
              <a:t>図：シナリオ・ツリー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4282" y="2928934"/>
            <a:ext cx="5429288" cy="3857652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err="1" smtClean="0">
                <a:solidFill>
                  <a:schemeClr val="tx1"/>
                </a:solidFill>
              </a:rPr>
              <a:t>ｔ</a:t>
            </a:r>
            <a:r>
              <a:rPr lang="ja-JP" altLang="en-US" sz="2800" dirty="0" smtClean="0">
                <a:solidFill>
                  <a:schemeClr val="tx1"/>
                </a:solidFill>
              </a:rPr>
              <a:t>時点の状態の次に発生する</a:t>
            </a:r>
            <a:r>
              <a:rPr lang="en-US" altLang="ja-JP" sz="2800" dirty="0" smtClean="0">
                <a:solidFill>
                  <a:schemeClr val="tx1"/>
                </a:solidFill>
              </a:rPr>
              <a:t>t+1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時点の状態が複数存在するので、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各状態毎に不確実性条件下での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投資の意思決定を行う。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t</a:t>
            </a:r>
            <a:r>
              <a:rPr lang="ja-JP" altLang="en-US" sz="2800" dirty="0" smtClean="0">
                <a:solidFill>
                  <a:schemeClr val="tx1"/>
                </a:solidFill>
              </a:rPr>
              <a:t>時点でどの状態になったのか</a:t>
            </a:r>
            <a:r>
              <a:rPr lang="ja-JP" altLang="en-US" sz="2800" dirty="0" smtClean="0">
                <a:solidFill>
                  <a:schemeClr val="tx1"/>
                </a:solidFill>
              </a:rPr>
              <a:t>が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分かった</a:t>
            </a:r>
            <a:r>
              <a:rPr lang="ja-JP" altLang="en-US" sz="2800" dirty="0" smtClean="0">
                <a:solidFill>
                  <a:schemeClr val="tx1"/>
                </a:solidFill>
              </a:rPr>
              <a:t>後に、</a:t>
            </a:r>
            <a:r>
              <a:rPr lang="en-US" altLang="ja-JP" sz="2800" dirty="0" smtClean="0">
                <a:solidFill>
                  <a:schemeClr val="tx1"/>
                </a:solidFill>
              </a:rPr>
              <a:t>t</a:t>
            </a:r>
            <a:r>
              <a:rPr lang="ja-JP" altLang="en-US" sz="2800" dirty="0" smtClean="0">
                <a:solidFill>
                  <a:schemeClr val="tx1"/>
                </a:solidFill>
              </a:rPr>
              <a:t>時点で</a:t>
            </a:r>
            <a:r>
              <a:rPr lang="ja-JP" altLang="en-US" sz="2800" dirty="0" smtClean="0">
                <a:solidFill>
                  <a:schemeClr val="tx1"/>
                </a:solidFill>
              </a:rPr>
              <a:t>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意思</a:t>
            </a:r>
            <a:r>
              <a:rPr lang="ja-JP" altLang="en-US" sz="2800" dirty="0" smtClean="0">
                <a:solidFill>
                  <a:schemeClr val="tx1"/>
                </a:solidFill>
              </a:rPr>
              <a:t>決定が行われること</a:t>
            </a:r>
            <a:r>
              <a:rPr lang="ja-JP" altLang="en-US" sz="2800" dirty="0" smtClean="0">
                <a:solidFill>
                  <a:schemeClr val="tx1"/>
                </a:solidFill>
              </a:rPr>
              <a:t>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想定</a:t>
            </a:r>
            <a:r>
              <a:rPr lang="ja-JP" altLang="en-US" sz="2800" dirty="0" smtClean="0">
                <a:solidFill>
                  <a:schemeClr val="tx1"/>
                </a:solidFill>
              </a:rPr>
              <a:t>したモデル化である。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1357290" y="3643314"/>
            <a:ext cx="571504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rot="5400000">
            <a:off x="1893075" y="3679033"/>
            <a:ext cx="3571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rot="5400000">
            <a:off x="4250529" y="3679033"/>
            <a:ext cx="3571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>
          <a:xfrm>
            <a:off x="3214678" y="2857496"/>
            <a:ext cx="2428892" cy="571504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風が弱くなる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3214678" y="857232"/>
            <a:ext cx="2428892" cy="571504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風が強くなる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571604" y="1928802"/>
            <a:ext cx="1071570" cy="571504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現在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3214678" y="1928802"/>
            <a:ext cx="2428892" cy="571504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変わらない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>
            <a:stCxn id="13" idx="6"/>
            <a:endCxn id="12" idx="2"/>
          </p:cNvCxnSpPr>
          <p:nvPr/>
        </p:nvCxnSpPr>
        <p:spPr>
          <a:xfrm flipV="1">
            <a:off x="2643174" y="1142984"/>
            <a:ext cx="571504" cy="10715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3" idx="6"/>
            <a:endCxn id="14" idx="2"/>
          </p:cNvCxnSpPr>
          <p:nvPr/>
        </p:nvCxnSpPr>
        <p:spPr>
          <a:xfrm>
            <a:off x="2643174" y="2214554"/>
            <a:ext cx="57150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3" idx="6"/>
            <a:endCxn id="11" idx="2"/>
          </p:cNvCxnSpPr>
          <p:nvPr/>
        </p:nvCxnSpPr>
        <p:spPr>
          <a:xfrm>
            <a:off x="2643174" y="2214554"/>
            <a:ext cx="571504" cy="9286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1643042" y="3929066"/>
            <a:ext cx="857256" cy="428628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t=0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4000496" y="3929066"/>
            <a:ext cx="857256" cy="428628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t=1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7143768" y="3500438"/>
            <a:ext cx="409580" cy="428628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2500298" y="1214422"/>
            <a:ext cx="357190" cy="428628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3000364" y="1714488"/>
            <a:ext cx="357190" cy="357190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2571736" y="2857496"/>
            <a:ext cx="357190" cy="357190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214282" y="4500570"/>
            <a:ext cx="8572560" cy="2214578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過去の気象庁のデータを基に次の風況がどうなるか</a:t>
            </a:r>
            <a:r>
              <a:rPr lang="ja-JP" altLang="en-US" sz="2800" dirty="0" smtClean="0">
                <a:solidFill>
                  <a:schemeClr val="tx1"/>
                </a:solidFill>
              </a:rPr>
              <a:t>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確立</a:t>
            </a:r>
            <a:r>
              <a:rPr lang="ja-JP" altLang="en-US" sz="2800" dirty="0" smtClean="0">
                <a:solidFill>
                  <a:schemeClr val="tx1"/>
                </a:solidFill>
              </a:rPr>
              <a:t>を求める。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それらの期待値から次</a:t>
            </a:r>
            <a:r>
              <a:rPr lang="ja-JP" altLang="en-US" sz="2800" dirty="0" smtClean="0">
                <a:solidFill>
                  <a:schemeClr val="tx1"/>
                </a:solidFill>
              </a:rPr>
              <a:t>の発電量を</a:t>
            </a:r>
            <a:r>
              <a:rPr lang="ja-JP" altLang="en-US" sz="2800" dirty="0" smtClean="0">
                <a:solidFill>
                  <a:schemeClr val="tx1"/>
                </a:solidFill>
              </a:rPr>
              <a:t>決め計画値</a:t>
            </a:r>
            <a:r>
              <a:rPr lang="ja-JP" altLang="en-US" sz="2800" dirty="0" smtClean="0">
                <a:solidFill>
                  <a:schemeClr val="tx1"/>
                </a:solidFill>
              </a:rPr>
              <a:t>を立てる。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風が弱くなる確率から計画が破綻する確立を求める。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破綻する確立≤許容値を決め、モデルに組み込む。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215074" y="1500174"/>
            <a:ext cx="2428892" cy="1357322"/>
          </a:xfrm>
          <a:prstGeom prst="rect">
            <a:avLst/>
          </a:prstGeom>
          <a:solidFill>
            <a:srgbClr val="FFFF00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どの程度の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発電量が期待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できるか？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29" name="右中かっこ 28"/>
          <p:cNvSpPr/>
          <p:nvPr/>
        </p:nvSpPr>
        <p:spPr>
          <a:xfrm>
            <a:off x="5715008" y="928670"/>
            <a:ext cx="428628" cy="250033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81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風力発電量の試算方法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85720" y="714356"/>
            <a:ext cx="3571900" cy="500066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rgbClr val="92D050"/>
                </a:solidFill>
              </a:rPr>
              <a:t>●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風力発電量の試算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14282" y="1357298"/>
            <a:ext cx="8286808" cy="642942"/>
          </a:xfrm>
          <a:prstGeom prst="rect">
            <a:avLst/>
          </a:prstGeom>
          <a:solidFill>
            <a:srgbClr val="92D050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風力発電量　＝　風のエネルギー 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× 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風車全体の効率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4282" y="3143248"/>
            <a:ext cx="8715436" cy="2571768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風車から得られる電力　</a:t>
            </a:r>
            <a:r>
              <a:rPr lang="en-US" altLang="ja-JP" sz="2800" dirty="0" smtClean="0">
                <a:solidFill>
                  <a:schemeClr val="tx1"/>
                </a:solidFill>
              </a:rPr>
              <a:t>P[W]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ベッツの法則から取り出せる電力係数（ベッツ係数）　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Cp</a:t>
            </a: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空気密度　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ρ[kg/m3]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翼の受風面積　</a:t>
            </a:r>
            <a:r>
              <a:rPr lang="en-US" altLang="ja-JP" sz="2800" dirty="0" smtClean="0">
                <a:solidFill>
                  <a:schemeClr val="tx1"/>
                </a:solidFill>
              </a:rPr>
              <a:t>A[m2]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風速（秒速）　</a:t>
            </a:r>
            <a:r>
              <a:rPr lang="en-US" altLang="ja-JP" sz="2800" dirty="0" smtClean="0">
                <a:solidFill>
                  <a:schemeClr val="tx1"/>
                </a:solidFill>
              </a:rPr>
              <a:t>V[m/s]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風車全体の効率　</a:t>
            </a:r>
            <a:r>
              <a:rPr lang="en-US" altLang="ja-JP" sz="2800" dirty="0" smtClean="0">
                <a:solidFill>
                  <a:schemeClr val="tx1"/>
                </a:solidFill>
              </a:rPr>
              <a:t>η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428596" y="5857892"/>
            <a:ext cx="8215370" cy="714356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smtClean="0">
                <a:solidFill>
                  <a:srgbClr val="C00000"/>
                </a:solidFill>
              </a:rPr>
              <a:t>※</a:t>
            </a:r>
            <a:r>
              <a:rPr lang="ja-JP" altLang="en-US" sz="2800" dirty="0" smtClean="0">
                <a:solidFill>
                  <a:srgbClr val="C00000"/>
                </a:solidFill>
              </a:rPr>
              <a:t>風車の発電量は受風面積と風速の３乗に比例する</a:t>
            </a:r>
            <a:endParaRPr kumimoji="1" lang="en-US" altLang="ja-JP" sz="2800" dirty="0" smtClean="0">
              <a:solidFill>
                <a:srgbClr val="C00000"/>
              </a:solidFill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32" y="2071678"/>
            <a:ext cx="5600700" cy="809625"/>
          </a:xfrm>
          <a:prstGeom prst="rect">
            <a:avLst/>
          </a:prstGeom>
          <a:noFill/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32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風力発電量の試算方法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42844" y="1214422"/>
            <a:ext cx="8858312" cy="1357322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2800" dirty="0" smtClean="0">
                <a:solidFill>
                  <a:schemeClr val="tx1"/>
                </a:solidFill>
              </a:rPr>
              <a:t>「風エネルギー」を「運動エネルギー」に最も効率的に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ja-JP" sz="2800" dirty="0" smtClean="0">
                <a:solidFill>
                  <a:schemeClr val="tx1"/>
                </a:solidFill>
              </a:rPr>
              <a:t>変換する</a:t>
            </a:r>
            <a:r>
              <a:rPr lang="ja-JP" altLang="en-US" sz="2800" dirty="0" smtClean="0">
                <a:solidFill>
                  <a:schemeClr val="tx1"/>
                </a:solidFill>
              </a:rPr>
              <a:t>際の、最大効率は理論上では約</a:t>
            </a:r>
            <a:r>
              <a:rPr lang="en-US" altLang="ja-JP" sz="2800" dirty="0" smtClean="0">
                <a:solidFill>
                  <a:schemeClr val="tx1"/>
                </a:solidFill>
              </a:rPr>
              <a:t>59.3%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実際は</a:t>
            </a:r>
            <a:r>
              <a:rPr lang="en-US" altLang="ja-JP" sz="2800" dirty="0" smtClean="0">
                <a:solidFill>
                  <a:schemeClr val="tx1"/>
                </a:solidFill>
              </a:rPr>
              <a:t>20</a:t>
            </a:r>
            <a:r>
              <a:rPr lang="ja-JP" altLang="en-US" sz="2800" dirty="0" smtClean="0">
                <a:solidFill>
                  <a:schemeClr val="tx1"/>
                </a:solidFill>
              </a:rPr>
              <a:t>～</a:t>
            </a:r>
            <a:r>
              <a:rPr lang="en-US" altLang="ja-JP" sz="2800" dirty="0" smtClean="0">
                <a:solidFill>
                  <a:schemeClr val="tx1"/>
                </a:solidFill>
              </a:rPr>
              <a:t>45%</a:t>
            </a:r>
            <a:r>
              <a:rPr lang="ja-JP" altLang="en-US" sz="2800" dirty="0" smtClean="0">
                <a:solidFill>
                  <a:schemeClr val="tx1"/>
                </a:solidFill>
              </a:rPr>
              <a:t>程度のエネルギー変換効率となって</a:t>
            </a:r>
            <a:r>
              <a:rPr lang="ja-JP" altLang="en-US" sz="2800" dirty="0" smtClean="0">
                <a:solidFill>
                  <a:schemeClr val="tx1"/>
                </a:solidFill>
              </a:rPr>
              <a:t>いる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42844" y="785794"/>
            <a:ext cx="2919434" cy="428628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●ベッツ係数　</a:t>
            </a:r>
            <a:r>
              <a:rPr lang="en-US" altLang="ja-JP" sz="2800" dirty="0" smtClean="0">
                <a:solidFill>
                  <a:schemeClr val="tx1"/>
                </a:solidFill>
              </a:rPr>
              <a:t>Cp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42844" y="4714884"/>
            <a:ext cx="8286808" cy="571504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直径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60m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の風車なら</a:t>
            </a:r>
            <a:r>
              <a:rPr lang="zh-TW" altLang="en-US" sz="2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約</a:t>
            </a:r>
            <a:r>
              <a:rPr lang="en-US" altLang="zh-TW" sz="2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2,826[</a:t>
            </a:r>
            <a:r>
              <a:rPr lang="zh-TW" altLang="en-US" sz="2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ｍ</a:t>
            </a:r>
            <a:r>
              <a:rPr lang="en-US" altLang="zh-TW" sz="2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2]</a:t>
            </a:r>
            <a:r>
              <a:rPr lang="zh-TW" altLang="en-US" sz="2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（＝</a:t>
            </a:r>
            <a:r>
              <a:rPr lang="en-US" altLang="zh-TW" sz="2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30</a:t>
            </a:r>
            <a:r>
              <a:rPr lang="zh-TW" altLang="en-US" sz="2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ｍ</a:t>
            </a:r>
            <a:r>
              <a:rPr lang="en-US" altLang="zh-TW" sz="2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×30</a:t>
            </a:r>
            <a:r>
              <a:rPr lang="zh-TW" altLang="en-US" sz="2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ｍ</a:t>
            </a:r>
            <a:r>
              <a:rPr lang="en-US" altLang="zh-TW" sz="2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×π</a:t>
            </a:r>
            <a:r>
              <a:rPr lang="zh-TW" altLang="en-US" sz="2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）</a:t>
            </a:r>
            <a:endParaRPr kumimoji="1" lang="en-US" altLang="ja-JP" sz="28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42844" y="4286256"/>
            <a:ext cx="2786082" cy="428628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●翼の受風面積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42844" y="3143248"/>
            <a:ext cx="8143932" cy="1000132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気温や気圧により変化するが、今回は</a:t>
            </a:r>
            <a:endParaRPr kumimoji="1" lang="en-US" altLang="ja-JP" sz="28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kumimoji="1" lang="en-US" altLang="ja-JP" sz="2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1.225[kg/m3</a:t>
            </a:r>
            <a:r>
              <a:rPr lang="en-US" altLang="ja-JP" sz="2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]</a:t>
            </a:r>
            <a:r>
              <a:rPr lang="ja-JP" altLang="en-US" sz="2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（気圧：１気圧、気温：１５℃）を用いる</a:t>
            </a:r>
            <a:endParaRPr kumimoji="1" lang="en-US" altLang="ja-JP" sz="28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42844" y="2714620"/>
            <a:ext cx="2000264" cy="428628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●空気密度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42844" y="5857892"/>
            <a:ext cx="8286808" cy="928694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風車の効率最適状態で</a:t>
            </a:r>
            <a:r>
              <a:rPr lang="en-US" altLang="ja-JP" sz="2800" dirty="0" smtClean="0">
                <a:solidFill>
                  <a:schemeClr val="tx1"/>
                </a:solidFill>
              </a:rPr>
              <a:t>30</a:t>
            </a:r>
            <a:r>
              <a:rPr lang="ja-JP" altLang="en-US" sz="2800" dirty="0" smtClean="0">
                <a:solidFill>
                  <a:schemeClr val="tx1"/>
                </a:solidFill>
              </a:rPr>
              <a:t>％～</a:t>
            </a:r>
            <a:r>
              <a:rPr lang="en-US" altLang="ja-JP" sz="2800" dirty="0" smtClean="0">
                <a:solidFill>
                  <a:schemeClr val="tx1"/>
                </a:solidFill>
              </a:rPr>
              <a:t>40</a:t>
            </a:r>
            <a:r>
              <a:rPr lang="ja-JP" altLang="en-US" sz="2800" dirty="0" smtClean="0">
                <a:solidFill>
                  <a:schemeClr val="tx1"/>
                </a:solidFill>
              </a:rPr>
              <a:t>％、発電設備の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効率最適状態で</a:t>
            </a:r>
            <a:r>
              <a:rPr lang="en-US" altLang="ja-JP" sz="2800" dirty="0" smtClean="0">
                <a:solidFill>
                  <a:schemeClr val="tx1"/>
                </a:solidFill>
              </a:rPr>
              <a:t>60</a:t>
            </a:r>
            <a:r>
              <a:rPr lang="ja-JP" altLang="en-US" sz="2800" dirty="0" smtClean="0">
                <a:solidFill>
                  <a:schemeClr val="tx1"/>
                </a:solidFill>
              </a:rPr>
              <a:t>％～</a:t>
            </a:r>
            <a:r>
              <a:rPr lang="en-US" altLang="ja-JP" sz="2800" dirty="0" smtClean="0">
                <a:solidFill>
                  <a:schemeClr val="tx1"/>
                </a:solidFill>
              </a:rPr>
              <a:t>80</a:t>
            </a:r>
            <a:r>
              <a:rPr lang="ja-JP" altLang="en-US" sz="2800" dirty="0" smtClean="0">
                <a:solidFill>
                  <a:schemeClr val="tx1"/>
                </a:solidFill>
              </a:rPr>
              <a:t>％ 　</a:t>
            </a:r>
            <a:r>
              <a:rPr lang="en-US" altLang="ja-JP" sz="2800" dirty="0" smtClean="0">
                <a:solidFill>
                  <a:schemeClr val="tx1"/>
                </a:solidFill>
              </a:rPr>
              <a:t>η = 18%</a:t>
            </a:r>
            <a:r>
              <a:rPr lang="ja-JP" altLang="en-US" sz="2800" dirty="0" smtClean="0">
                <a:solidFill>
                  <a:schemeClr val="tx1"/>
                </a:solidFill>
              </a:rPr>
              <a:t>～</a:t>
            </a:r>
            <a:r>
              <a:rPr lang="en-US" altLang="ja-JP" sz="2800" dirty="0" smtClean="0">
                <a:solidFill>
                  <a:schemeClr val="tx1"/>
                </a:solidFill>
              </a:rPr>
              <a:t>32%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42844" y="5429264"/>
            <a:ext cx="3286148" cy="428628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●風車の全体効率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/>
          <a:lstStyle/>
          <a:p>
            <a:pPr algn="ctr"/>
            <a:r>
              <a:rPr lang="ja-JP" altLang="en-US" dirty="0" smtClean="0"/>
              <a:t>風車によるエネルギー変換効率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42844" y="928670"/>
            <a:ext cx="7643866" cy="1500198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①ジャイロミル形風車</a:t>
            </a:r>
            <a:r>
              <a:rPr lang="ja-JP" altLang="en-US" sz="2800" dirty="0" smtClean="0">
                <a:solidFill>
                  <a:schemeClr val="tx1"/>
                </a:solidFill>
              </a:rPr>
              <a:t>：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・飛行機の羽と同じ断面を持つ垂直翼形の風車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　回転数：中速　　変換効率：３５％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42844" y="2643182"/>
            <a:ext cx="7215238" cy="1857388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②ダリウス形風車：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・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飛行機の羽と同じ断面を持つ</a:t>
            </a:r>
            <a:r>
              <a:rPr lang="ja-JP" altLang="en-US" sz="2800" dirty="0" smtClean="0">
                <a:solidFill>
                  <a:schemeClr val="tx1"/>
                </a:solidFill>
              </a:rPr>
              <a:t>翼型を弓形に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　曲げて垂直軸に取り付けた風車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　　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 回転数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：高速　変換効率：３５％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14282" y="4786322"/>
            <a:ext cx="7643866" cy="1785950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③プロペラ形風車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・飛行機のプロペラと同じ翼形を持ち高速で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　回転する風車、最近では翼直径が６０ｍ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　</a:t>
            </a:r>
            <a:r>
              <a:rPr lang="ja-JP" altLang="en-US" sz="2800" dirty="0" smtClean="0">
                <a:solidFill>
                  <a:schemeClr val="tx1"/>
                </a:solidFill>
              </a:rPr>
              <a:t> 回転数</a:t>
            </a:r>
            <a:r>
              <a:rPr lang="ja-JP" altLang="en-US" sz="2800" dirty="0" smtClean="0">
                <a:solidFill>
                  <a:schemeClr val="tx1"/>
                </a:solidFill>
              </a:rPr>
              <a:t>：高速　　変換効率：４０％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Users\TeamDan\Desktop\WS0000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2928934"/>
            <a:ext cx="1123950" cy="1857388"/>
          </a:xfrm>
          <a:prstGeom prst="rect">
            <a:avLst/>
          </a:prstGeom>
          <a:noFill/>
        </p:spPr>
      </p:pic>
      <p:pic>
        <p:nvPicPr>
          <p:cNvPr id="1027" name="Picture 3" descr="C:\Users\TeamDan\Desktop\WS000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714356"/>
            <a:ext cx="1365703" cy="2052644"/>
          </a:xfrm>
          <a:prstGeom prst="rect">
            <a:avLst/>
          </a:prstGeom>
          <a:noFill/>
        </p:spPr>
      </p:pic>
      <p:pic>
        <p:nvPicPr>
          <p:cNvPr id="1028" name="Picture 4" descr="C:\Users\TeamDan\Desktop\WS00000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2" y="4857760"/>
            <a:ext cx="1444628" cy="18573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/>
          <a:lstStyle/>
          <a:p>
            <a:pPr algn="ctr"/>
            <a:r>
              <a:rPr lang="ja-JP" altLang="en-US" dirty="0" smtClean="0"/>
              <a:t>風力発電量の試算結果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857232"/>
            <a:ext cx="583216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214282" y="785792"/>
          <a:ext cx="3143272" cy="1046800"/>
        </p:xfrm>
        <a:graphic>
          <a:graphicData uri="http://schemas.openxmlformats.org/drawingml/2006/table">
            <a:tbl>
              <a:tblPr/>
              <a:tblGrid>
                <a:gridCol w="1905014"/>
                <a:gridCol w="1238258"/>
              </a:tblGrid>
              <a:tr h="2617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受風面積　</a:t>
                      </a: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A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（ｍ２）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2,826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7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空気密度（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kg/m3)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1.225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7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ベッツ係数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0.593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7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風車全体の効率　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0.32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表 12"/>
          <p:cNvGraphicFramePr>
            <a:graphicFrameLocks noGrp="1"/>
          </p:cNvGraphicFramePr>
          <p:nvPr/>
        </p:nvGraphicFramePr>
        <p:xfrm>
          <a:off x="500034" y="2071678"/>
          <a:ext cx="2357454" cy="3901440"/>
        </p:xfrm>
        <a:graphic>
          <a:graphicData uri="http://schemas.openxmlformats.org/drawingml/2006/table">
            <a:tbl>
              <a:tblPr/>
              <a:tblGrid>
                <a:gridCol w="1108355"/>
                <a:gridCol w="1249099"/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風速（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m/s）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発電量</a:t>
                      </a: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(kW)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0.33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2.63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8.87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21.02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41.06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70.95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1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112.66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168.17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239.45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328.46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437.18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567.58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721.63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901.30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1108.55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4286248" y="5357826"/>
            <a:ext cx="3643338" cy="500066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図：風速による発電量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8909</TotalTime>
  <Words>531</Words>
  <Application>Microsoft Office PowerPoint</Application>
  <PresentationFormat>画面に合わせる (4:3)</PresentationFormat>
  <Paragraphs>146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ビジネス</vt:lpstr>
      <vt:lpstr>風力発電の効率的な 運用計画の立案</vt:lpstr>
      <vt:lpstr>風力発電　数理計画モデル</vt:lpstr>
      <vt:lpstr>風力発電　数理計画モデル</vt:lpstr>
      <vt:lpstr>風力発電　数理計画モデル</vt:lpstr>
      <vt:lpstr>風力発電　数理計画モデル</vt:lpstr>
      <vt:lpstr>風力発電量の試算方法</vt:lpstr>
      <vt:lpstr>風力発電量の試算方法</vt:lpstr>
      <vt:lpstr>風車によるエネルギー変換効率</vt:lpstr>
      <vt:lpstr>風力発電量の試算結果</vt:lpstr>
      <vt:lpstr>今後の予定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前年度の研究内容 不完全情報下において風力発電を効率的に運用する計画の立案</dc:title>
  <dc:creator>TeamDan</dc:creator>
  <cp:lastModifiedBy>TeamDan</cp:lastModifiedBy>
  <cp:revision>853</cp:revision>
  <dcterms:created xsi:type="dcterms:W3CDTF">2011-05-24T06:01:49Z</dcterms:created>
  <dcterms:modified xsi:type="dcterms:W3CDTF">2011-12-02T03:33:15Z</dcterms:modified>
</cp:coreProperties>
</file>