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0" r:id="rId12"/>
    <p:sldId id="271" r:id="rId13"/>
    <p:sldId id="274" r:id="rId14"/>
    <p:sldId id="272" r:id="rId15"/>
    <p:sldId id="273" r:id="rId16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EF7C-2FF7-429B-AF28-C1DED4AB1F7B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5F2-48B2-419A-B65A-E390939C6320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6F6F-8A02-4580-BB28-AB57415EC24C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6979-4035-41B1-975F-79EBCE14ECBE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B1CC-92C3-4BC7-A0F4-570997E87AA1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AD2D-EDA1-4440-9FE3-919860A95A9B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9DEA-F9F6-4658-9775-B872F0C1D30F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1761-3685-4DF4-A129-062C27D7A64C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E247-231E-479B-BBCB-492B3C3E5BC0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C904-91A7-4E8D-9DD4-36E3A68C8F2A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50E-844F-4A23-B2B4-A0791D90D7AF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6DD5-1799-4401-87FF-E176A0C21919}" type="datetime1">
              <a:rPr kumimoji="1" lang="ja-JP" altLang="en-US" smtClean="0"/>
              <a:pPr/>
              <a:t>2012/2/8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b="0" dirty="0" smtClean="0">
                <a:solidFill>
                  <a:schemeClr val="tx1"/>
                </a:solidFill>
              </a:rPr>
              <a:t>風力発電の効率的な</a:t>
            </a:r>
            <a:r>
              <a:rPr lang="en-US" altLang="ja-JP" b="0" smtClean="0">
                <a:solidFill>
                  <a:schemeClr val="tx1"/>
                </a:solidFill>
              </a:rPr>
              <a:t/>
            </a:r>
            <a:br>
              <a:rPr lang="en-US" altLang="ja-JP" b="0" smtClean="0">
                <a:solidFill>
                  <a:schemeClr val="tx1"/>
                </a:solidFill>
              </a:rPr>
            </a:br>
            <a:r>
              <a:rPr lang="ja-JP" altLang="en-US" b="0" smtClean="0">
                <a:solidFill>
                  <a:schemeClr val="tx1"/>
                </a:solidFill>
              </a:rPr>
              <a:t>運用</a:t>
            </a:r>
            <a:r>
              <a:rPr lang="ja-JP" altLang="en-US" b="0" dirty="0" smtClean="0">
                <a:solidFill>
                  <a:schemeClr val="tx1"/>
                </a:solidFill>
              </a:rPr>
              <a:t>計画の立案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2011/12/9</a:t>
            </a:r>
          </a:p>
          <a:p>
            <a:pPr algn="just"/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3786214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+mn-ea"/>
              </a:rPr>
              <a:t>１２月：風速データ処理のプログラミング</a:t>
            </a:r>
            <a:endParaRPr kumimoji="1" lang="en-US" altLang="ja-JP" sz="3200" dirty="0" smtClean="0">
              <a:latin typeface="+mn-ea"/>
            </a:endParaRPr>
          </a:p>
          <a:p>
            <a:pPr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None/>
            </a:pPr>
            <a:r>
              <a:rPr lang="en-US" altLang="ja-JP" sz="3200" dirty="0" smtClean="0">
                <a:latin typeface="+mn-ea"/>
              </a:rPr>
              <a:t>          </a:t>
            </a:r>
            <a:r>
              <a:rPr lang="ja-JP" altLang="en-US" sz="3200" dirty="0" smtClean="0">
                <a:latin typeface="+mn-ea"/>
              </a:rPr>
              <a:t>：モデルの完成</a:t>
            </a:r>
            <a:endParaRPr lang="en-US" altLang="ja-JP" sz="3200" dirty="0" smtClean="0">
              <a:latin typeface="+mn-ea"/>
            </a:endParaRPr>
          </a:p>
          <a:p>
            <a:pPr>
              <a:buNone/>
            </a:pPr>
            <a:endParaRPr kumimoji="1" lang="en-US" altLang="ja-JP" sz="1600" dirty="0" smtClean="0">
              <a:latin typeface="+mn-ea"/>
            </a:endParaRPr>
          </a:p>
          <a:p>
            <a:pPr>
              <a:buNone/>
            </a:pPr>
            <a:r>
              <a:rPr lang="ja-JP" altLang="en-US" sz="3200" dirty="0" smtClean="0">
                <a:latin typeface="+mn-ea"/>
              </a:rPr>
              <a:t>          ：</a:t>
            </a:r>
            <a:r>
              <a:rPr kumimoji="1" lang="ja-JP" altLang="en-US" sz="3200" dirty="0" smtClean="0">
                <a:latin typeface="+mn-ea"/>
              </a:rPr>
              <a:t>モデルを数値実験の</a:t>
            </a:r>
            <a:endParaRPr kumimoji="1" lang="en-US" altLang="ja-JP" sz="3200" dirty="0" smtClean="0">
              <a:latin typeface="+mn-ea"/>
            </a:endParaRPr>
          </a:p>
          <a:p>
            <a:pPr>
              <a:buNone/>
            </a:pPr>
            <a:r>
              <a:rPr lang="ja-JP" altLang="en-US" sz="3200" dirty="0" smtClean="0">
                <a:latin typeface="+mn-ea"/>
              </a:rPr>
              <a:t>            </a:t>
            </a:r>
            <a:r>
              <a:rPr kumimoji="1" lang="ja-JP" altLang="en-US" sz="3200" dirty="0" smtClean="0">
                <a:latin typeface="+mn-ea"/>
              </a:rPr>
              <a:t>プログラムに組み込む</a:t>
            </a:r>
            <a:endParaRPr kumimoji="1" lang="en-US" altLang="ja-JP" sz="32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pPr>
              <a:buNone/>
            </a:pPr>
            <a:r>
              <a:rPr kumimoji="1" lang="ja-JP" altLang="en-US" sz="3200" dirty="0" smtClean="0">
                <a:latin typeface="+mn-ea"/>
              </a:rPr>
              <a:t>          ：数値実験を行う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187624" y="2636912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71800" y="126876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771800" y="3933056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139952" y="692696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139952" y="198884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067944" y="342900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067944" y="458112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5436096" y="26064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7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5436096" y="1052736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436096" y="1556792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9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5436096" y="242088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436096" y="2996952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436096" y="378904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436096" y="422108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436096" y="5013176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5" idx="6"/>
            <a:endCxn id="9" idx="2"/>
          </p:cNvCxnSpPr>
          <p:nvPr/>
        </p:nvCxnSpPr>
        <p:spPr>
          <a:xfrm flipV="1">
            <a:off x="1619672" y="1448780"/>
            <a:ext cx="1152128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5" idx="6"/>
            <a:endCxn id="10" idx="2"/>
          </p:cNvCxnSpPr>
          <p:nvPr/>
        </p:nvCxnSpPr>
        <p:spPr>
          <a:xfrm>
            <a:off x="1619672" y="2816932"/>
            <a:ext cx="1152128" cy="1296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9" idx="6"/>
            <a:endCxn id="11" idx="2"/>
          </p:cNvCxnSpPr>
          <p:nvPr/>
        </p:nvCxnSpPr>
        <p:spPr>
          <a:xfrm flipV="1">
            <a:off x="3203848" y="872716"/>
            <a:ext cx="9361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6"/>
            <a:endCxn id="12" idx="2"/>
          </p:cNvCxnSpPr>
          <p:nvPr/>
        </p:nvCxnSpPr>
        <p:spPr>
          <a:xfrm>
            <a:off x="3203848" y="1448780"/>
            <a:ext cx="936104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0" idx="6"/>
            <a:endCxn id="13" idx="2"/>
          </p:cNvCxnSpPr>
          <p:nvPr/>
        </p:nvCxnSpPr>
        <p:spPr>
          <a:xfrm flipV="1">
            <a:off x="3203848" y="3609020"/>
            <a:ext cx="864096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0" idx="6"/>
            <a:endCxn id="14" idx="2"/>
          </p:cNvCxnSpPr>
          <p:nvPr/>
        </p:nvCxnSpPr>
        <p:spPr>
          <a:xfrm>
            <a:off x="3203848" y="4113076"/>
            <a:ext cx="864096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1" idx="6"/>
            <a:endCxn id="15" idx="2"/>
          </p:cNvCxnSpPr>
          <p:nvPr/>
        </p:nvCxnSpPr>
        <p:spPr>
          <a:xfrm flipV="1">
            <a:off x="4572000" y="440668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1" idx="6"/>
            <a:endCxn id="16" idx="2"/>
          </p:cNvCxnSpPr>
          <p:nvPr/>
        </p:nvCxnSpPr>
        <p:spPr>
          <a:xfrm>
            <a:off x="4572000" y="872716"/>
            <a:ext cx="86409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2" idx="6"/>
            <a:endCxn id="17" idx="2"/>
          </p:cNvCxnSpPr>
          <p:nvPr/>
        </p:nvCxnSpPr>
        <p:spPr>
          <a:xfrm flipV="1">
            <a:off x="4572000" y="1736812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2" idx="6"/>
            <a:endCxn id="18" idx="2"/>
          </p:cNvCxnSpPr>
          <p:nvPr/>
        </p:nvCxnSpPr>
        <p:spPr>
          <a:xfrm>
            <a:off x="4572000" y="2168860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13" idx="6"/>
            <a:endCxn id="19" idx="2"/>
          </p:cNvCxnSpPr>
          <p:nvPr/>
        </p:nvCxnSpPr>
        <p:spPr>
          <a:xfrm flipV="1">
            <a:off x="4499992" y="3176972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13" idx="6"/>
            <a:endCxn id="20" idx="2"/>
          </p:cNvCxnSpPr>
          <p:nvPr/>
        </p:nvCxnSpPr>
        <p:spPr>
          <a:xfrm>
            <a:off x="4499992" y="3609020"/>
            <a:ext cx="936104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4" idx="6"/>
            <a:endCxn id="21" idx="2"/>
          </p:cNvCxnSpPr>
          <p:nvPr/>
        </p:nvCxnSpPr>
        <p:spPr>
          <a:xfrm flipV="1">
            <a:off x="4499992" y="4401108"/>
            <a:ext cx="936104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14" idx="6"/>
            <a:endCxn id="22" idx="2"/>
          </p:cNvCxnSpPr>
          <p:nvPr/>
        </p:nvCxnSpPr>
        <p:spPr>
          <a:xfrm>
            <a:off x="4499992" y="4761148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179512" y="5733256"/>
            <a:ext cx="66247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1403648" y="558924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2987824" y="558924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4283968" y="558924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5652120" y="5589240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6444208" y="5805264"/>
            <a:ext cx="288032" cy="288032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1259632" y="5877272"/>
            <a:ext cx="288032" cy="288032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2843808" y="5877272"/>
            <a:ext cx="288032" cy="288032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3" name="正方形/長方形 142"/>
          <p:cNvSpPr/>
          <p:nvPr/>
        </p:nvSpPr>
        <p:spPr>
          <a:xfrm>
            <a:off x="4139952" y="5877272"/>
            <a:ext cx="288032" cy="288032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5508104" y="5877272"/>
            <a:ext cx="288032" cy="288032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1" name="円/楕円 150"/>
          <p:cNvSpPr/>
          <p:nvPr/>
        </p:nvSpPr>
        <p:spPr>
          <a:xfrm>
            <a:off x="5292080" y="2348880"/>
            <a:ext cx="72008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5292080" y="2924944"/>
            <a:ext cx="72008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11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5292080" y="3717032"/>
            <a:ext cx="72008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円/楕円 153"/>
          <p:cNvSpPr/>
          <p:nvPr/>
        </p:nvSpPr>
        <p:spPr>
          <a:xfrm>
            <a:off x="5292080" y="4149080"/>
            <a:ext cx="72008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13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円/楕円 154"/>
          <p:cNvSpPr/>
          <p:nvPr/>
        </p:nvSpPr>
        <p:spPr>
          <a:xfrm>
            <a:off x="5292080" y="4941168"/>
            <a:ext cx="72008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07504" y="1988840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意思決定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547664" y="620688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意思決定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1619672" y="4581128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意思決定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71" name="直線矢印コネクタ 170"/>
          <p:cNvCxnSpPr>
            <a:stCxn id="166" idx="2"/>
            <a:endCxn id="5" idx="2"/>
          </p:cNvCxnSpPr>
          <p:nvPr/>
        </p:nvCxnSpPr>
        <p:spPr>
          <a:xfrm>
            <a:off x="719572" y="2276872"/>
            <a:ext cx="468052" cy="5400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>
            <a:stCxn id="168" idx="2"/>
            <a:endCxn id="9" idx="1"/>
          </p:cNvCxnSpPr>
          <p:nvPr/>
        </p:nvCxnSpPr>
        <p:spPr>
          <a:xfrm>
            <a:off x="2159732" y="908720"/>
            <a:ext cx="675340" cy="4127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69" idx="0"/>
            <a:endCxn id="10" idx="3"/>
          </p:cNvCxnSpPr>
          <p:nvPr/>
        </p:nvCxnSpPr>
        <p:spPr>
          <a:xfrm flipV="1">
            <a:off x="2231740" y="4240369"/>
            <a:ext cx="603332" cy="3407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右中かっこ 11"/>
          <p:cNvSpPr/>
          <p:nvPr/>
        </p:nvSpPr>
        <p:spPr>
          <a:xfrm rot="5400000">
            <a:off x="3347864" y="1268760"/>
            <a:ext cx="1008112" cy="1296144"/>
          </a:xfrm>
          <a:prstGeom prst="rightBrace">
            <a:avLst>
              <a:gd name="adj1" fmla="val 8333"/>
              <a:gd name="adj2" fmla="val 49125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 rot="5400000">
            <a:off x="3059832" y="1124744"/>
            <a:ext cx="648072" cy="1224136"/>
          </a:xfrm>
          <a:prstGeom prst="rightBrace">
            <a:avLst>
              <a:gd name="adj1" fmla="val 8333"/>
              <a:gd name="adj2" fmla="val 49125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2843808" y="908720"/>
            <a:ext cx="288032" cy="129614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67744" y="1700808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71800" y="2060848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203848" y="2420888"/>
            <a:ext cx="13681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10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1259632" y="476672"/>
          <a:ext cx="5295900" cy="942975"/>
        </p:xfrm>
        <a:graphic>
          <a:graphicData uri="http://schemas.openxmlformats.org/drawingml/2006/table">
            <a:tbl>
              <a:tblPr/>
              <a:tblGrid>
                <a:gridCol w="11049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時刻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風速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クラス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2051720" y="3897052"/>
            <a:ext cx="10801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風速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5</a:t>
            </a:r>
            <a:r>
              <a:rPr lang="ja-JP" altLang="en-US" sz="1600" dirty="0" smtClean="0">
                <a:solidFill>
                  <a:schemeClr val="tx1"/>
                </a:solidFill>
              </a:rPr>
              <a:t>～</a:t>
            </a:r>
            <a:r>
              <a:rPr lang="en-US" altLang="ja-JP" sz="1600" dirty="0" smtClean="0">
                <a:solidFill>
                  <a:schemeClr val="tx1"/>
                </a:solidFill>
              </a:rPr>
              <a:t>(m/s)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7664" y="1124744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611557" y="332656"/>
          <a:ext cx="7102994" cy="792087"/>
        </p:xfrm>
        <a:graphic>
          <a:graphicData uri="http://schemas.openxmlformats.org/drawingml/2006/table">
            <a:tbl>
              <a:tblPr/>
              <a:tblGrid>
                <a:gridCol w="899558"/>
                <a:gridCol w="516953"/>
                <a:gridCol w="516953"/>
                <a:gridCol w="516953"/>
                <a:gridCol w="516953"/>
                <a:gridCol w="516953"/>
                <a:gridCol w="516953"/>
                <a:gridCol w="516953"/>
                <a:gridCol w="516953"/>
                <a:gridCol w="516953"/>
                <a:gridCol w="516953"/>
                <a:gridCol w="516953"/>
                <a:gridCol w="516953"/>
              </a:tblGrid>
              <a:tr h="26402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時刻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風速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クラス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2051720" y="1412776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55776" y="1124744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59832" y="1412776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63888" y="1124744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067944" y="1412776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572000" y="1124744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1412776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52120" y="1124744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156176" y="1412776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971600" y="3717032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2339752" y="314096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2339752" y="4437112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3635896" y="270892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3635896" y="350100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635896" y="4005064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635896" y="486916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>
            <a:stCxn id="23" idx="6"/>
            <a:endCxn id="24" idx="2"/>
          </p:cNvCxnSpPr>
          <p:nvPr/>
        </p:nvCxnSpPr>
        <p:spPr>
          <a:xfrm flipV="1">
            <a:off x="1403648" y="3320988"/>
            <a:ext cx="9361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3" idx="6"/>
            <a:endCxn id="25" idx="2"/>
          </p:cNvCxnSpPr>
          <p:nvPr/>
        </p:nvCxnSpPr>
        <p:spPr>
          <a:xfrm>
            <a:off x="1403648" y="3897052"/>
            <a:ext cx="936104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4" idx="6"/>
            <a:endCxn id="26" idx="2"/>
          </p:cNvCxnSpPr>
          <p:nvPr/>
        </p:nvCxnSpPr>
        <p:spPr>
          <a:xfrm flipV="1">
            <a:off x="2771800" y="2888940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4" idx="6"/>
            <a:endCxn id="27" idx="2"/>
          </p:cNvCxnSpPr>
          <p:nvPr/>
        </p:nvCxnSpPr>
        <p:spPr>
          <a:xfrm>
            <a:off x="2771800" y="3320988"/>
            <a:ext cx="86409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5" idx="6"/>
            <a:endCxn id="28" idx="2"/>
          </p:cNvCxnSpPr>
          <p:nvPr/>
        </p:nvCxnSpPr>
        <p:spPr>
          <a:xfrm flipV="1">
            <a:off x="2771800" y="4185084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5" idx="6"/>
            <a:endCxn id="29" idx="2"/>
          </p:cNvCxnSpPr>
          <p:nvPr/>
        </p:nvCxnSpPr>
        <p:spPr>
          <a:xfrm>
            <a:off x="2771800" y="4617132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051720" y="2600908"/>
            <a:ext cx="10801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風速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0</a:t>
            </a:r>
            <a:r>
              <a:rPr lang="ja-JP" altLang="en-US" sz="1600" dirty="0" smtClean="0">
                <a:solidFill>
                  <a:schemeClr val="tx1"/>
                </a:solidFill>
              </a:rPr>
              <a:t>～</a:t>
            </a:r>
            <a:r>
              <a:rPr lang="en-US" altLang="ja-JP" sz="1600" dirty="0" smtClean="0">
                <a:solidFill>
                  <a:schemeClr val="tx1"/>
                </a:solidFill>
              </a:rPr>
              <a:t>5(m/s)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779912" y="2060848"/>
            <a:ext cx="23042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t=10</a:t>
            </a:r>
            <a:r>
              <a:rPr lang="ja-JP" altLang="en-US" sz="1600" dirty="0" smtClean="0">
                <a:solidFill>
                  <a:schemeClr val="tx1"/>
                </a:solidFill>
              </a:rPr>
              <a:t>に</a:t>
            </a:r>
            <a:r>
              <a:rPr lang="ja-JP" altLang="en-US" sz="1600" dirty="0" smtClean="0">
                <a:solidFill>
                  <a:schemeClr val="tx1"/>
                </a:solidFill>
              </a:rPr>
              <a:t>おける</a:t>
            </a:r>
            <a:r>
              <a:rPr lang="ja-JP" altLang="en-US" sz="1600" dirty="0" smtClean="0">
                <a:solidFill>
                  <a:schemeClr val="tx1"/>
                </a:solidFill>
              </a:rPr>
              <a:t>それぞれの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シナリオの生起確率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211960" y="270892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1: 0.2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211960" y="3501008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: 0.3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211960" y="4005064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dirty="0" smtClean="0">
                <a:solidFill>
                  <a:schemeClr val="tx1"/>
                </a:solidFill>
              </a:rPr>
              <a:t>3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: 0.3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211960" y="4869160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シナリオ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1: 0.2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660232" y="6309320"/>
            <a:ext cx="2133600" cy="365125"/>
          </a:xfrm>
        </p:spPr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195736" y="198884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563888" y="1412776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563888" y="2708920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60032" y="98072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860032" y="1772816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860032" y="2276872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860032" y="3140968"/>
            <a:ext cx="43204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6" idx="6"/>
            <a:endCxn id="8" idx="2"/>
          </p:cNvCxnSpPr>
          <p:nvPr/>
        </p:nvCxnSpPr>
        <p:spPr>
          <a:xfrm flipV="1">
            <a:off x="2627784" y="1592796"/>
            <a:ext cx="936104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6" idx="6"/>
            <a:endCxn id="9" idx="2"/>
          </p:cNvCxnSpPr>
          <p:nvPr/>
        </p:nvCxnSpPr>
        <p:spPr>
          <a:xfrm>
            <a:off x="2627784" y="2168860"/>
            <a:ext cx="936104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8" idx="6"/>
            <a:endCxn id="12" idx="2"/>
          </p:cNvCxnSpPr>
          <p:nvPr/>
        </p:nvCxnSpPr>
        <p:spPr>
          <a:xfrm flipV="1">
            <a:off x="3995936" y="1160748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8" idx="6"/>
            <a:endCxn id="13" idx="2"/>
          </p:cNvCxnSpPr>
          <p:nvPr/>
        </p:nvCxnSpPr>
        <p:spPr>
          <a:xfrm>
            <a:off x="3995936" y="1592796"/>
            <a:ext cx="86409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9" idx="6"/>
            <a:endCxn id="14" idx="2"/>
          </p:cNvCxnSpPr>
          <p:nvPr/>
        </p:nvCxnSpPr>
        <p:spPr>
          <a:xfrm flipV="1">
            <a:off x="3995936" y="2456892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9" idx="6"/>
            <a:endCxn id="15" idx="2"/>
          </p:cNvCxnSpPr>
          <p:nvPr/>
        </p:nvCxnSpPr>
        <p:spPr>
          <a:xfrm>
            <a:off x="3995936" y="2888940"/>
            <a:ext cx="864096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4716016" y="3068960"/>
            <a:ext cx="72008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644008" y="620688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時点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347864" y="620688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t-1</a:t>
            </a:r>
            <a:r>
              <a:rPr lang="ja-JP" altLang="en-US" sz="2000" dirty="0" smtClean="0">
                <a:solidFill>
                  <a:schemeClr val="tx1"/>
                </a:solidFill>
              </a:rPr>
              <a:t>時点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772816"/>
            <a:ext cx="390525" cy="347092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364088" y="1412776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シナリオ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/>
          <p:cNvCxnSpPr>
            <a:stCxn id="64" idx="2"/>
            <a:endCxn id="13" idx="6"/>
          </p:cNvCxnSpPr>
          <p:nvPr/>
        </p:nvCxnSpPr>
        <p:spPr>
          <a:xfrm flipH="1">
            <a:off x="5292080" y="1700808"/>
            <a:ext cx="684076" cy="252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5" name="Picture 1" descr="C:\Users\TeamDan\Desktop\卒業研究\風車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1503089" cy="1000132"/>
          </a:xfrm>
          <a:prstGeom prst="rect">
            <a:avLst/>
          </a:prstGeom>
          <a:noFill/>
        </p:spPr>
      </p:pic>
      <p:pic>
        <p:nvPicPr>
          <p:cNvPr id="6" name="Picture 3" descr="C:\Users\TeamDan\Desktop\卒業研究\蓄電池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571744"/>
            <a:ext cx="1428760" cy="1127699"/>
          </a:xfrm>
          <a:prstGeom prst="rect">
            <a:avLst/>
          </a:prstGeom>
          <a:noFill/>
        </p:spPr>
      </p:pic>
      <p:pic>
        <p:nvPicPr>
          <p:cNvPr id="7" name="Picture 4" descr="C:\Users\TeamDan\Desktop\卒業研究\電力会社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428736"/>
            <a:ext cx="1576798" cy="1000132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1357290" y="1000108"/>
            <a:ext cx="1857388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風力発電（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W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29256" y="1000108"/>
            <a:ext cx="1785950" cy="285752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電力会社（</a:t>
            </a:r>
            <a:r>
              <a:rPr lang="en-US" altLang="ja-JP" sz="2000" dirty="0" smtClean="0">
                <a:solidFill>
                  <a:schemeClr val="tx1"/>
                </a:solidFill>
              </a:rPr>
              <a:t>G</a:t>
            </a:r>
            <a:r>
              <a:rPr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28992" y="3786190"/>
            <a:ext cx="1785950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蓄電池（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B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5" idx="2"/>
            <a:endCxn id="6" idx="1"/>
          </p:cNvCxnSpPr>
          <p:nvPr/>
        </p:nvCxnSpPr>
        <p:spPr>
          <a:xfrm rot="16200000" flipH="1">
            <a:off x="2594145" y="2229309"/>
            <a:ext cx="706726" cy="11058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3"/>
            <a:endCxn id="7" idx="2"/>
          </p:cNvCxnSpPr>
          <p:nvPr/>
        </p:nvCxnSpPr>
        <p:spPr>
          <a:xfrm flipV="1">
            <a:off x="4929190" y="2428868"/>
            <a:ext cx="1217027" cy="70672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7" idx="1"/>
          </p:cNvCxnSpPr>
          <p:nvPr/>
        </p:nvCxnSpPr>
        <p:spPr>
          <a:xfrm>
            <a:off x="3146131" y="1928802"/>
            <a:ext cx="2211687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347864" y="1268760"/>
            <a:ext cx="1584176" cy="517736"/>
          </a:xfrm>
          <a:prstGeom prst="rect">
            <a:avLst/>
          </a:prstGeom>
          <a:solidFill>
            <a:srgbClr val="FFFF00"/>
          </a:solidFill>
          <a:ln cap="flat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ロスは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発生しない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1600" y="2924944"/>
            <a:ext cx="1944216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ロスが発生する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364088" y="2924944"/>
            <a:ext cx="1944216" cy="648072"/>
          </a:xfrm>
          <a:prstGeom prst="rect">
            <a:avLst/>
          </a:prstGeom>
          <a:solidFill>
            <a:srgbClr val="FFFF00"/>
          </a:solidFill>
          <a:ln cap="flat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ロスが発生する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3212976"/>
            <a:ext cx="936104" cy="360040"/>
          </a:xfrm>
          <a:prstGeom prst="rect">
            <a:avLst/>
          </a:prstGeom>
          <a:noFill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3212976"/>
            <a:ext cx="792088" cy="368052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915816" y="4149080"/>
            <a:ext cx="2664296" cy="648072"/>
          </a:xfrm>
          <a:prstGeom prst="rect">
            <a:avLst/>
          </a:prstGeom>
          <a:solidFill>
            <a:schemeClr val="accent6"/>
          </a:solidFill>
          <a:ln cap="flat" cmpd="sng">
            <a:solidFill>
              <a:schemeClr val="accent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作動温域にするための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ヒータ損失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857232"/>
            <a:ext cx="2286048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lang="ja-JP" altLang="en-US" sz="2800" dirty="0" smtClean="0">
                <a:solidFill>
                  <a:schemeClr val="tx1"/>
                </a:solidFill>
              </a:rPr>
              <a:t>入力データ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2844" y="1357298"/>
            <a:ext cx="8715436" cy="142876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</a:rPr>
              <a:t>price</a:t>
            </a:r>
            <a:r>
              <a:rPr lang="ja-JP" altLang="en-US" sz="2800" dirty="0" smtClean="0">
                <a:solidFill>
                  <a:schemeClr val="tx1"/>
                </a:solidFill>
              </a:rPr>
              <a:t>：売電価格</a:t>
            </a:r>
            <a:r>
              <a:rPr lang="en-US" altLang="ja-JP" sz="2800" dirty="0" smtClean="0">
                <a:solidFill>
                  <a:schemeClr val="tx1"/>
                </a:solidFill>
              </a:rPr>
              <a:t>[\/kWh]  </a:t>
            </a:r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</a:rPr>
              <a:t>AVE</a:t>
            </a:r>
            <a:r>
              <a:rPr lang="ja-JP" altLang="en-US" sz="2800" dirty="0" smtClean="0">
                <a:solidFill>
                  <a:schemeClr val="tx1"/>
                </a:solidFill>
              </a:rPr>
              <a:t>：発電量期待値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pwd</a:t>
            </a:r>
            <a:r>
              <a:rPr lang="ja-JP" altLang="en-US" sz="2800" dirty="0" smtClean="0">
                <a:solidFill>
                  <a:schemeClr val="tx1"/>
                </a:solidFill>
              </a:rPr>
              <a:t>：シナリオ・ツリーによる確率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</a:rPr>
              <a:t>v</a:t>
            </a:r>
            <a:r>
              <a:rPr lang="ja-JP" altLang="en-US" sz="2800" dirty="0" smtClean="0">
                <a:solidFill>
                  <a:schemeClr val="tx1"/>
                </a:solidFill>
              </a:rPr>
              <a:t>：風力発電量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         </a:t>
            </a:r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cpd</a:t>
            </a:r>
            <a:r>
              <a:rPr lang="ja-JP" altLang="en-US" sz="2800" dirty="0" smtClean="0">
                <a:solidFill>
                  <a:schemeClr val="tx1"/>
                </a:solidFill>
              </a:rPr>
              <a:t>：蓄電池容量</a:t>
            </a:r>
            <a:r>
              <a:rPr lang="en-US" altLang="ja-JP" sz="2800" dirty="0" smtClean="0">
                <a:solidFill>
                  <a:schemeClr val="tx1"/>
                </a:solidFill>
              </a:rPr>
              <a:t>[MW]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4282" y="2928934"/>
            <a:ext cx="2071702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決定変数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42844" y="3500438"/>
            <a:ext cx="8715436" cy="192882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M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：正の定数（十分大きい）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[X][Y]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[X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から</a:t>
            </a:r>
            <a:r>
              <a:rPr lang="en-US" altLang="ja-JP" sz="2800" dirty="0" smtClean="0">
                <a:solidFill>
                  <a:schemeClr val="tx1"/>
                </a:solidFill>
              </a:rPr>
              <a:t>[Y]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2800" dirty="0" smtClean="0">
                <a:solidFill>
                  <a:schemeClr val="tx1"/>
                </a:solidFill>
              </a:rPr>
              <a:t>電力量</a:t>
            </a:r>
            <a:r>
              <a:rPr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STE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：蓄電量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[kWh]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[X],[Y]</a:t>
            </a:r>
            <a:r>
              <a:rPr lang="ja-JP" altLang="en-US" sz="2800" dirty="0" smtClean="0">
                <a:solidFill>
                  <a:schemeClr val="tx1"/>
                </a:solidFill>
              </a:rPr>
              <a:t>は、</a:t>
            </a:r>
            <a:r>
              <a:rPr lang="en-US" altLang="ja-JP" sz="2800" dirty="0" smtClean="0">
                <a:solidFill>
                  <a:schemeClr val="tx1"/>
                </a:solidFill>
              </a:rPr>
              <a:t>W</a:t>
            </a:r>
            <a:r>
              <a:rPr lang="ja-JP" altLang="en-US" sz="2800" dirty="0" smtClean="0">
                <a:solidFill>
                  <a:schemeClr val="tx1"/>
                </a:solidFill>
              </a:rPr>
              <a:t>：風力発電、</a:t>
            </a:r>
            <a:r>
              <a:rPr lang="en-US" altLang="ja-JP" sz="2800" dirty="0" smtClean="0">
                <a:solidFill>
                  <a:schemeClr val="tx1"/>
                </a:solidFill>
              </a:rPr>
              <a:t>B</a:t>
            </a:r>
            <a:r>
              <a:rPr lang="ja-JP" altLang="en-US" sz="2800" dirty="0" smtClean="0">
                <a:solidFill>
                  <a:schemeClr val="tx1"/>
                </a:solidFill>
              </a:rPr>
              <a:t>：蓄電池、</a:t>
            </a:r>
            <a:r>
              <a:rPr lang="en-US" altLang="ja-JP" sz="2800" dirty="0" smtClean="0">
                <a:solidFill>
                  <a:schemeClr val="tx1"/>
                </a:solidFill>
              </a:rPr>
              <a:t>G</a:t>
            </a:r>
            <a:r>
              <a:rPr lang="ja-JP" altLang="en-US" sz="2800" dirty="0" smtClean="0">
                <a:solidFill>
                  <a:schemeClr val="tx1"/>
                </a:solidFill>
              </a:rPr>
              <a:t>：電力会社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1406" y="714356"/>
            <a:ext cx="2000264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158" y="1214422"/>
            <a:ext cx="2071670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maximize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785794"/>
            <a:ext cx="3676650" cy="12096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66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572000" y="1571612"/>
            <a:ext cx="1428760" cy="428628"/>
          </a:xfrm>
          <a:prstGeom prst="rect">
            <a:avLst/>
          </a:prstGeom>
          <a:solidFill>
            <a:srgbClr val="00B050"/>
          </a:solidFill>
          <a:ln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計画値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2910" y="2143116"/>
            <a:ext cx="6786610" cy="57150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・風力発電の売上を最大化する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4282" y="2786058"/>
            <a:ext cx="2000264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214686"/>
            <a:ext cx="3714776" cy="428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86314" y="3286124"/>
            <a:ext cx="2000264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(t=1,</a:t>
            </a:r>
            <a:r>
              <a:rPr lang="en-US" altLang="ja-JP" sz="2400" dirty="0" smtClean="0">
                <a:solidFill>
                  <a:schemeClr val="tx1"/>
                </a:solidFill>
              </a:rPr>
              <a:t>…,N)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71472" y="3786190"/>
            <a:ext cx="6643734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・蓄電池と電力会社に送る発電量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4429132"/>
            <a:ext cx="3200400" cy="952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24" name="正方形/長方形 23"/>
          <p:cNvSpPr/>
          <p:nvPr/>
        </p:nvSpPr>
        <p:spPr>
          <a:xfrm>
            <a:off x="571472" y="5643578"/>
            <a:ext cx="7643866" cy="100013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シナリオツリーの確率と風力発電量とで発電量の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期待値を求めている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000496" y="4786322"/>
            <a:ext cx="4286280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s:</a:t>
            </a:r>
            <a:r>
              <a:rPr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</a:rPr>
              <a:t>のシナリオ</a:t>
            </a:r>
            <a:r>
              <a:rPr lang="en-US" altLang="ja-JP" sz="2400" dirty="0" smtClean="0">
                <a:solidFill>
                  <a:schemeClr val="tx1"/>
                </a:solidFill>
              </a:rPr>
              <a:t>, (t=1,…,N)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928670"/>
            <a:ext cx="6712242" cy="785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00034" y="4786322"/>
            <a:ext cx="7286676" cy="135732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・風力発電における技術要件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</a:rPr>
              <a:t>y1</a:t>
            </a:r>
            <a:r>
              <a:rPr lang="ja-JP" altLang="en-US" sz="2800" dirty="0" smtClean="0">
                <a:solidFill>
                  <a:schemeClr val="tx1"/>
                </a:solidFill>
              </a:rPr>
              <a:t>は発電量が計画値より下回っていた場合、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不足分蓄電池から送電する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429000"/>
            <a:ext cx="58007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2000240"/>
            <a:ext cx="3152775" cy="4476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9475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143380"/>
            <a:ext cx="267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000496" y="2000240"/>
            <a:ext cx="4214842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s:</a:t>
            </a:r>
            <a:r>
              <a:rPr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</a:rPr>
              <a:t>のシナリオ</a:t>
            </a:r>
            <a:r>
              <a:rPr lang="en-US" altLang="ja-JP" sz="2400" dirty="0" smtClean="0">
                <a:solidFill>
                  <a:schemeClr val="tx1"/>
                </a:solidFill>
              </a:rPr>
              <a:t>, (t=1,…,N)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9481" name="Picture 2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2786058"/>
            <a:ext cx="1771650" cy="447675"/>
          </a:xfrm>
          <a:prstGeom prst="rect">
            <a:avLst/>
          </a:prstGeom>
          <a:noFill/>
        </p:spPr>
      </p:pic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757204"/>
            <a:ext cx="6500858" cy="8144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1785926"/>
            <a:ext cx="3162300" cy="4476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47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947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13572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143248"/>
            <a:ext cx="539115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9096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857628"/>
            <a:ext cx="26765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947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71472" y="4500570"/>
            <a:ext cx="7286676" cy="150019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・風力発電における技術要件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en-US" altLang="ja-JP" sz="2800" dirty="0" smtClean="0">
                <a:solidFill>
                  <a:schemeClr val="tx1"/>
                </a:solidFill>
              </a:rPr>
              <a:t>y2</a:t>
            </a:r>
            <a:r>
              <a:rPr lang="ja-JP" altLang="en-US" sz="2800" dirty="0" smtClean="0">
                <a:solidFill>
                  <a:schemeClr val="tx1"/>
                </a:solidFill>
              </a:rPr>
              <a:t>は発電量が計画値より上回っていた場合、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過剰分を蓄電池へ送電する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428868"/>
            <a:ext cx="1771650" cy="447675"/>
          </a:xfrm>
          <a:prstGeom prst="rect">
            <a:avLst/>
          </a:prstGeom>
          <a:noFill/>
        </p:spPr>
      </p:pic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947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071934" y="1857364"/>
            <a:ext cx="4214842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s:</a:t>
            </a:r>
            <a:r>
              <a:rPr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</a:rPr>
              <a:t>のシナリオ</a:t>
            </a:r>
            <a:r>
              <a:rPr lang="en-US" altLang="ja-JP" sz="2400" dirty="0" smtClean="0">
                <a:solidFill>
                  <a:schemeClr val="tx1"/>
                </a:solidFill>
              </a:rPr>
              <a:t>, (t=1,…,N)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785794"/>
            <a:ext cx="6500859" cy="642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643050"/>
            <a:ext cx="133350" cy="361950"/>
          </a:xfrm>
          <a:prstGeom prst="rect">
            <a:avLst/>
          </a:prstGeom>
          <a:noFill/>
        </p:spPr>
      </p:pic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42910" y="1571612"/>
            <a:ext cx="5643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　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:</a:t>
            </a: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シナリオ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s</a:t>
            </a: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の時刻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t-1</a:t>
            </a:r>
            <a:r>
              <a:rPr kumimoji="1" lang="ja-JP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での</a:t>
            </a: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状態（シナリオ）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ＭＳ Ｐゴシック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14348" y="2071678"/>
            <a:ext cx="4929222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s,  :</a:t>
            </a:r>
            <a:r>
              <a:rPr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</a:rPr>
              <a:t>のシナリオ</a:t>
            </a:r>
            <a:r>
              <a:rPr lang="en-US" altLang="ja-JP" sz="2400" dirty="0" smtClean="0">
                <a:solidFill>
                  <a:schemeClr val="tx1"/>
                </a:solidFill>
              </a:rPr>
              <a:t>, (t=1,…,N)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071678"/>
            <a:ext cx="133350" cy="361950"/>
          </a:xfrm>
          <a:prstGeom prst="rect">
            <a:avLst/>
          </a:prstGeom>
          <a:noFill/>
        </p:spPr>
      </p:pic>
      <p:sp>
        <p:nvSpPr>
          <p:cNvPr id="23" name="正方形/長方形 22"/>
          <p:cNvSpPr/>
          <p:nvPr/>
        </p:nvSpPr>
        <p:spPr>
          <a:xfrm>
            <a:off x="357158" y="2571744"/>
            <a:ext cx="7286676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・蓄電池の変化量を表している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429000"/>
            <a:ext cx="5505450" cy="4476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1526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000504"/>
            <a:ext cx="5505450" cy="4476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596" y="5214950"/>
            <a:ext cx="7286676" cy="128588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・蓄電池容量管理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30%</a:t>
            </a:r>
            <a:r>
              <a:rPr lang="ja-JP" altLang="en-US" sz="2800" dirty="0" smtClean="0">
                <a:solidFill>
                  <a:schemeClr val="tx1"/>
                </a:solidFill>
              </a:rPr>
              <a:t>より容量が減少せず、</a:t>
            </a:r>
            <a:r>
              <a:rPr lang="en-US" altLang="ja-JP" sz="2800" dirty="0" smtClean="0">
                <a:solidFill>
                  <a:schemeClr val="tx1"/>
                </a:solidFill>
              </a:rPr>
              <a:t>70%</a:t>
            </a:r>
            <a:r>
              <a:rPr lang="ja-JP" altLang="en-US" sz="2800" dirty="0" smtClean="0">
                <a:solidFill>
                  <a:schemeClr val="tx1"/>
                </a:solidFill>
              </a:rPr>
              <a:t>より容量が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増大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しないように調整する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1529" name="Picture 2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643446"/>
            <a:ext cx="1771650" cy="466725"/>
          </a:xfrm>
          <a:prstGeom prst="rect">
            <a:avLst/>
          </a:prstGeom>
          <a:noFill/>
        </p:spPr>
      </p:pic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153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4643446"/>
            <a:ext cx="1771650" cy="466725"/>
          </a:xfrm>
          <a:prstGeom prst="rect">
            <a:avLst/>
          </a:prstGeom>
          <a:noFill/>
        </p:spPr>
      </p:pic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14876" y="4643446"/>
            <a:ext cx="4214842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s:</a:t>
            </a:r>
            <a:r>
              <a:rPr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</a:rPr>
              <a:t>のシナリオ</a:t>
            </a:r>
            <a:r>
              <a:rPr lang="en-US" altLang="ja-JP" sz="2400" dirty="0" smtClean="0">
                <a:solidFill>
                  <a:schemeClr val="tx1"/>
                </a:solidFill>
              </a:rPr>
              <a:t>, (t=1,…,N)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143372" y="2857496"/>
            <a:ext cx="4214842" cy="428628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s:</a:t>
            </a:r>
            <a:r>
              <a:rPr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lang="en-US" altLang="ja-JP" sz="2400" dirty="0" smtClean="0">
                <a:solidFill>
                  <a:schemeClr val="tx1"/>
                </a:solidFill>
              </a:rPr>
              <a:t>t</a:t>
            </a:r>
            <a:r>
              <a:rPr lang="ja-JP" altLang="en-US" sz="2400" dirty="0" smtClean="0">
                <a:solidFill>
                  <a:schemeClr val="tx1"/>
                </a:solidFill>
              </a:rPr>
              <a:t>のシナリオ</a:t>
            </a:r>
            <a:r>
              <a:rPr lang="en-US" altLang="ja-JP" sz="2400" dirty="0" smtClean="0">
                <a:solidFill>
                  <a:schemeClr val="tx1"/>
                </a:solidFill>
              </a:rPr>
              <a:t>, (t=1,…,N)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1472" y="857232"/>
            <a:ext cx="1785950" cy="50006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発電不足：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1472" y="2000240"/>
            <a:ext cx="1785950" cy="50006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発電過剰：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71472" y="3429000"/>
            <a:ext cx="7715304" cy="92869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・シナリオツリーから許容確率を求め、その確率を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下回らないようにする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2844" y="4500570"/>
            <a:ext cx="5715040" cy="500066"/>
          </a:xfrm>
          <a:prstGeom prst="rect">
            <a:avLst/>
          </a:prstGeom>
          <a:solidFill>
            <a:schemeClr val="bg2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シナリオツリーのデータ処理について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1472" y="5072074"/>
            <a:ext cx="7715304" cy="157163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・風速と発電量の分割をどう決めるか？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  -</a:t>
            </a:r>
            <a:r>
              <a:rPr lang="ja-JP" altLang="en-US" sz="2800" dirty="0" smtClean="0">
                <a:solidFill>
                  <a:schemeClr val="tx1"/>
                </a:solidFill>
              </a:rPr>
              <a:t>この分割数でシナリオツリーの分岐が変わる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・何期前・何期後まで検討するか？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714356"/>
            <a:ext cx="4095750" cy="952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1857364"/>
            <a:ext cx="4095750" cy="9525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シナリオツリー　風速データ処理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357422" y="714356"/>
            <a:ext cx="642942" cy="642942"/>
          </a:xfrm>
          <a:prstGeom prst="ellipse">
            <a:avLst/>
          </a:prstGeom>
          <a:solidFill>
            <a:srgbClr val="00B05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500430" y="714356"/>
            <a:ext cx="642942" cy="642942"/>
          </a:xfrm>
          <a:prstGeom prst="ellipse">
            <a:avLst/>
          </a:prstGeom>
          <a:solidFill>
            <a:srgbClr val="00B05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4643438" y="714356"/>
            <a:ext cx="642942" cy="642942"/>
          </a:xfrm>
          <a:prstGeom prst="ellipse">
            <a:avLst/>
          </a:prstGeom>
          <a:solidFill>
            <a:srgbClr val="00B05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357422" y="1500174"/>
            <a:ext cx="642942" cy="642942"/>
          </a:xfrm>
          <a:prstGeom prst="ellipse">
            <a:avLst/>
          </a:prstGeom>
          <a:solidFill>
            <a:srgbClr val="FFFF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357422" y="2285992"/>
            <a:ext cx="642942" cy="6429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500430" y="1500174"/>
            <a:ext cx="642942" cy="642942"/>
          </a:xfrm>
          <a:prstGeom prst="ellipse">
            <a:avLst/>
          </a:prstGeom>
          <a:solidFill>
            <a:srgbClr val="FFFF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3500430" y="2285992"/>
            <a:ext cx="642942" cy="6429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643438" y="1500174"/>
            <a:ext cx="642942" cy="642942"/>
          </a:xfrm>
          <a:prstGeom prst="ellipse">
            <a:avLst/>
          </a:prstGeom>
          <a:solidFill>
            <a:srgbClr val="FFFF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643438" y="2285992"/>
            <a:ext cx="642942" cy="6429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406" y="2428868"/>
            <a:ext cx="2143140" cy="428628"/>
          </a:xfrm>
          <a:prstGeom prst="rect">
            <a:avLst/>
          </a:prstGeom>
          <a:solidFill>
            <a:schemeClr val="bg2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tx1"/>
                </a:solidFill>
              </a:rPr>
              <a:t>風速</a:t>
            </a:r>
            <a:r>
              <a:rPr lang="en-US" altLang="ja-JP" sz="2000" dirty="0" smtClean="0">
                <a:solidFill>
                  <a:schemeClr val="tx1"/>
                </a:solidFill>
              </a:rPr>
              <a:t>10</a:t>
            </a:r>
            <a:r>
              <a:rPr lang="ja-JP" altLang="en-US" sz="2000" dirty="0" smtClean="0">
                <a:solidFill>
                  <a:schemeClr val="tx1"/>
                </a:solidFill>
              </a:rPr>
              <a:t>～</a:t>
            </a:r>
            <a:r>
              <a:rPr lang="en-US" altLang="ja-JP" sz="2000" dirty="0" smtClean="0">
                <a:solidFill>
                  <a:schemeClr val="tx1"/>
                </a:solidFill>
              </a:rPr>
              <a:t>15m/s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1406" y="1643050"/>
            <a:ext cx="2071702" cy="428628"/>
          </a:xfrm>
          <a:prstGeom prst="rect">
            <a:avLst/>
          </a:prstGeom>
          <a:solidFill>
            <a:srgbClr val="FFFF00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tx1"/>
                </a:solidFill>
              </a:rPr>
              <a:t>風速</a:t>
            </a:r>
            <a:r>
              <a:rPr lang="en-US" altLang="ja-JP" sz="2000" dirty="0" smtClean="0">
                <a:solidFill>
                  <a:schemeClr val="tx1"/>
                </a:solidFill>
              </a:rPr>
              <a:t>5</a:t>
            </a:r>
            <a:r>
              <a:rPr lang="ja-JP" altLang="en-US" sz="2000" dirty="0" smtClean="0">
                <a:solidFill>
                  <a:schemeClr val="tx1"/>
                </a:solidFill>
              </a:rPr>
              <a:t>～</a:t>
            </a:r>
            <a:r>
              <a:rPr lang="en-US" altLang="ja-JP" sz="2000" dirty="0" smtClean="0">
                <a:solidFill>
                  <a:schemeClr val="tx1"/>
                </a:solidFill>
              </a:rPr>
              <a:t>10m/s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406" y="857232"/>
            <a:ext cx="1928826" cy="428628"/>
          </a:xfrm>
          <a:prstGeom prst="rect">
            <a:avLst/>
          </a:prstGeom>
          <a:solidFill>
            <a:srgbClr val="00B050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tx1"/>
                </a:solidFill>
              </a:rPr>
              <a:t>風速</a:t>
            </a:r>
            <a:r>
              <a:rPr lang="en-US" altLang="ja-JP" sz="2000" dirty="0" smtClean="0">
                <a:solidFill>
                  <a:schemeClr val="tx1"/>
                </a:solidFill>
              </a:rPr>
              <a:t>0</a:t>
            </a:r>
            <a:r>
              <a:rPr lang="ja-JP" altLang="en-US" sz="2000" dirty="0" smtClean="0">
                <a:solidFill>
                  <a:schemeClr val="tx1"/>
                </a:solidFill>
              </a:rPr>
              <a:t>～</a:t>
            </a:r>
            <a:r>
              <a:rPr lang="en-US" altLang="ja-JP" sz="2000" dirty="0" smtClean="0">
                <a:solidFill>
                  <a:schemeClr val="tx1"/>
                </a:solidFill>
              </a:rPr>
              <a:t>5m/s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6" idx="6"/>
            <a:endCxn id="7" idx="2"/>
          </p:cNvCxnSpPr>
          <p:nvPr/>
        </p:nvCxnSpPr>
        <p:spPr>
          <a:xfrm>
            <a:off x="3000364" y="1035827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6" idx="6"/>
            <a:endCxn id="11" idx="2"/>
          </p:cNvCxnSpPr>
          <p:nvPr/>
        </p:nvCxnSpPr>
        <p:spPr>
          <a:xfrm>
            <a:off x="3000364" y="1035827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6"/>
            <a:endCxn id="12" idx="2"/>
          </p:cNvCxnSpPr>
          <p:nvPr/>
        </p:nvCxnSpPr>
        <p:spPr>
          <a:xfrm>
            <a:off x="3000364" y="1035827"/>
            <a:ext cx="500066" cy="1571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7" idx="2"/>
          </p:cNvCxnSpPr>
          <p:nvPr/>
        </p:nvCxnSpPr>
        <p:spPr>
          <a:xfrm flipV="1">
            <a:off x="3000364" y="1035827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9" idx="6"/>
            <a:endCxn id="11" idx="2"/>
          </p:cNvCxnSpPr>
          <p:nvPr/>
        </p:nvCxnSpPr>
        <p:spPr>
          <a:xfrm>
            <a:off x="3000364" y="1821645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0" idx="6"/>
            <a:endCxn id="12" idx="2"/>
          </p:cNvCxnSpPr>
          <p:nvPr/>
        </p:nvCxnSpPr>
        <p:spPr>
          <a:xfrm>
            <a:off x="3000364" y="2607463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6"/>
            <a:endCxn id="12" idx="2"/>
          </p:cNvCxnSpPr>
          <p:nvPr/>
        </p:nvCxnSpPr>
        <p:spPr>
          <a:xfrm>
            <a:off x="3000364" y="1821645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0" idx="6"/>
            <a:endCxn id="11" idx="2"/>
          </p:cNvCxnSpPr>
          <p:nvPr/>
        </p:nvCxnSpPr>
        <p:spPr>
          <a:xfrm flipV="1">
            <a:off x="3000364" y="1821645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6"/>
            <a:endCxn id="7" idx="2"/>
          </p:cNvCxnSpPr>
          <p:nvPr/>
        </p:nvCxnSpPr>
        <p:spPr>
          <a:xfrm flipV="1">
            <a:off x="3000364" y="1035827"/>
            <a:ext cx="500066" cy="1571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4143372" y="1000108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143372" y="1000108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4143372" y="1000108"/>
            <a:ext cx="500066" cy="1571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4143372" y="1000108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4143372" y="1785926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143372" y="2571744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143372" y="1785926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4143372" y="1785926"/>
            <a:ext cx="500066" cy="785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8" idx="2"/>
          </p:cNvCxnSpPr>
          <p:nvPr/>
        </p:nvCxnSpPr>
        <p:spPr>
          <a:xfrm rot="5400000" flipH="1" flipV="1">
            <a:off x="3625447" y="1553753"/>
            <a:ext cx="1535917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中かっこ 57"/>
          <p:cNvSpPr/>
          <p:nvPr/>
        </p:nvSpPr>
        <p:spPr>
          <a:xfrm>
            <a:off x="5286380" y="714356"/>
            <a:ext cx="214314" cy="21431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643570" y="1071546"/>
            <a:ext cx="3071834" cy="150019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</a:rPr>
              <a:t>の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</a:rPr>
              <a:t>乗通りの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パターンがあり、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これらの統計をとる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42910" y="3500438"/>
            <a:ext cx="3643338" cy="85725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現時点で分かっている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パターン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71868" y="3000372"/>
            <a:ext cx="642942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t=0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4643438" y="3000372"/>
            <a:ext cx="642942" cy="28575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t=1</a:t>
            </a:r>
          </a:p>
        </p:txBody>
      </p:sp>
      <p:sp>
        <p:nvSpPr>
          <p:cNvPr id="60" name="左中かっこ 59"/>
          <p:cNvSpPr/>
          <p:nvPr/>
        </p:nvSpPr>
        <p:spPr>
          <a:xfrm rot="16200000">
            <a:off x="3178959" y="2250273"/>
            <a:ext cx="357190" cy="20002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57158" y="4429132"/>
            <a:ext cx="8501122" cy="207170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365</a:t>
            </a:r>
            <a:r>
              <a:rPr lang="ja-JP" altLang="en-US" sz="2800" dirty="0" smtClean="0">
                <a:solidFill>
                  <a:schemeClr val="tx1"/>
                </a:solidFill>
              </a:rPr>
              <a:t>日</a:t>
            </a:r>
            <a:r>
              <a:rPr lang="en-US" altLang="ja-JP" sz="2800" dirty="0" smtClean="0">
                <a:solidFill>
                  <a:schemeClr val="tx1"/>
                </a:solidFill>
              </a:rPr>
              <a:t>×24</a:t>
            </a:r>
            <a:r>
              <a:rPr lang="ja-JP" altLang="en-US" sz="2800" dirty="0" smtClean="0">
                <a:solidFill>
                  <a:schemeClr val="tx1"/>
                </a:solidFill>
              </a:rPr>
              <a:t>時間の風速データから上記の統計をとり、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t=0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までの</a:t>
            </a:r>
            <a:r>
              <a:rPr lang="ja-JP" altLang="en-US" sz="2800" dirty="0" smtClean="0">
                <a:solidFill>
                  <a:schemeClr val="tx1"/>
                </a:solidFill>
              </a:rPr>
              <a:t>データを踏まえた上で、</a:t>
            </a:r>
            <a:r>
              <a:rPr lang="en-US" altLang="ja-JP" sz="2800" dirty="0" smtClean="0">
                <a:solidFill>
                  <a:schemeClr val="tx1"/>
                </a:solidFill>
              </a:rPr>
              <a:t>t=1</a:t>
            </a:r>
            <a:r>
              <a:rPr lang="ja-JP" altLang="en-US" sz="2800" dirty="0" smtClean="0">
                <a:solidFill>
                  <a:schemeClr val="tx1"/>
                </a:solidFill>
              </a:rPr>
              <a:t>がどの風速に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なるかの確率を出す。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その統計から破綻する確率を考え、許容確率を求める。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風力発電データ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0034" y="714356"/>
            <a:ext cx="8001056" cy="92869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今回取った風速データは青森県むつ市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想定した風力発電所はむ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つ</a:t>
            </a:r>
            <a:r>
              <a:rPr lang="ja-JP" altLang="en-US" sz="2800" dirty="0" smtClean="0">
                <a:solidFill>
                  <a:schemeClr val="tx1"/>
                </a:solidFill>
              </a:rPr>
              <a:t>小川原ウィンドファーム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928662" y="1714488"/>
          <a:ext cx="392909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43140"/>
                <a:gridCol w="1785950"/>
              </a:tblGrid>
              <a:tr h="3657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設置風車数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r>
                        <a:rPr kumimoji="1" lang="ja-JP" altLang="en-US" dirty="0" smtClean="0"/>
                        <a:t>基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定格出力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1500kW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風車直径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64m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受風面積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3217m2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カットイン風速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2.5m/s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カットアウト風速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25m/s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年間発電量（予想）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約</a:t>
                      </a:r>
                      <a:r>
                        <a:rPr kumimoji="1" lang="en-US" altLang="ja-JP" dirty="0" smtClean="0"/>
                        <a:t>5800</a:t>
                      </a:r>
                      <a:r>
                        <a:rPr kumimoji="1" lang="ja-JP" altLang="en-US" dirty="0" smtClean="0"/>
                        <a:t>万</a:t>
                      </a:r>
                      <a:r>
                        <a:rPr kumimoji="1" lang="en-US" altLang="ja-JP" dirty="0" smtClean="0"/>
                        <a:t>kWh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TeamDan\Desktop\卒業研究\風車２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785926"/>
            <a:ext cx="2476518" cy="1857388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142844" y="4357694"/>
            <a:ext cx="3000396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空気密度について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2844" y="4857760"/>
            <a:ext cx="8858312" cy="85725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t[℃]</a:t>
            </a:r>
            <a:r>
              <a:rPr lang="ja-JP" altLang="en-US" sz="2800" dirty="0" smtClean="0">
                <a:solidFill>
                  <a:schemeClr val="tx1"/>
                </a:solidFill>
              </a:rPr>
              <a:t>における空気の密度</a:t>
            </a:r>
            <a:r>
              <a:rPr lang="en-US" altLang="ja-JP" sz="2800" dirty="0" smtClean="0">
                <a:solidFill>
                  <a:schemeClr val="tx1"/>
                </a:solidFill>
              </a:rPr>
              <a:t>ρ[kg/m3]</a:t>
            </a:r>
            <a:r>
              <a:rPr lang="ja-JP" altLang="en-US" sz="2800" dirty="0" smtClean="0">
                <a:solidFill>
                  <a:schemeClr val="tx1"/>
                </a:solidFill>
              </a:rPr>
              <a:t>は大気圧を</a:t>
            </a:r>
            <a:r>
              <a:rPr lang="en-US" altLang="ja-JP" sz="2800" dirty="0" smtClean="0">
                <a:solidFill>
                  <a:schemeClr val="tx1"/>
                </a:solidFill>
              </a:rPr>
              <a:t>P[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atm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とすると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5429264"/>
            <a:ext cx="2647950" cy="809625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1357290" y="5500702"/>
          <a:ext cx="3429024" cy="851535"/>
        </p:xfrm>
        <a:graphic>
          <a:graphicData uri="http://schemas.openxmlformats.org/drawingml/2006/table">
            <a:tbl>
              <a:tblPr/>
              <a:tblGrid>
                <a:gridCol w="1997318"/>
                <a:gridCol w="1431706"/>
              </a:tblGrid>
              <a:tr h="2381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密度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(0℃ 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atm)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1.293(kg/m3)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平均分子量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28.966(g/mol)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膨張率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(100℃ 1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atm)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0.003671 (/k)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10835</TotalTime>
  <Words>799</Words>
  <Application>Microsoft Office PowerPoint</Application>
  <PresentationFormat>画面に合わせる (4:3)</PresentationFormat>
  <Paragraphs>270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風力発電の効率的な 運用計画の立案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シナリオツリー　風速データ処理</vt:lpstr>
      <vt:lpstr>風力発電データ</vt:lpstr>
      <vt:lpstr>今後の予定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994</cp:revision>
  <dcterms:created xsi:type="dcterms:W3CDTF">2011-05-24T06:01:49Z</dcterms:created>
  <dcterms:modified xsi:type="dcterms:W3CDTF">2012-02-08T12:37:24Z</dcterms:modified>
</cp:coreProperties>
</file>