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2" r:id="rId4"/>
    <p:sldId id="261" r:id="rId5"/>
    <p:sldId id="265" r:id="rId6"/>
    <p:sldId id="264" r:id="rId7"/>
    <p:sldId id="266" r:id="rId8"/>
    <p:sldId id="259" r:id="rId9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02EF7C-2FF7-429B-AF28-C1DED4AB1F7B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8C5F2-48B2-419A-B65A-E390939C6320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E56F6F-8A02-4580-BB28-AB57415EC24C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86979-4035-41B1-975F-79EBCE14ECBE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1B1CC-92C3-4BC7-A0F4-570997E87AA1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CAD2D-EDA1-4440-9FE3-919860A95A9B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49DEA-F9F6-4658-9775-B872F0C1D30F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C1761-3685-4DF4-A129-062C27D7A64C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EE247-231E-479B-BBCB-492B3C3E5BC0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C1C904-91A7-4E8D-9DD4-36E3A68C8F2A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7550E-844F-4A23-B2B4-A0791D90D7AF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86DD5-1799-4401-87FF-E176A0C21919}" type="datetime1">
              <a:rPr kumimoji="1" lang="ja-JP" altLang="en-US" smtClean="0"/>
              <a:pPr/>
              <a:t>2011/11/16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429684" cy="1928826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b="0" dirty="0" smtClean="0">
                <a:solidFill>
                  <a:schemeClr val="tx1"/>
                </a:solidFill>
              </a:rPr>
              <a:t>風力発電の効率的な</a:t>
            </a:r>
            <a:r>
              <a:rPr lang="en-US" altLang="ja-JP" b="0" smtClean="0">
                <a:solidFill>
                  <a:schemeClr val="tx1"/>
                </a:solidFill>
              </a:rPr>
              <a:t/>
            </a:r>
            <a:br>
              <a:rPr lang="en-US" altLang="ja-JP" b="0" smtClean="0">
                <a:solidFill>
                  <a:schemeClr val="tx1"/>
                </a:solidFill>
              </a:rPr>
            </a:br>
            <a:r>
              <a:rPr lang="ja-JP" altLang="en-US" b="0" smtClean="0">
                <a:solidFill>
                  <a:schemeClr val="tx1"/>
                </a:solidFill>
              </a:rPr>
              <a:t>運用</a:t>
            </a:r>
            <a:r>
              <a:rPr lang="ja-JP" altLang="en-US" b="0" dirty="0" smtClean="0">
                <a:solidFill>
                  <a:schemeClr val="tx1"/>
                </a:solidFill>
              </a:rPr>
              <a:t>計画の立案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誠　　</a:t>
            </a:r>
            <a:r>
              <a:rPr lang="en-US" altLang="ja-JP" dirty="0" smtClean="0">
                <a:solidFill>
                  <a:schemeClr val="tx1"/>
                </a:solidFill>
              </a:rPr>
              <a:t>2011/11/16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214422"/>
            <a:ext cx="3867150" cy="642942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406" y="714356"/>
            <a:ext cx="2214578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目的関数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2844" y="1928802"/>
            <a:ext cx="2143140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制約条件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2428868"/>
            <a:ext cx="3276600" cy="4191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5000636"/>
            <a:ext cx="5429288" cy="428628"/>
          </a:xfrm>
          <a:prstGeom prst="rect">
            <a:avLst/>
          </a:prstGeom>
          <a:noFill/>
        </p:spPr>
      </p:pic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2928934"/>
            <a:ext cx="2228850" cy="419100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714744" y="2928934"/>
            <a:ext cx="1643074" cy="42862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c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：変数）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786314" y="5786454"/>
            <a:ext cx="2500330" cy="42862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ｔ</a:t>
            </a:r>
            <a:r>
              <a:rPr lang="en-US" altLang="ja-JP" sz="2800" dirty="0" smtClean="0">
                <a:solidFill>
                  <a:schemeClr val="tx1"/>
                </a:solidFill>
              </a:rPr>
              <a:t>=1,2,…,n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4071942"/>
            <a:ext cx="6000792" cy="781050"/>
          </a:xfrm>
          <a:prstGeom prst="rect">
            <a:avLst/>
          </a:prstGeom>
          <a:noFill/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500438"/>
            <a:ext cx="4000528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1406" y="785794"/>
            <a:ext cx="2500330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lang="ja-JP" altLang="en-US" sz="2800" dirty="0" smtClean="0">
                <a:solidFill>
                  <a:schemeClr val="tx1"/>
                </a:solidFill>
              </a:rPr>
              <a:t>入力データ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7158" y="1428736"/>
            <a:ext cx="8429684" cy="192882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・ｐｒｓ：売電価格</a:t>
            </a:r>
            <a:r>
              <a:rPr lang="en-US" altLang="ja-JP" sz="2800" dirty="0" smtClean="0">
                <a:solidFill>
                  <a:schemeClr val="tx1"/>
                </a:solidFill>
              </a:rPr>
              <a:t>[</a:t>
            </a:r>
            <a:r>
              <a:rPr lang="ja-JP" altLang="en-US" sz="2800" dirty="0" smtClean="0">
                <a:solidFill>
                  <a:schemeClr val="tx1"/>
                </a:solidFill>
              </a:rPr>
              <a:t>￥</a:t>
            </a:r>
            <a:r>
              <a:rPr lang="en-US" altLang="ja-JP" sz="2800" dirty="0" smtClean="0">
                <a:solidFill>
                  <a:schemeClr val="tx1"/>
                </a:solidFill>
              </a:rPr>
              <a:t>/kWh]</a:t>
            </a:r>
            <a:r>
              <a:rPr lang="ja-JP" altLang="en-US" sz="2800" dirty="0" smtClean="0">
                <a:solidFill>
                  <a:schemeClr val="tx1"/>
                </a:solidFill>
              </a:rPr>
              <a:t>　・ｇｗｆ：風力発電量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・ｐｌｖ：計画目標値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  <a:r>
              <a:rPr lang="ja-JP" altLang="en-US" sz="2800" dirty="0" smtClean="0">
                <a:solidFill>
                  <a:schemeClr val="tx1"/>
                </a:solidFill>
              </a:rPr>
              <a:t>　　 ・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cpd</a:t>
            </a:r>
            <a:r>
              <a:rPr lang="en-US" altLang="ja-JP" sz="2800" dirty="0" smtClean="0">
                <a:solidFill>
                  <a:schemeClr val="tx1"/>
                </a:solidFill>
              </a:rPr>
              <a:t>:</a:t>
            </a:r>
            <a:r>
              <a:rPr lang="ja-JP" altLang="en-US" sz="2800" dirty="0" smtClean="0">
                <a:solidFill>
                  <a:schemeClr val="tx1"/>
                </a:solidFill>
              </a:rPr>
              <a:t>蓄電池容量</a:t>
            </a:r>
            <a:r>
              <a:rPr lang="en-US" altLang="ja-JP" sz="2800" dirty="0" smtClean="0">
                <a:solidFill>
                  <a:schemeClr val="tx1"/>
                </a:solidFill>
              </a:rPr>
              <a:t>[MW]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ndp</a:t>
            </a:r>
            <a:r>
              <a:rPr lang="en-US" altLang="ja-JP" sz="2800" dirty="0" smtClean="0">
                <a:solidFill>
                  <a:schemeClr val="tx1"/>
                </a:solidFill>
              </a:rPr>
              <a:t>:</a:t>
            </a:r>
            <a:r>
              <a:rPr lang="ja-JP" altLang="en-US" sz="2800" dirty="0" smtClean="0">
                <a:solidFill>
                  <a:schemeClr val="tx1"/>
                </a:solidFill>
              </a:rPr>
              <a:t>翌日予測発電量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・ｐｗｆ：当日予測発電量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[kW]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2844" y="3500438"/>
            <a:ext cx="2286016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決定変数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7158" y="3857628"/>
            <a:ext cx="7929618" cy="164307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E[X][Y]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[X</a:t>
            </a:r>
            <a:r>
              <a:rPr lang="en-US" altLang="ja-JP" sz="2800" dirty="0" smtClean="0">
                <a:solidFill>
                  <a:schemeClr val="tx1"/>
                </a:solidFill>
              </a:rPr>
              <a:t>]</a:t>
            </a:r>
            <a:r>
              <a:rPr lang="ja-JP" altLang="en-US" sz="2800" dirty="0" smtClean="0">
                <a:solidFill>
                  <a:schemeClr val="tx1"/>
                </a:solidFill>
              </a:rPr>
              <a:t>から</a:t>
            </a:r>
            <a:r>
              <a:rPr lang="en-US" altLang="ja-JP" sz="2800" dirty="0" smtClean="0">
                <a:solidFill>
                  <a:schemeClr val="tx1"/>
                </a:solidFill>
              </a:rPr>
              <a:t>[Y]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sz="2800" dirty="0" smtClean="0">
                <a:solidFill>
                  <a:schemeClr val="tx1"/>
                </a:solidFill>
              </a:rPr>
              <a:t>電力量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kumimoji="1" lang="en-US" altLang="ja-JP" sz="2800" dirty="0" smtClean="0">
                <a:solidFill>
                  <a:schemeClr val="tx1"/>
                </a:solidFill>
              </a:rPr>
              <a:t>STE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：蓄電量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[X],[Y]</a:t>
            </a:r>
            <a:r>
              <a:rPr lang="ja-JP" altLang="en-US" sz="2800" dirty="0" smtClean="0">
                <a:solidFill>
                  <a:schemeClr val="tx1"/>
                </a:solidFill>
              </a:rPr>
              <a:t>は、</a:t>
            </a:r>
            <a:r>
              <a:rPr lang="en-US" altLang="ja-JP" sz="2800" dirty="0" smtClean="0">
                <a:solidFill>
                  <a:schemeClr val="tx1"/>
                </a:solidFill>
              </a:rPr>
              <a:t>W</a:t>
            </a:r>
            <a:r>
              <a:rPr lang="ja-JP" altLang="en-US" sz="2800" dirty="0" smtClean="0">
                <a:solidFill>
                  <a:schemeClr val="tx1"/>
                </a:solidFill>
              </a:rPr>
              <a:t>：風力発電、</a:t>
            </a:r>
            <a:r>
              <a:rPr lang="en-US" altLang="ja-JP" sz="2800" dirty="0" smtClean="0">
                <a:solidFill>
                  <a:schemeClr val="tx1"/>
                </a:solidFill>
              </a:rPr>
              <a:t>B</a:t>
            </a:r>
            <a:r>
              <a:rPr lang="ja-JP" altLang="en-US" sz="2800" dirty="0" smtClean="0">
                <a:solidFill>
                  <a:schemeClr val="tx1"/>
                </a:solidFill>
              </a:rPr>
              <a:t>：蓄電池、</a:t>
            </a:r>
            <a:r>
              <a:rPr lang="en-US" altLang="ja-JP" sz="2800" dirty="0" smtClean="0">
                <a:solidFill>
                  <a:schemeClr val="tx1"/>
                </a:solidFill>
              </a:rPr>
              <a:t>G</a:t>
            </a:r>
            <a:r>
              <a:rPr lang="ja-JP" altLang="en-US" sz="2800" dirty="0" smtClean="0">
                <a:solidFill>
                  <a:schemeClr val="tx1"/>
                </a:solidFill>
              </a:rPr>
              <a:t>：電力会社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285852" y="642918"/>
            <a:ext cx="6000792" cy="500066"/>
          </a:xfrm>
          <a:prstGeom prst="rect">
            <a:avLst/>
          </a:prstGeom>
          <a:solidFill>
            <a:schemeClr val="accent3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通告時間・通告更新周期２時間の場合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57158" y="3000372"/>
            <a:ext cx="7455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5400000">
            <a:off x="1464448" y="3036091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5400000">
            <a:off x="2250265" y="3036091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rot="5400000">
            <a:off x="3036083" y="3036091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3821901" y="3036091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rot="5400000">
            <a:off x="4607719" y="3036091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>
            <a:off x="5393537" y="3036091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5400000">
            <a:off x="6179355" y="3036091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rot="5400000">
            <a:off x="6965173" y="3036091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1428728" y="3143248"/>
            <a:ext cx="382701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286380" y="3143248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143636" y="3143248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20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929454" y="3143248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22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678630" y="3036091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642910" y="3143248"/>
            <a:ext cx="382701" cy="28575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カギ線コネクタ 59"/>
          <p:cNvCxnSpPr/>
          <p:nvPr/>
        </p:nvCxnSpPr>
        <p:spPr>
          <a:xfrm rot="5400000" flipH="1" flipV="1">
            <a:off x="321041" y="2393547"/>
            <a:ext cx="1073161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57224" y="1857364"/>
            <a:ext cx="11430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rot="16200000" flipH="1">
            <a:off x="1428729" y="2428868"/>
            <a:ext cx="1143010" cy="3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571472" y="1357298"/>
            <a:ext cx="1714512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計画値確定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1" name="直線コネクタ 100"/>
          <p:cNvCxnSpPr/>
          <p:nvPr/>
        </p:nvCxnSpPr>
        <p:spPr>
          <a:xfrm rot="5400000" flipH="1" flipV="1">
            <a:off x="1500166" y="2714620"/>
            <a:ext cx="28575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1643042" y="2571744"/>
            <a:ext cx="114300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1643042" y="3000372"/>
            <a:ext cx="7858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 rot="5400000">
            <a:off x="2572530" y="2785264"/>
            <a:ext cx="428628" cy="15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2428860" y="3000372"/>
            <a:ext cx="78581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カギ線コネクタ 137"/>
          <p:cNvCxnSpPr/>
          <p:nvPr/>
        </p:nvCxnSpPr>
        <p:spPr>
          <a:xfrm rot="5400000" flipH="1" flipV="1">
            <a:off x="1892677" y="2393547"/>
            <a:ext cx="1073161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2428860" y="1857364"/>
            <a:ext cx="11430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 rot="16200000" flipH="1">
            <a:off x="3000365" y="2428868"/>
            <a:ext cx="1143010" cy="3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/>
          <p:nvPr/>
        </p:nvCxnSpPr>
        <p:spPr>
          <a:xfrm rot="5400000" flipH="1" flipV="1">
            <a:off x="3464313" y="2393547"/>
            <a:ext cx="1073161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>
            <a:off x="4000496" y="1857364"/>
            <a:ext cx="11430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 rot="16200000" flipH="1">
            <a:off x="4572001" y="2428868"/>
            <a:ext cx="1143010" cy="3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 rot="5400000" flipH="1" flipV="1">
            <a:off x="3071802" y="2714620"/>
            <a:ext cx="28575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>
            <a:off x="3214678" y="2571744"/>
            <a:ext cx="114300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/>
          <p:nvPr/>
        </p:nvCxnSpPr>
        <p:spPr>
          <a:xfrm>
            <a:off x="3214678" y="3000372"/>
            <a:ext cx="7858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rot="5400000">
            <a:off x="4144166" y="2785264"/>
            <a:ext cx="428628" cy="15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rot="5400000" flipH="1" flipV="1">
            <a:off x="4643438" y="2714620"/>
            <a:ext cx="28575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>
            <a:off x="4786314" y="2571744"/>
            <a:ext cx="114300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>
            <a:off x="4786314" y="3000372"/>
            <a:ext cx="7858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 rot="5400000">
            <a:off x="5715802" y="2785264"/>
            <a:ext cx="428628" cy="15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00166" y="2000240"/>
            <a:ext cx="1714512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B0F0"/>
                </a:solidFill>
              </a:rPr>
              <a:t>計画値確定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4000496" y="3000372"/>
            <a:ext cx="78581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/>
          <p:nvPr/>
        </p:nvCxnSpPr>
        <p:spPr>
          <a:xfrm>
            <a:off x="5572132" y="3000372"/>
            <a:ext cx="78581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 rot="5400000">
            <a:off x="214282" y="4071942"/>
            <a:ext cx="12858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rot="5400000">
            <a:off x="6429388" y="4071942"/>
            <a:ext cx="14287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3143240" y="4429132"/>
            <a:ext cx="1714512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B050"/>
                </a:solidFill>
              </a:rPr>
              <a:t>翌日予測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176" name="直線矢印コネクタ 175"/>
          <p:cNvCxnSpPr/>
          <p:nvPr/>
        </p:nvCxnSpPr>
        <p:spPr>
          <a:xfrm rot="16200000" flipV="1">
            <a:off x="1608117" y="3394075"/>
            <a:ext cx="1213652" cy="42783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/>
          <p:cNvCxnSpPr/>
          <p:nvPr/>
        </p:nvCxnSpPr>
        <p:spPr>
          <a:xfrm rot="16200000" flipV="1">
            <a:off x="2393141" y="3393281"/>
            <a:ext cx="1214446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/>
          <p:nvPr/>
        </p:nvCxnSpPr>
        <p:spPr>
          <a:xfrm rot="16200000" flipV="1">
            <a:off x="3178959" y="3393281"/>
            <a:ext cx="1214446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/>
          <p:cNvCxnSpPr/>
          <p:nvPr/>
        </p:nvCxnSpPr>
        <p:spPr>
          <a:xfrm rot="16200000" flipV="1">
            <a:off x="3964777" y="3393281"/>
            <a:ext cx="1214446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/>
          <p:nvPr/>
        </p:nvCxnSpPr>
        <p:spPr>
          <a:xfrm rot="16200000" flipV="1">
            <a:off x="4750595" y="3393281"/>
            <a:ext cx="1214446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/>
          <p:nvPr/>
        </p:nvCxnSpPr>
        <p:spPr>
          <a:xfrm rot="16200000" flipV="1">
            <a:off x="5536413" y="3393281"/>
            <a:ext cx="1214446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214546" y="3143248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000364" y="3143248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786182" y="3214686"/>
            <a:ext cx="571504" cy="285752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72000" y="3143248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357158" y="4929198"/>
            <a:ext cx="8215370" cy="185738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今のモデルでは計画値確定に翌日予測が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反映されていないので反映されるように考える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翌日予測を考慮した上で計画値・蓄電池残存容量の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決定する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97" name="直線コネクタ 196"/>
          <p:cNvCxnSpPr/>
          <p:nvPr/>
        </p:nvCxnSpPr>
        <p:spPr>
          <a:xfrm rot="5400000">
            <a:off x="1928794" y="3857628"/>
            <a:ext cx="10001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 rot="5400000">
            <a:off x="1178695" y="3893347"/>
            <a:ext cx="92869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>
          <a:xfrm rot="5400000">
            <a:off x="2714612" y="3857628"/>
            <a:ext cx="10001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 rot="5400000">
            <a:off x="3500430" y="3857628"/>
            <a:ext cx="10001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>
          <a:xfrm rot="5400000">
            <a:off x="4286248" y="3857628"/>
            <a:ext cx="10001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 rot="5400000">
            <a:off x="5072066" y="3857628"/>
            <a:ext cx="10001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 rot="5400000">
            <a:off x="5857884" y="3857628"/>
            <a:ext cx="10001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223"/>
          <p:cNvCxnSpPr/>
          <p:nvPr/>
        </p:nvCxnSpPr>
        <p:spPr>
          <a:xfrm>
            <a:off x="857224" y="4214818"/>
            <a:ext cx="750099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357158" y="1357298"/>
            <a:ext cx="7455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rot="5400000">
            <a:off x="1464448" y="1393017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rot="5400000">
            <a:off x="2250265" y="1393017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3036083" y="1393017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5400000">
            <a:off x="3821901" y="1393017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5400000">
            <a:off x="4607719" y="1393017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5400000">
            <a:off x="5393537" y="1393017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rot="5400000">
            <a:off x="6179355" y="1393017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6965173" y="1393017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428728" y="1500174"/>
            <a:ext cx="382701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286380" y="1500174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143636" y="1500174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20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929454" y="1500174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22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rot="5400000">
            <a:off x="678630" y="1393017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42910" y="1500174"/>
            <a:ext cx="382701" cy="28575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 rot="5400000">
            <a:off x="428596" y="2214554"/>
            <a:ext cx="85725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rot="5400000">
            <a:off x="6679421" y="2178835"/>
            <a:ext cx="92869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714612" y="2500306"/>
            <a:ext cx="2643206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B050"/>
                </a:solidFill>
              </a:rPr>
              <a:t>翌日予測　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1750993" y="1608125"/>
            <a:ext cx="927900" cy="42783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6200000" flipV="1">
            <a:off x="2536017" y="1607331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16200000" flipV="1">
            <a:off x="3321835" y="1607331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rot="16200000" flipV="1">
            <a:off x="4107653" y="1607331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rot="16200000" flipV="1">
            <a:off x="4893471" y="1607331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rot="16200000" flipV="1">
            <a:off x="5679289" y="1607331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2214546" y="1500174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000364" y="1500174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786182" y="1571612"/>
            <a:ext cx="571504" cy="285752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572000" y="1500174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rot="5400000">
            <a:off x="2071670" y="2071678"/>
            <a:ext cx="7143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rot="5400000">
            <a:off x="1321571" y="2107397"/>
            <a:ext cx="64294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rot="5400000">
            <a:off x="2893207" y="2035959"/>
            <a:ext cx="64294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643306" y="2071678"/>
            <a:ext cx="7143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rot="5400000">
            <a:off x="4429124" y="2071678"/>
            <a:ext cx="7143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5400000">
            <a:off x="5214942" y="2071678"/>
            <a:ext cx="7143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rot="5400000">
            <a:off x="6000760" y="2071678"/>
            <a:ext cx="7143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857224" y="2285992"/>
            <a:ext cx="750099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214282" y="2928934"/>
            <a:ext cx="8715436" cy="221457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通告する２時間分の計画値に、通告する２時間後以降の予測値を考慮する。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通告する２時間以降の予測値が大きいのであれば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蓄電量を送電に回すことができるが、小さいのであれば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蓄電量を維持し計画値も若干下げなければならない。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cxnSp>
        <p:nvCxnSpPr>
          <p:cNvPr id="128" name="直線コネクタ 127"/>
          <p:cNvCxnSpPr/>
          <p:nvPr/>
        </p:nvCxnSpPr>
        <p:spPr>
          <a:xfrm>
            <a:off x="857224" y="1000108"/>
            <a:ext cx="11430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 rot="16200000" flipH="1">
            <a:off x="1821638" y="1178700"/>
            <a:ext cx="357191" cy="3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1643042" y="1357298"/>
            <a:ext cx="7858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rot="5400000" flipH="1" flipV="1">
            <a:off x="713556" y="1143779"/>
            <a:ext cx="28575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165"/>
          <p:cNvSpPr/>
          <p:nvPr/>
        </p:nvSpPr>
        <p:spPr>
          <a:xfrm>
            <a:off x="214282" y="5715016"/>
            <a:ext cx="8715436" cy="99060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６時に８時から１０時の計画を確定しなければならない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その際に１０時以降の予測値を考慮する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214282" y="5357826"/>
            <a:ext cx="776294" cy="41910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例）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500166" y="1071546"/>
            <a:ext cx="7072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5400000">
            <a:off x="2750332" y="1107265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5400000">
            <a:off x="3750463" y="1107265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rot="5400000">
            <a:off x="4822033" y="1107265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5893603" y="1107265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rot="5400000">
            <a:off x="6965173" y="1107265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>
            <a:off x="8036743" y="1107265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14612" y="1214422"/>
            <a:ext cx="382701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929586" y="1214422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1750199" y="1107265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785918" y="1214422"/>
            <a:ext cx="382701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63" name="直線コネクタ 162"/>
          <p:cNvCxnSpPr/>
          <p:nvPr/>
        </p:nvCxnSpPr>
        <p:spPr>
          <a:xfrm rot="5400000">
            <a:off x="1785918" y="1643050"/>
            <a:ext cx="2857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714744" y="1214422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786314" y="1214422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857884" y="1214422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929454" y="1214422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 rot="5400000">
            <a:off x="2786050" y="1643050"/>
            <a:ext cx="2857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rot="5400000">
            <a:off x="3786182" y="1643050"/>
            <a:ext cx="2857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4857752" y="1643050"/>
            <a:ext cx="2857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rot="5400000">
            <a:off x="5929322" y="1643050"/>
            <a:ext cx="2857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7000892" y="1643050"/>
            <a:ext cx="2857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rot="5400000">
            <a:off x="8036743" y="1678769"/>
            <a:ext cx="35719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>
            <a:off x="1571604" y="185736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70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2571736" y="185736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7" name="円/楕円 96"/>
          <p:cNvSpPr/>
          <p:nvPr/>
        </p:nvSpPr>
        <p:spPr>
          <a:xfrm>
            <a:off x="3571868" y="185736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80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4643438" y="185736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50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643570" y="1857364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6786578" y="185736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" name="円/楕円 101"/>
          <p:cNvSpPr/>
          <p:nvPr/>
        </p:nvSpPr>
        <p:spPr>
          <a:xfrm>
            <a:off x="7858148" y="1928802"/>
            <a:ext cx="857256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80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85720" y="1785926"/>
            <a:ext cx="1143008" cy="42862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予測値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9" name="下矢印 128"/>
          <p:cNvSpPr/>
          <p:nvPr/>
        </p:nvSpPr>
        <p:spPr>
          <a:xfrm>
            <a:off x="2714612" y="2428868"/>
            <a:ext cx="1714512" cy="785818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4714876" y="2428868"/>
            <a:ext cx="2857520" cy="71438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予測の誤差は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２０％を想定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6" name="円/楕円 215"/>
          <p:cNvSpPr/>
          <p:nvPr/>
        </p:nvSpPr>
        <p:spPr>
          <a:xfrm>
            <a:off x="1571604" y="328612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84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7" name="円/楕円 216"/>
          <p:cNvSpPr/>
          <p:nvPr/>
        </p:nvSpPr>
        <p:spPr>
          <a:xfrm>
            <a:off x="2571736" y="328612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72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8" name="円/楕円 217"/>
          <p:cNvSpPr/>
          <p:nvPr/>
        </p:nvSpPr>
        <p:spPr>
          <a:xfrm>
            <a:off x="3571868" y="328612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96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9" name="円/楕円 218"/>
          <p:cNvSpPr/>
          <p:nvPr/>
        </p:nvSpPr>
        <p:spPr>
          <a:xfrm>
            <a:off x="4643438" y="328612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0" name="円/楕円 219"/>
          <p:cNvSpPr/>
          <p:nvPr/>
        </p:nvSpPr>
        <p:spPr>
          <a:xfrm>
            <a:off x="5715008" y="3286124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120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1" name="円/楕円 220"/>
          <p:cNvSpPr/>
          <p:nvPr/>
        </p:nvSpPr>
        <p:spPr>
          <a:xfrm>
            <a:off x="6858016" y="3286124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72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2" name="円/楕円 221"/>
          <p:cNvSpPr/>
          <p:nvPr/>
        </p:nvSpPr>
        <p:spPr>
          <a:xfrm>
            <a:off x="7858148" y="3286124"/>
            <a:ext cx="857256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96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3" name="円/楕円 222"/>
          <p:cNvSpPr/>
          <p:nvPr/>
        </p:nvSpPr>
        <p:spPr>
          <a:xfrm>
            <a:off x="1571604" y="4071942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4" name="円/楕円 223"/>
          <p:cNvSpPr/>
          <p:nvPr/>
        </p:nvSpPr>
        <p:spPr>
          <a:xfrm>
            <a:off x="2643174" y="4071942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42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5" name="円/楕円 224"/>
          <p:cNvSpPr/>
          <p:nvPr/>
        </p:nvSpPr>
        <p:spPr>
          <a:xfrm>
            <a:off x="3571868" y="4071942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6" name="円/楕円 225"/>
          <p:cNvSpPr/>
          <p:nvPr/>
        </p:nvSpPr>
        <p:spPr>
          <a:xfrm>
            <a:off x="4714876" y="4071942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40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7" name="円/楕円 226"/>
          <p:cNvSpPr/>
          <p:nvPr/>
        </p:nvSpPr>
        <p:spPr>
          <a:xfrm>
            <a:off x="5715008" y="4071942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80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8" name="円/楕円 227"/>
          <p:cNvSpPr/>
          <p:nvPr/>
        </p:nvSpPr>
        <p:spPr>
          <a:xfrm>
            <a:off x="6858016" y="4071942"/>
            <a:ext cx="785818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48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9" name="円/楕円 228"/>
          <p:cNvSpPr/>
          <p:nvPr/>
        </p:nvSpPr>
        <p:spPr>
          <a:xfrm>
            <a:off x="7858148" y="4071942"/>
            <a:ext cx="857256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5" name="直線矢印コネクタ 264"/>
          <p:cNvCxnSpPr/>
          <p:nvPr/>
        </p:nvCxnSpPr>
        <p:spPr>
          <a:xfrm rot="5400000">
            <a:off x="1822430" y="3892554"/>
            <a:ext cx="357192" cy="1588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矢印コネクタ 267"/>
          <p:cNvCxnSpPr/>
          <p:nvPr/>
        </p:nvCxnSpPr>
        <p:spPr>
          <a:xfrm rot="5400000">
            <a:off x="2822562" y="3892554"/>
            <a:ext cx="357192" cy="1588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/>
          <p:nvPr/>
        </p:nvCxnSpPr>
        <p:spPr>
          <a:xfrm rot="5400000">
            <a:off x="3822695" y="3892553"/>
            <a:ext cx="357190" cy="1588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/>
          <p:cNvCxnSpPr/>
          <p:nvPr/>
        </p:nvCxnSpPr>
        <p:spPr>
          <a:xfrm rot="5400000">
            <a:off x="4894265" y="3892553"/>
            <a:ext cx="357191" cy="1589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矢印コネクタ 270"/>
          <p:cNvCxnSpPr/>
          <p:nvPr/>
        </p:nvCxnSpPr>
        <p:spPr>
          <a:xfrm rot="5400000">
            <a:off x="6037272" y="3892554"/>
            <a:ext cx="357192" cy="1589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矢印コネクタ 271"/>
          <p:cNvCxnSpPr/>
          <p:nvPr/>
        </p:nvCxnSpPr>
        <p:spPr>
          <a:xfrm rot="5400000">
            <a:off x="7108842" y="3892554"/>
            <a:ext cx="357192" cy="1588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/>
          <p:cNvCxnSpPr/>
          <p:nvPr/>
        </p:nvCxnSpPr>
        <p:spPr>
          <a:xfrm rot="5400000">
            <a:off x="8108974" y="3892554"/>
            <a:ext cx="357192" cy="1589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正方形/長方形 281"/>
          <p:cNvSpPr/>
          <p:nvPr/>
        </p:nvSpPr>
        <p:spPr>
          <a:xfrm>
            <a:off x="285720" y="2500306"/>
            <a:ext cx="1143008" cy="7143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予測値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誤差幅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84" name="正方形/長方形 283"/>
          <p:cNvSpPr/>
          <p:nvPr/>
        </p:nvSpPr>
        <p:spPr>
          <a:xfrm>
            <a:off x="357158" y="3286124"/>
            <a:ext cx="1071570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+20%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/>
          <p:cNvSpPr/>
          <p:nvPr/>
        </p:nvSpPr>
        <p:spPr>
          <a:xfrm>
            <a:off x="357158" y="4071942"/>
            <a:ext cx="1071570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-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20%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94" name="正方形/長方形 293"/>
          <p:cNvSpPr/>
          <p:nvPr/>
        </p:nvSpPr>
        <p:spPr>
          <a:xfrm>
            <a:off x="285720" y="4500570"/>
            <a:ext cx="1143008" cy="7143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実際の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発電量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95" name="円/楕円 294"/>
          <p:cNvSpPr/>
          <p:nvPr/>
        </p:nvSpPr>
        <p:spPr>
          <a:xfrm>
            <a:off x="1500166" y="4786322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73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6" name="円/楕円 295"/>
          <p:cNvSpPr/>
          <p:nvPr/>
        </p:nvSpPr>
        <p:spPr>
          <a:xfrm>
            <a:off x="2571736" y="4786322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7" name="円/楕円 296"/>
          <p:cNvSpPr/>
          <p:nvPr/>
        </p:nvSpPr>
        <p:spPr>
          <a:xfrm>
            <a:off x="3571868" y="4786322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78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8" name="円/楕円 297"/>
          <p:cNvSpPr/>
          <p:nvPr/>
        </p:nvSpPr>
        <p:spPr>
          <a:xfrm>
            <a:off x="4643438" y="4786322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9" name="円/楕円 298"/>
          <p:cNvSpPr/>
          <p:nvPr/>
        </p:nvSpPr>
        <p:spPr>
          <a:xfrm>
            <a:off x="5786446" y="4786322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95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0" name="円/楕円 299"/>
          <p:cNvSpPr/>
          <p:nvPr/>
        </p:nvSpPr>
        <p:spPr>
          <a:xfrm>
            <a:off x="6858016" y="4786322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67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1" name="円/楕円 300"/>
          <p:cNvSpPr/>
          <p:nvPr/>
        </p:nvSpPr>
        <p:spPr>
          <a:xfrm>
            <a:off x="7929586" y="4786322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89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/>
          <p:cNvSpPr/>
          <p:nvPr/>
        </p:nvSpPr>
        <p:spPr>
          <a:xfrm>
            <a:off x="214282" y="5357826"/>
            <a:ext cx="1285884" cy="78581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蓄電量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(1000)</a:t>
            </a:r>
          </a:p>
        </p:txBody>
      </p:sp>
      <p:sp>
        <p:nvSpPr>
          <p:cNvPr id="312" name="正方形/長方形 311"/>
          <p:cNvSpPr/>
          <p:nvPr/>
        </p:nvSpPr>
        <p:spPr>
          <a:xfrm>
            <a:off x="2714612" y="5500702"/>
            <a:ext cx="6143668" cy="50006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300</a:t>
            </a:r>
            <a:r>
              <a:rPr lang="ja-JP" altLang="en-US" sz="2400" dirty="0" smtClean="0">
                <a:solidFill>
                  <a:schemeClr val="tx1"/>
                </a:solidFill>
              </a:rPr>
              <a:t>～</a:t>
            </a:r>
            <a:r>
              <a:rPr lang="en-US" altLang="ja-JP" sz="2400" dirty="0" smtClean="0">
                <a:solidFill>
                  <a:schemeClr val="tx1"/>
                </a:solidFill>
              </a:rPr>
              <a:t>700</a:t>
            </a:r>
            <a:r>
              <a:rPr lang="ja-JP" altLang="en-US" sz="2400" dirty="0" smtClean="0">
                <a:solidFill>
                  <a:schemeClr val="tx1"/>
                </a:solidFill>
              </a:rPr>
              <a:t>の間で制御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313" name="円/楕円 312"/>
          <p:cNvSpPr/>
          <p:nvPr/>
        </p:nvSpPr>
        <p:spPr>
          <a:xfrm>
            <a:off x="1571604" y="5500702"/>
            <a:ext cx="928694" cy="4286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４００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4" name="正方形/長方形 313"/>
          <p:cNvSpPr/>
          <p:nvPr/>
        </p:nvSpPr>
        <p:spPr>
          <a:xfrm>
            <a:off x="1357290" y="6215082"/>
            <a:ext cx="6572296" cy="50006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これらを考慮した上で、計画目標値の決定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7158" y="1142984"/>
            <a:ext cx="7455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rot="5400000">
            <a:off x="1464448" y="1178703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2250265" y="1178703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5400000">
            <a:off x="3036083" y="1178703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5400000">
            <a:off x="3821901" y="1178703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5400000">
            <a:off x="4607719" y="1178703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rot="5400000">
            <a:off x="5393537" y="1178703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6179355" y="1178703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rot="5400000">
            <a:off x="6965173" y="1178703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428728" y="1285860"/>
            <a:ext cx="382701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286380" y="1285860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143636" y="1285860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20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929454" y="1285860"/>
            <a:ext cx="571504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22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rot="5400000">
            <a:off x="678630" y="1178703"/>
            <a:ext cx="357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42910" y="1285860"/>
            <a:ext cx="382701" cy="28575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50001" y="2178835"/>
            <a:ext cx="121444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6465107" y="2178835"/>
            <a:ext cx="13573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6200000" flipV="1">
            <a:off x="1750993" y="1393811"/>
            <a:ext cx="927900" cy="42783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6200000" flipV="1">
            <a:off x="2536017" y="1393017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rot="16200000" flipV="1">
            <a:off x="3321835" y="1393017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16200000" flipV="1">
            <a:off x="4107653" y="1393017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6200000" flipV="1">
            <a:off x="4893471" y="1393017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rot="16200000" flipV="1">
            <a:off x="5679289" y="1393017"/>
            <a:ext cx="928694" cy="42862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214546" y="1285860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000364" y="1285860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86182" y="1357298"/>
            <a:ext cx="571504" cy="285752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572000" y="1285860"/>
            <a:ext cx="571504" cy="357190"/>
          </a:xfrm>
          <a:prstGeom prst="rect">
            <a:avLst/>
          </a:prstGeom>
          <a:noFill/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16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rot="5400000">
            <a:off x="1785918" y="2143116"/>
            <a:ext cx="12858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1035819" y="2178835"/>
            <a:ext cx="121444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5400000">
            <a:off x="2571736" y="2143116"/>
            <a:ext cx="12858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rot="5400000">
            <a:off x="3357554" y="2143116"/>
            <a:ext cx="12858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rot="5400000">
            <a:off x="4143372" y="2143116"/>
            <a:ext cx="12858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4929190" y="2143116"/>
            <a:ext cx="12858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5400000">
            <a:off x="5715008" y="2143116"/>
            <a:ext cx="12858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857224" y="2071678"/>
            <a:ext cx="750099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57224" y="785794"/>
            <a:ext cx="114300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rot="16200000" flipH="1">
            <a:off x="1821638" y="964386"/>
            <a:ext cx="357191" cy="3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643042" y="1142984"/>
            <a:ext cx="7858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rot="5400000" flipH="1" flipV="1">
            <a:off x="713556" y="929465"/>
            <a:ext cx="28575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86116" y="2143116"/>
            <a:ext cx="1428760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B050"/>
                </a:solidFill>
              </a:rPr>
              <a:t>翌日予測　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14348" y="2786058"/>
            <a:ext cx="285752" cy="28575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/>
                </a:solidFill>
              </a:rPr>
              <a:t>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357290" y="2786058"/>
            <a:ext cx="642942" cy="28575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t+4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143108" y="2786058"/>
            <a:ext cx="642942" cy="28575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t+8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2857488" y="2786058"/>
            <a:ext cx="785818" cy="28575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t+12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000496" y="2857496"/>
            <a:ext cx="1928826" cy="35719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r>
              <a:rPr lang="ja-JP" altLang="en-US" dirty="0" smtClean="0">
                <a:solidFill>
                  <a:schemeClr val="tx1"/>
                </a:solidFill>
              </a:rPr>
              <a:t>は３０分区切り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57158" y="3214686"/>
            <a:ext cx="1143008" cy="42862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t</a:t>
            </a:r>
            <a:r>
              <a:rPr lang="ja-JP" altLang="en-US" sz="2800" dirty="0" smtClean="0">
                <a:solidFill>
                  <a:schemeClr val="tx1"/>
                </a:solidFill>
              </a:rPr>
              <a:t>の時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6072206"/>
            <a:ext cx="3248025" cy="514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357694"/>
            <a:ext cx="3524250" cy="5143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786190"/>
            <a:ext cx="1771650" cy="5000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786050" y="3786190"/>
            <a:ext cx="3071834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（蓄電池残存容量）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714876" y="4429132"/>
            <a:ext cx="3071834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（前日の翌日予測）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929198"/>
            <a:ext cx="3476625" cy="5143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</p:pic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4786314" y="5000636"/>
            <a:ext cx="3286148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ja-JP" sz="2800" dirty="0" smtClean="0">
                <a:solidFill>
                  <a:schemeClr val="tx1"/>
                </a:solidFill>
              </a:rPr>
              <a:t>30</a:t>
            </a:r>
            <a:r>
              <a:rPr lang="ja-JP" altLang="en-US" sz="2800" dirty="0" smtClean="0">
                <a:solidFill>
                  <a:schemeClr val="tx1"/>
                </a:solidFill>
              </a:rPr>
              <a:t>分更新予測）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572000" y="6143644"/>
            <a:ext cx="3429024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（計画目標値の決定）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4" name="下矢印 83"/>
          <p:cNvSpPr/>
          <p:nvPr/>
        </p:nvSpPr>
        <p:spPr>
          <a:xfrm>
            <a:off x="2857488" y="5572140"/>
            <a:ext cx="2428892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11</a:t>
            </a:r>
            <a:r>
              <a:rPr kumimoji="1" lang="ja-JP" altLang="en-US" sz="3200" dirty="0" smtClean="0"/>
              <a:t>月中旬：モデルの完成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r>
              <a:rPr lang="en-US" altLang="ja-JP" sz="3200" dirty="0" smtClean="0"/>
              <a:t>11</a:t>
            </a:r>
            <a:r>
              <a:rPr lang="ja-JP" altLang="en-US" sz="3200" dirty="0" smtClean="0"/>
              <a:t>月下旬：</a:t>
            </a:r>
            <a:r>
              <a:rPr kumimoji="1" lang="ja-JP" altLang="en-US" sz="3200" dirty="0" smtClean="0"/>
              <a:t>モデルを数値実験のプログラムに</a:t>
            </a:r>
            <a:endParaRPr kumimoji="1" lang="en-US" altLang="ja-JP" sz="3200" dirty="0" smtClean="0"/>
          </a:p>
          <a:p>
            <a:pPr>
              <a:buNone/>
            </a:pPr>
            <a:r>
              <a:rPr lang="en-US" altLang="ja-JP" sz="3200" dirty="0" smtClean="0"/>
              <a:t>                 </a:t>
            </a:r>
            <a:r>
              <a:rPr kumimoji="1" lang="ja-JP" altLang="en-US" sz="3200" dirty="0" smtClean="0"/>
              <a:t>作成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en-US" altLang="ja-JP" sz="3200" dirty="0" smtClean="0"/>
              <a:t>12</a:t>
            </a:r>
            <a:r>
              <a:rPr kumimoji="1" lang="ja-JP" altLang="en-US" sz="3200" dirty="0" smtClean="0"/>
              <a:t>月：数値実験を行う</a:t>
            </a:r>
            <a:endParaRPr kumimoji="1" lang="ja-JP" altLang="en-US" sz="32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8288</TotalTime>
  <Words>405</Words>
  <Application>Microsoft Office PowerPoint</Application>
  <PresentationFormat>画面に合わせる (4:3)</PresentationFormat>
  <Paragraphs>141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ビジネス</vt:lpstr>
      <vt:lpstr>風力発電の効率的な 運用計画の立案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今後の予定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810</cp:revision>
  <dcterms:created xsi:type="dcterms:W3CDTF">2011-05-24T06:01:49Z</dcterms:created>
  <dcterms:modified xsi:type="dcterms:W3CDTF">2011-11-16T05:30:19Z</dcterms:modified>
</cp:coreProperties>
</file>