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248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>
            <a:grpSpLocks/>
          </p:cNvGrpSpPr>
          <p:nvPr userDrawn="1"/>
        </p:nvGrpSpPr>
        <p:grpSpPr bwMode="auto">
          <a:xfrm>
            <a:off x="1588" y="6389967"/>
            <a:ext cx="9144000" cy="468033"/>
            <a:chOff x="1279" y="6165304"/>
            <a:chExt cx="9143997" cy="692697"/>
          </a:xfrm>
        </p:grpSpPr>
        <p:sp>
          <p:nvSpPr>
            <p:cNvPr id="3" name="四角形  12"/>
            <p:cNvSpPr/>
            <p:nvPr/>
          </p:nvSpPr>
          <p:spPr>
            <a:xfrm>
              <a:off x="1279" y="6287545"/>
              <a:ext cx="9142942" cy="570456"/>
            </a:xfrm>
            <a:prstGeom prst="rect">
              <a:avLst/>
            </a:prstGeom>
            <a:gradFill>
              <a:gsLst>
                <a:gs pos="0">
                  <a:srgbClr val="0099FF"/>
                </a:gs>
                <a:gs pos="100000">
                  <a:schemeClr val="dk2">
                    <a:shade val="30000"/>
                    <a:satMod val="200000"/>
                  </a:schemeClr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四角形  13"/>
            <p:cNvSpPr/>
            <p:nvPr/>
          </p:nvSpPr>
          <p:spPr>
            <a:xfrm>
              <a:off x="2866" y="6165304"/>
              <a:ext cx="9142410" cy="8704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グループ化 4"/>
          <p:cNvGrpSpPr>
            <a:grpSpLocks/>
          </p:cNvGrpSpPr>
          <p:nvPr userDrawn="1"/>
        </p:nvGrpSpPr>
        <p:grpSpPr bwMode="auto">
          <a:xfrm>
            <a:off x="1588" y="0"/>
            <a:ext cx="9142412" cy="286698"/>
            <a:chOff x="1279" y="0"/>
            <a:chExt cx="9142721" cy="518905"/>
          </a:xfrm>
        </p:grpSpPr>
        <p:sp>
          <p:nvSpPr>
            <p:cNvPr id="6" name="四角形 7"/>
            <p:cNvSpPr/>
            <p:nvPr/>
          </p:nvSpPr>
          <p:spPr>
            <a:xfrm>
              <a:off x="1279" y="0"/>
              <a:ext cx="9142721" cy="276879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四角形  8"/>
            <p:cNvSpPr/>
            <p:nvPr/>
          </p:nvSpPr>
          <p:spPr>
            <a:xfrm>
              <a:off x="1279" y="276879"/>
              <a:ext cx="9142721" cy="24202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四角形  9"/>
            <p:cNvSpPr/>
            <p:nvPr/>
          </p:nvSpPr>
          <p:spPr>
            <a:xfrm>
              <a:off x="1279" y="369817"/>
              <a:ext cx="9142721" cy="56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正方形/長方形 8"/>
          <p:cNvSpPr/>
          <p:nvPr userDrawn="1"/>
        </p:nvSpPr>
        <p:spPr>
          <a:xfrm flipV="1">
            <a:off x="3176" y="675991"/>
            <a:ext cx="9142412" cy="45719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0"/>
          </p:nvPr>
        </p:nvSpPr>
        <p:spPr>
          <a:xfrm>
            <a:off x="6876256" y="6530978"/>
            <a:ext cx="2133600" cy="32702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 smtClean="0">
                <a:solidFill>
                  <a:prstClr val="white"/>
                </a:solidFill>
              </a:rPr>
              <a:t>- </a:t>
            </a:r>
            <a:fld id="{AAA75843-2D07-4FFC-BAAD-5B4168720367}" type="slidenum">
              <a:rPr lang="ja-JP" altLang="en-US" sz="1400" smtClean="0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dirty="0" smtClean="0">
                <a:solidFill>
                  <a:prstClr val="white"/>
                </a:solidFill>
              </a:rPr>
              <a:t>- 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2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0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58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5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23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5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A510-E61F-405B-9541-2B018488A97C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5AB3-9A1C-4A80-A1F1-78C35E177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/>
          <p:cNvSpPr>
            <a:spLocks noGrp="1"/>
          </p:cNvSpPr>
          <p:nvPr>
            <p:ph type="sldNum" sz="quarter" idx="10"/>
          </p:nvPr>
        </p:nvSpPr>
        <p:spPr>
          <a:xfrm>
            <a:off x="6966556" y="645977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大阪地下街（株）提供資料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260648"/>
            <a:ext cx="8229600" cy="43204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ja-JP" altLang="en-US" sz="2400" b="1" dirty="0">
                <a:latin typeface="小塚ゴシック Pr6N B"/>
                <a:ea typeface="小塚ゴシック Pr6N B"/>
              </a:rPr>
              <a:t>大阪駅</a:t>
            </a:r>
            <a:r>
              <a:rPr lang="ja-JP" altLang="en-US" sz="2400" b="1" dirty="0" smtClean="0">
                <a:latin typeface="小塚ゴシック Pr6N B"/>
                <a:ea typeface="小塚ゴシック Pr6N B"/>
              </a:rPr>
              <a:t>周辺の地下空間の現況</a:t>
            </a:r>
            <a:endParaRPr kumimoji="1" lang="ja-JP" altLang="en-US" sz="2400" b="1" dirty="0">
              <a:latin typeface="小塚ゴシック Pr6N B"/>
              <a:ea typeface="小塚ゴシック Pr6N B"/>
            </a:endParaRPr>
          </a:p>
        </p:txBody>
      </p:sp>
      <p:pic>
        <p:nvPicPr>
          <p:cNvPr id="5" name="図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92" y="1088318"/>
            <a:ext cx="5077072" cy="50825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612" y="1088318"/>
            <a:ext cx="3168352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ja-JP" altLang="en-US" sz="1400" dirty="0">
                <a:solidFill>
                  <a:srgbClr val="000000"/>
                </a:solidFill>
                <a:latin typeface="小塚ゴシック Pr6N B" charset="0"/>
                <a:ea typeface="小塚ゴシック Pr6N B" charset="0"/>
              </a:rPr>
              <a:t>大阪駅周辺地区には７つの鉄道駅（うち、５駅は地下駅）が乗入</a:t>
            </a:r>
            <a:endParaRPr lang="en-US" altLang="ja-JP" sz="1400" dirty="0">
              <a:solidFill>
                <a:srgbClr val="000000"/>
              </a:solidFill>
              <a:latin typeface="小塚ゴシック Pr6N B" charset="0"/>
              <a:ea typeface="小塚ゴシック Pr6N B" charset="0"/>
            </a:endParaRPr>
          </a:p>
          <a:p>
            <a:pPr marL="179388" indent="-179388" algn="just">
              <a:lnSpc>
                <a:spcPct val="105000"/>
              </a:lnSpc>
              <a:defRPr/>
            </a:pPr>
            <a:endParaRPr lang="en-US" altLang="ja-JP" sz="1400" dirty="0">
              <a:solidFill>
                <a:srgbClr val="000000"/>
              </a:solidFill>
              <a:latin typeface="小塚ゴシック Pr6N B" charset="0"/>
              <a:ea typeface="小塚ゴシック Pr6N B" charset="0"/>
            </a:endParaRPr>
          </a:p>
          <a:p>
            <a:pPr marL="285750" indent="-285750" algn="just">
              <a:lnSpc>
                <a:spcPct val="105000"/>
              </a:lnSpc>
              <a:buFont typeface="Arial" panose="020B0604020202020204" pitchFamily="34" charset="0"/>
              <a:buChar char="•"/>
              <a:defRPr/>
            </a:pPr>
            <a:r>
              <a:rPr lang="ja-JP" altLang="en-US" sz="1400" dirty="0">
                <a:solidFill>
                  <a:srgbClr val="000000"/>
                </a:solidFill>
                <a:latin typeface="小塚ゴシック Pr6N B" charset="0"/>
                <a:ea typeface="小塚ゴシック Pr6N B" charset="0"/>
              </a:rPr>
              <a:t>地区内では各駅や主要施設を結ぶ形状で３つの地下街、公共地下通路、民地建物内地下通路がネットワークしており、概ね</a:t>
            </a:r>
            <a:r>
              <a:rPr lang="en-US" altLang="ja-JP" sz="1400" dirty="0">
                <a:solidFill>
                  <a:srgbClr val="000000"/>
                </a:solidFill>
                <a:latin typeface="小塚ゴシック Pr6N B" charset="0"/>
                <a:ea typeface="小塚ゴシック Pr6N B" charset="0"/>
              </a:rPr>
              <a:t>1km</a:t>
            </a:r>
            <a:r>
              <a:rPr lang="ja-JP" altLang="en-US" sz="1400" dirty="0">
                <a:solidFill>
                  <a:srgbClr val="000000"/>
                </a:solidFill>
                <a:latin typeface="小塚ゴシック Pr6N B" charset="0"/>
                <a:ea typeface="小塚ゴシック Pr6N B" charset="0"/>
              </a:rPr>
              <a:t>四方の地下空間が広がって</a:t>
            </a:r>
            <a:r>
              <a:rPr lang="ja-JP" altLang="en-US" sz="1400" dirty="0" smtClean="0">
                <a:solidFill>
                  <a:srgbClr val="000000"/>
                </a:solidFill>
                <a:latin typeface="小塚ゴシック Pr6N B" charset="0"/>
                <a:ea typeface="小塚ゴシック Pr6N B" charset="0"/>
              </a:rPr>
              <a:t>いる</a:t>
            </a:r>
            <a:endParaRPr lang="en-US" altLang="ja-JP" sz="1400" dirty="0">
              <a:solidFill>
                <a:srgbClr val="000000"/>
              </a:solidFill>
              <a:latin typeface="小塚ゴシック Pr6N B" charset="0"/>
              <a:ea typeface="小塚ゴシック Pr6N B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8845" y="2990377"/>
            <a:ext cx="3058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 smtClean="0">
                <a:solidFill>
                  <a:srgbClr val="0070C0"/>
                </a:solidFill>
                <a:latin typeface="小塚ゴシック Pr6N B"/>
                <a:ea typeface="小塚ゴシック Pr6N B"/>
              </a:rPr>
              <a:t>避難確保・浸水防止計画を策定すべき施設*</a:t>
            </a:r>
            <a:endParaRPr lang="ja-JP" altLang="en-US" sz="1200" b="1" u="sng" dirty="0">
              <a:solidFill>
                <a:srgbClr val="0070C0"/>
              </a:solidFill>
              <a:latin typeface="小塚ゴシック Pr6N B"/>
              <a:ea typeface="小塚ゴシック Pr6N B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248845" y="3332677"/>
          <a:ext cx="3301668" cy="24074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5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29"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地下街・地下道等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b="1" kern="1200">
                          <a:solidFill>
                            <a:schemeClr val="lt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地下鉄道駅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29"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ホワイティ梅田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JR</a:t>
                      </a:r>
                      <a:r>
                        <a:rPr kumimoji="1" lang="ja-JP" altLang="en-US" sz="1100" dirty="0" smtClean="0"/>
                        <a:t>北新地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29"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ディアモール大阪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阪神梅田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29"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ドージマ地下センター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地下鉄梅田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29"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大阪駅前地下道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地下鉄東梅田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29"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西梅田地下道（ガーデンアベニュー）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地下鉄西梅田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129"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100" dirty="0" smtClean="0"/>
                        <a:t>阪急三番街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1pPr>
                      <a:lvl2pPr marL="326532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2pPr>
                      <a:lvl3pPr marL="653064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3pPr>
                      <a:lvl4pPr marL="979597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4pPr>
                      <a:lvl5pPr marL="1306129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5pPr>
                      <a:lvl6pPr marL="1632661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6pPr>
                      <a:lvl7pPr marL="1959193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7pPr>
                      <a:lvl8pPr marL="2285726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8pPr>
                      <a:lvl9pPr marL="2612258" algn="l" defTabSz="653064" rtl="0" eaLnBrk="1" latinLnBrk="0" hangingPunct="1">
                        <a:defRPr kumimoji="1" sz="1300" kern="1200">
                          <a:solidFill>
                            <a:schemeClr val="dk1"/>
                          </a:solidFill>
                          <a:latin typeface="小塚ゴシック Pr6N B"/>
                          <a:ea typeface="小塚ゴシック Pr6N B"/>
                        </a:defRPr>
                      </a:lvl9pPr>
                    </a:lstStyle>
                    <a:p>
                      <a:pPr algn="ctr"/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444208" y="3582224"/>
            <a:ext cx="821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rgbClr val="000000"/>
                </a:solidFill>
              </a:rPr>
              <a:t>大阪駅前地下道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35773" y="38844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rgbClr val="0070C0"/>
                </a:solidFill>
              </a:rPr>
              <a:t>東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265561" y="193620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>
                <a:solidFill>
                  <a:srgbClr val="000000"/>
                </a:solidFill>
              </a:rPr>
              <a:t>阪急</a:t>
            </a:r>
            <a:r>
              <a:rPr lang="ja-JP" altLang="en-US" sz="1100" b="1" dirty="0">
                <a:solidFill>
                  <a:srgbClr val="000000"/>
                </a:solidFill>
              </a:rPr>
              <a:t>三</a:t>
            </a:r>
            <a:r>
              <a:rPr lang="ja-JP" altLang="en-US" sz="1100" b="1" dirty="0" smtClean="0">
                <a:solidFill>
                  <a:srgbClr val="000000"/>
                </a:solidFill>
              </a:rPr>
              <a:t>番街</a:t>
            </a:r>
            <a:endParaRPr lang="ja-JP" altLang="en-US" sz="1100" b="1" dirty="0">
              <a:solidFill>
                <a:srgbClr val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642" y="5755322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 smtClean="0">
                <a:solidFill>
                  <a:srgbClr val="0070C0"/>
                </a:solidFill>
                <a:latin typeface="小塚ゴシック Pr6N B"/>
                <a:ea typeface="小塚ゴシック Pr6N B"/>
              </a:rPr>
              <a:t>上記施設の避難確保・浸水防止計画に参画すべき施設*</a:t>
            </a:r>
            <a:endParaRPr lang="ja-JP" altLang="en-US" sz="1200" b="1" u="sng" dirty="0">
              <a:solidFill>
                <a:srgbClr val="0070C0"/>
              </a:solidFill>
              <a:latin typeface="小塚ゴシック Pr6N B"/>
              <a:ea typeface="小塚ゴシック Pr6N B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3892" y="6032320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000000"/>
                </a:solidFill>
                <a:latin typeface="小塚ゴシック Pr6N B"/>
                <a:ea typeface="小塚ゴシック Pr6N B"/>
              </a:rPr>
              <a:t>上記施設に地下で接続している施設</a:t>
            </a:r>
            <a:endParaRPr lang="ja-JP" altLang="en-US" sz="1200" dirty="0">
              <a:solidFill>
                <a:srgbClr val="000000"/>
              </a:solidFill>
              <a:latin typeface="小塚ゴシック Pr6N B"/>
              <a:ea typeface="小塚ゴシック Pr6N B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62964" y="6032319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　大阪市地域防災計画</a:t>
            </a:r>
            <a:endParaRPr kumimoji="1" lang="ja-JP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148</Words>
  <Application>Microsoft Office PowerPoint</Application>
  <PresentationFormat>画面に合わせる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小塚ゴシック Pr6N B</vt:lpstr>
      <vt:lpstr>游ゴシック</vt:lpstr>
      <vt:lpstr>游ゴシック Light</vt:lpstr>
      <vt:lpstr>Arial</vt:lpstr>
      <vt:lpstr>Calibri</vt:lpstr>
      <vt:lpstr>Calibri Light</vt:lpstr>
      <vt:lpstr>Office テーマ</vt:lpstr>
      <vt:lpstr>大阪駅周辺の地下空間の現況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大阪駅周辺の地下空間の現況</dc:title>
  <dc:creator>石垣泰輔</dc:creator>
  <cp:lastModifiedBy>石垣泰輔</cp:lastModifiedBy>
  <cp:revision>1</cp:revision>
  <dcterms:created xsi:type="dcterms:W3CDTF">2017-10-21T21:14:02Z</dcterms:created>
  <dcterms:modified xsi:type="dcterms:W3CDTF">2017-10-21T21:15:14Z</dcterms:modified>
</cp:coreProperties>
</file>