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44"/>
  </p:notesMasterIdLst>
  <p:handoutMasterIdLst>
    <p:handoutMasterId r:id="rId45"/>
  </p:handoutMasterIdLst>
  <p:sldIdLst>
    <p:sldId id="256" r:id="rId2"/>
    <p:sldId id="258" r:id="rId3"/>
    <p:sldId id="291" r:id="rId4"/>
    <p:sldId id="307" r:id="rId5"/>
    <p:sldId id="304" r:id="rId6"/>
    <p:sldId id="374" r:id="rId7"/>
    <p:sldId id="298" r:id="rId8"/>
    <p:sldId id="358" r:id="rId9"/>
    <p:sldId id="369" r:id="rId10"/>
    <p:sldId id="322" r:id="rId11"/>
    <p:sldId id="320" r:id="rId12"/>
    <p:sldId id="390" r:id="rId13"/>
    <p:sldId id="391" r:id="rId14"/>
    <p:sldId id="392" r:id="rId15"/>
    <p:sldId id="393" r:id="rId16"/>
    <p:sldId id="394" r:id="rId17"/>
    <p:sldId id="376" r:id="rId18"/>
    <p:sldId id="386" r:id="rId19"/>
    <p:sldId id="411" r:id="rId20"/>
    <p:sldId id="409" r:id="rId21"/>
    <p:sldId id="380" r:id="rId22"/>
    <p:sldId id="296" r:id="rId23"/>
    <p:sldId id="314" r:id="rId24"/>
    <p:sldId id="377" r:id="rId25"/>
    <p:sldId id="396" r:id="rId26"/>
    <p:sldId id="379" r:id="rId27"/>
    <p:sldId id="389" r:id="rId28"/>
    <p:sldId id="388" r:id="rId29"/>
    <p:sldId id="406" r:id="rId30"/>
    <p:sldId id="397" r:id="rId31"/>
    <p:sldId id="381" r:id="rId32"/>
    <p:sldId id="384" r:id="rId33"/>
    <p:sldId id="383" r:id="rId34"/>
    <p:sldId id="412" r:id="rId35"/>
    <p:sldId id="410" r:id="rId36"/>
    <p:sldId id="399" r:id="rId37"/>
    <p:sldId id="400" r:id="rId38"/>
    <p:sldId id="402" r:id="rId39"/>
    <p:sldId id="403" r:id="rId40"/>
    <p:sldId id="404" r:id="rId41"/>
    <p:sldId id="405" r:id="rId42"/>
    <p:sldId id="407" r:id="rId43"/>
  </p:sldIdLst>
  <p:sldSz cx="9144000" cy="6858000" type="screen4x3"/>
  <p:notesSz cx="9939338" cy="6805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2450" autoAdjust="0"/>
  </p:normalViewPr>
  <p:slideViewPr>
    <p:cSldViewPr>
      <p:cViewPr varScale="1">
        <p:scale>
          <a:sx n="67" d="100"/>
          <a:sy n="67" d="100"/>
        </p:scale>
        <p:origin x="-150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v>時間雨量50mm</c:v>
          </c:tx>
          <c:spPr>
            <a:ln w="19050" cap="rnd">
              <a:solidFill>
                <a:schemeClr val="accent1"/>
              </a:solidFill>
              <a:prstDash val="sysDash"/>
              <a:round/>
            </a:ln>
            <a:effectLst/>
          </c:spPr>
          <c:marker>
            <c:symbol val="none"/>
          </c:marker>
          <c:trendline>
            <c:spPr>
              <a:ln w="47625" cap="rnd">
                <a:solidFill>
                  <a:schemeClr val="accent1"/>
                </a:solidFill>
                <a:prstDash val="solid"/>
              </a:ln>
              <a:effectLst/>
            </c:spPr>
            <c:trendlineType val="linear"/>
            <c:dispRSqr val="0"/>
            <c:dispEq val="0"/>
          </c:trendline>
          <c:cat>
            <c:numRef>
              <c:f>研究背景!$J$2:$J$40</c:f>
              <c:numCache>
                <c:formatCode>General</c:formatCode>
                <c:ptCount val="39"/>
                <c:pt idx="0">
                  <c:v>1976</c:v>
                </c:pt>
                <c:pt idx="1">
                  <c:v>1977</c:v>
                </c:pt>
                <c:pt idx="2">
                  <c:v>1978</c:v>
                </c:pt>
                <c:pt idx="3">
                  <c:v>1979</c:v>
                </c:pt>
                <c:pt idx="4">
                  <c:v>1980</c:v>
                </c:pt>
                <c:pt idx="5">
                  <c:v>1981</c:v>
                </c:pt>
                <c:pt idx="6">
                  <c:v>1982</c:v>
                </c:pt>
                <c:pt idx="7">
                  <c:v>1983</c:v>
                </c:pt>
                <c:pt idx="8">
                  <c:v>1984</c:v>
                </c:pt>
                <c:pt idx="9">
                  <c:v>1985</c:v>
                </c:pt>
                <c:pt idx="10">
                  <c:v>1986</c:v>
                </c:pt>
                <c:pt idx="11">
                  <c:v>1987</c:v>
                </c:pt>
                <c:pt idx="12">
                  <c:v>1988</c:v>
                </c:pt>
                <c:pt idx="13">
                  <c:v>1989</c:v>
                </c:pt>
                <c:pt idx="14">
                  <c:v>1990</c:v>
                </c:pt>
                <c:pt idx="15">
                  <c:v>1991</c:v>
                </c:pt>
                <c:pt idx="16">
                  <c:v>1992</c:v>
                </c:pt>
                <c:pt idx="17">
                  <c:v>1993</c:v>
                </c:pt>
                <c:pt idx="18">
                  <c:v>1994</c:v>
                </c:pt>
                <c:pt idx="19">
                  <c:v>1995</c:v>
                </c:pt>
                <c:pt idx="20">
                  <c:v>1996</c:v>
                </c:pt>
                <c:pt idx="21">
                  <c:v>1997</c:v>
                </c:pt>
                <c:pt idx="22">
                  <c:v>1998</c:v>
                </c:pt>
                <c:pt idx="23">
                  <c:v>1999</c:v>
                </c:pt>
                <c:pt idx="24">
                  <c:v>2000</c:v>
                </c:pt>
                <c:pt idx="25">
                  <c:v>2001</c:v>
                </c:pt>
                <c:pt idx="26">
                  <c:v>2002</c:v>
                </c:pt>
                <c:pt idx="27">
                  <c:v>2003</c:v>
                </c:pt>
                <c:pt idx="28">
                  <c:v>2004</c:v>
                </c:pt>
                <c:pt idx="29">
                  <c:v>2005</c:v>
                </c:pt>
                <c:pt idx="30">
                  <c:v>2006</c:v>
                </c:pt>
                <c:pt idx="31">
                  <c:v>2007</c:v>
                </c:pt>
                <c:pt idx="32">
                  <c:v>2008</c:v>
                </c:pt>
                <c:pt idx="33">
                  <c:v>2009</c:v>
                </c:pt>
                <c:pt idx="34">
                  <c:v>2010</c:v>
                </c:pt>
                <c:pt idx="35">
                  <c:v>2011</c:v>
                </c:pt>
                <c:pt idx="36">
                  <c:v>2012</c:v>
                </c:pt>
                <c:pt idx="37">
                  <c:v>2013</c:v>
                </c:pt>
                <c:pt idx="38">
                  <c:v>2014</c:v>
                </c:pt>
              </c:numCache>
            </c:numRef>
          </c:cat>
          <c:val>
            <c:numRef>
              <c:f>研究背景!$K$2:$K$40</c:f>
              <c:numCache>
                <c:formatCode>General</c:formatCode>
                <c:ptCount val="39"/>
                <c:pt idx="0">
                  <c:v>220</c:v>
                </c:pt>
                <c:pt idx="1">
                  <c:v>169</c:v>
                </c:pt>
                <c:pt idx="2">
                  <c:v>145</c:v>
                </c:pt>
                <c:pt idx="3">
                  <c:v>225</c:v>
                </c:pt>
                <c:pt idx="4">
                  <c:v>156</c:v>
                </c:pt>
                <c:pt idx="5">
                  <c:v>140</c:v>
                </c:pt>
                <c:pt idx="6">
                  <c:v>230</c:v>
                </c:pt>
                <c:pt idx="7">
                  <c:v>186</c:v>
                </c:pt>
                <c:pt idx="8">
                  <c:v>110</c:v>
                </c:pt>
                <c:pt idx="9">
                  <c:v>157</c:v>
                </c:pt>
                <c:pt idx="10">
                  <c:v>103</c:v>
                </c:pt>
                <c:pt idx="11">
                  <c:v>188</c:v>
                </c:pt>
                <c:pt idx="12">
                  <c:v>251</c:v>
                </c:pt>
                <c:pt idx="13">
                  <c:v>190</c:v>
                </c:pt>
                <c:pt idx="14">
                  <c:v>295</c:v>
                </c:pt>
                <c:pt idx="15">
                  <c:v>156</c:v>
                </c:pt>
                <c:pt idx="16">
                  <c:v>112</c:v>
                </c:pt>
                <c:pt idx="17">
                  <c:v>256</c:v>
                </c:pt>
                <c:pt idx="18">
                  <c:v>131</c:v>
                </c:pt>
                <c:pt idx="19">
                  <c:v>158</c:v>
                </c:pt>
                <c:pt idx="20">
                  <c:v>94</c:v>
                </c:pt>
                <c:pt idx="21">
                  <c:v>177</c:v>
                </c:pt>
                <c:pt idx="22">
                  <c:v>331</c:v>
                </c:pt>
                <c:pt idx="23">
                  <c:v>275</c:v>
                </c:pt>
                <c:pt idx="24">
                  <c:v>244</c:v>
                </c:pt>
                <c:pt idx="25">
                  <c:v>206</c:v>
                </c:pt>
                <c:pt idx="26">
                  <c:v>173</c:v>
                </c:pt>
                <c:pt idx="27">
                  <c:v>182</c:v>
                </c:pt>
                <c:pt idx="28">
                  <c:v>356</c:v>
                </c:pt>
                <c:pt idx="29">
                  <c:v>193</c:v>
                </c:pt>
                <c:pt idx="30">
                  <c:v>238</c:v>
                </c:pt>
                <c:pt idx="31">
                  <c:v>194</c:v>
                </c:pt>
                <c:pt idx="32">
                  <c:v>254</c:v>
                </c:pt>
                <c:pt idx="33">
                  <c:v>169</c:v>
                </c:pt>
                <c:pt idx="34">
                  <c:v>209</c:v>
                </c:pt>
                <c:pt idx="35">
                  <c:v>275</c:v>
                </c:pt>
                <c:pt idx="36">
                  <c:v>282</c:v>
                </c:pt>
                <c:pt idx="37">
                  <c:v>237</c:v>
                </c:pt>
                <c:pt idx="38">
                  <c:v>237</c:v>
                </c:pt>
              </c:numCache>
            </c:numRef>
          </c:val>
          <c:smooth val="0"/>
        </c:ser>
        <c:ser>
          <c:idx val="1"/>
          <c:order val="1"/>
          <c:tx>
            <c:v>時間雨量80mm</c:v>
          </c:tx>
          <c:spPr>
            <a:ln w="22225" cap="rnd">
              <a:solidFill>
                <a:schemeClr val="accent2"/>
              </a:solidFill>
              <a:prstDash val="sysDash"/>
              <a:round/>
            </a:ln>
            <a:effectLst/>
          </c:spPr>
          <c:marker>
            <c:symbol val="none"/>
          </c:marker>
          <c:trendline>
            <c:spPr>
              <a:ln w="34925" cap="rnd">
                <a:solidFill>
                  <a:schemeClr val="accent2"/>
                </a:solidFill>
                <a:prstDash val="solid"/>
              </a:ln>
              <a:effectLst/>
            </c:spPr>
            <c:trendlineType val="linear"/>
            <c:dispRSqr val="0"/>
            <c:dispEq val="0"/>
          </c:trendline>
          <c:cat>
            <c:numRef>
              <c:f>研究背景!$J$2:$J$40</c:f>
              <c:numCache>
                <c:formatCode>General</c:formatCode>
                <c:ptCount val="39"/>
                <c:pt idx="0">
                  <c:v>1976</c:v>
                </c:pt>
                <c:pt idx="1">
                  <c:v>1977</c:v>
                </c:pt>
                <c:pt idx="2">
                  <c:v>1978</c:v>
                </c:pt>
                <c:pt idx="3">
                  <c:v>1979</c:v>
                </c:pt>
                <c:pt idx="4">
                  <c:v>1980</c:v>
                </c:pt>
                <c:pt idx="5">
                  <c:v>1981</c:v>
                </c:pt>
                <c:pt idx="6">
                  <c:v>1982</c:v>
                </c:pt>
                <c:pt idx="7">
                  <c:v>1983</c:v>
                </c:pt>
                <c:pt idx="8">
                  <c:v>1984</c:v>
                </c:pt>
                <c:pt idx="9">
                  <c:v>1985</c:v>
                </c:pt>
                <c:pt idx="10">
                  <c:v>1986</c:v>
                </c:pt>
                <c:pt idx="11">
                  <c:v>1987</c:v>
                </c:pt>
                <c:pt idx="12">
                  <c:v>1988</c:v>
                </c:pt>
                <c:pt idx="13">
                  <c:v>1989</c:v>
                </c:pt>
                <c:pt idx="14">
                  <c:v>1990</c:v>
                </c:pt>
                <c:pt idx="15">
                  <c:v>1991</c:v>
                </c:pt>
                <c:pt idx="16">
                  <c:v>1992</c:v>
                </c:pt>
                <c:pt idx="17">
                  <c:v>1993</c:v>
                </c:pt>
                <c:pt idx="18">
                  <c:v>1994</c:v>
                </c:pt>
                <c:pt idx="19">
                  <c:v>1995</c:v>
                </c:pt>
                <c:pt idx="20">
                  <c:v>1996</c:v>
                </c:pt>
                <c:pt idx="21">
                  <c:v>1997</c:v>
                </c:pt>
                <c:pt idx="22">
                  <c:v>1998</c:v>
                </c:pt>
                <c:pt idx="23">
                  <c:v>1999</c:v>
                </c:pt>
                <c:pt idx="24">
                  <c:v>2000</c:v>
                </c:pt>
                <c:pt idx="25">
                  <c:v>2001</c:v>
                </c:pt>
                <c:pt idx="26">
                  <c:v>2002</c:v>
                </c:pt>
                <c:pt idx="27">
                  <c:v>2003</c:v>
                </c:pt>
                <c:pt idx="28">
                  <c:v>2004</c:v>
                </c:pt>
                <c:pt idx="29">
                  <c:v>2005</c:v>
                </c:pt>
                <c:pt idx="30">
                  <c:v>2006</c:v>
                </c:pt>
                <c:pt idx="31">
                  <c:v>2007</c:v>
                </c:pt>
                <c:pt idx="32">
                  <c:v>2008</c:v>
                </c:pt>
                <c:pt idx="33">
                  <c:v>2009</c:v>
                </c:pt>
                <c:pt idx="34">
                  <c:v>2010</c:v>
                </c:pt>
                <c:pt idx="35">
                  <c:v>2011</c:v>
                </c:pt>
                <c:pt idx="36">
                  <c:v>2012</c:v>
                </c:pt>
                <c:pt idx="37">
                  <c:v>2013</c:v>
                </c:pt>
                <c:pt idx="38">
                  <c:v>2014</c:v>
                </c:pt>
              </c:numCache>
            </c:numRef>
          </c:cat>
          <c:val>
            <c:numRef>
              <c:f>研究背景!$L$2:$L$40</c:f>
              <c:numCache>
                <c:formatCode>General</c:formatCode>
                <c:ptCount val="39"/>
                <c:pt idx="0">
                  <c:v>19</c:v>
                </c:pt>
                <c:pt idx="1">
                  <c:v>16</c:v>
                </c:pt>
                <c:pt idx="2">
                  <c:v>6</c:v>
                </c:pt>
                <c:pt idx="3">
                  <c:v>11</c:v>
                </c:pt>
                <c:pt idx="4">
                  <c:v>9</c:v>
                </c:pt>
                <c:pt idx="5">
                  <c:v>7</c:v>
                </c:pt>
                <c:pt idx="6">
                  <c:v>16</c:v>
                </c:pt>
                <c:pt idx="7">
                  <c:v>10</c:v>
                </c:pt>
                <c:pt idx="8">
                  <c:v>5</c:v>
                </c:pt>
                <c:pt idx="9">
                  <c:v>8</c:v>
                </c:pt>
                <c:pt idx="10">
                  <c:v>9</c:v>
                </c:pt>
                <c:pt idx="11">
                  <c:v>15</c:v>
                </c:pt>
                <c:pt idx="12">
                  <c:v>29</c:v>
                </c:pt>
                <c:pt idx="13">
                  <c:v>15</c:v>
                </c:pt>
                <c:pt idx="14">
                  <c:v>11</c:v>
                </c:pt>
                <c:pt idx="15">
                  <c:v>12</c:v>
                </c:pt>
                <c:pt idx="16">
                  <c:v>6</c:v>
                </c:pt>
                <c:pt idx="17">
                  <c:v>11</c:v>
                </c:pt>
                <c:pt idx="18">
                  <c:v>6</c:v>
                </c:pt>
                <c:pt idx="19">
                  <c:v>10</c:v>
                </c:pt>
                <c:pt idx="20">
                  <c:v>10</c:v>
                </c:pt>
                <c:pt idx="21">
                  <c:v>10</c:v>
                </c:pt>
                <c:pt idx="22">
                  <c:v>28</c:v>
                </c:pt>
                <c:pt idx="23">
                  <c:v>31</c:v>
                </c:pt>
                <c:pt idx="24">
                  <c:v>10</c:v>
                </c:pt>
                <c:pt idx="25">
                  <c:v>22</c:v>
                </c:pt>
                <c:pt idx="26">
                  <c:v>11</c:v>
                </c:pt>
                <c:pt idx="27">
                  <c:v>15</c:v>
                </c:pt>
                <c:pt idx="28">
                  <c:v>24</c:v>
                </c:pt>
                <c:pt idx="29">
                  <c:v>8</c:v>
                </c:pt>
                <c:pt idx="30">
                  <c:v>22</c:v>
                </c:pt>
                <c:pt idx="31">
                  <c:v>14</c:v>
                </c:pt>
                <c:pt idx="32">
                  <c:v>18</c:v>
                </c:pt>
                <c:pt idx="33">
                  <c:v>12</c:v>
                </c:pt>
                <c:pt idx="34">
                  <c:v>16</c:v>
                </c:pt>
                <c:pt idx="35">
                  <c:v>21</c:v>
                </c:pt>
                <c:pt idx="36">
                  <c:v>16</c:v>
                </c:pt>
                <c:pt idx="37">
                  <c:v>25</c:v>
                </c:pt>
                <c:pt idx="38">
                  <c:v>24</c:v>
                </c:pt>
              </c:numCache>
            </c:numRef>
          </c:val>
          <c:smooth val="0"/>
        </c:ser>
        <c:dLbls>
          <c:showLegendKey val="0"/>
          <c:showVal val="0"/>
          <c:showCatName val="0"/>
          <c:showSerName val="0"/>
          <c:showPercent val="0"/>
          <c:showBubbleSize val="0"/>
        </c:dLbls>
        <c:marker val="1"/>
        <c:smooth val="0"/>
        <c:axId val="60970496"/>
        <c:axId val="60972032"/>
      </c:lineChart>
      <c:catAx>
        <c:axId val="6097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0972032"/>
        <c:crosses val="autoZero"/>
        <c:auto val="1"/>
        <c:lblAlgn val="ctr"/>
        <c:lblOffset val="100"/>
        <c:noMultiLvlLbl val="0"/>
      </c:catAx>
      <c:valAx>
        <c:axId val="6097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970496"/>
        <c:crosses val="autoZero"/>
        <c:crossBetween val="between"/>
      </c:valAx>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dPt>
            <c:idx val="1"/>
            <c:marker>
              <c:spPr>
                <a:solidFill>
                  <a:schemeClr val="accent2"/>
                </a:solidFill>
                <a:ln w="9525">
                  <a:solidFill>
                    <a:schemeClr val="accent2"/>
                  </a:solidFill>
                </a:ln>
                <a:effectLst/>
              </c:spPr>
            </c:marker>
            <c:bubble3D val="0"/>
          </c:dPt>
          <c:dPt>
            <c:idx val="8"/>
            <c:marker>
              <c:spPr>
                <a:solidFill>
                  <a:schemeClr val="accent2"/>
                </a:solidFill>
                <a:ln w="9525">
                  <a:solidFill>
                    <a:schemeClr val="accent2"/>
                  </a:solidFill>
                </a:ln>
                <a:effectLst/>
              </c:spPr>
            </c:marker>
            <c:bubble3D val="0"/>
          </c:dPt>
          <c:dPt>
            <c:idx val="41"/>
            <c:marker>
              <c:spPr>
                <a:solidFill>
                  <a:schemeClr val="accent2"/>
                </a:solidFill>
                <a:ln w="9525">
                  <a:solidFill>
                    <a:schemeClr val="accent2"/>
                  </a:solidFill>
                </a:ln>
                <a:effectLst/>
              </c:spPr>
            </c:marker>
            <c:bubble3D val="0"/>
          </c:dPt>
          <c:xVal>
            <c:numRef>
              <c:f>降雨データ!$B$3:$B$44</c:f>
              <c:numCache>
                <c:formatCode>General</c:formatCode>
                <c:ptCount val="42"/>
                <c:pt idx="0">
                  <c:v>15</c:v>
                </c:pt>
                <c:pt idx="1">
                  <c:v>20</c:v>
                </c:pt>
                <c:pt idx="2">
                  <c:v>14</c:v>
                </c:pt>
                <c:pt idx="3">
                  <c:v>20</c:v>
                </c:pt>
                <c:pt idx="4">
                  <c:v>1</c:v>
                </c:pt>
                <c:pt idx="5">
                  <c:v>16</c:v>
                </c:pt>
                <c:pt idx="6">
                  <c:v>22</c:v>
                </c:pt>
                <c:pt idx="7">
                  <c:v>15</c:v>
                </c:pt>
                <c:pt idx="8">
                  <c:v>16</c:v>
                </c:pt>
                <c:pt idx="9">
                  <c:v>3</c:v>
                </c:pt>
                <c:pt idx="10">
                  <c:v>19</c:v>
                </c:pt>
                <c:pt idx="11">
                  <c:v>11</c:v>
                </c:pt>
                <c:pt idx="12">
                  <c:v>1</c:v>
                </c:pt>
                <c:pt idx="13">
                  <c:v>20</c:v>
                </c:pt>
                <c:pt idx="14">
                  <c:v>16</c:v>
                </c:pt>
                <c:pt idx="15">
                  <c:v>2</c:v>
                </c:pt>
                <c:pt idx="16">
                  <c:v>4</c:v>
                </c:pt>
                <c:pt idx="17">
                  <c:v>2</c:v>
                </c:pt>
                <c:pt idx="18">
                  <c:v>8</c:v>
                </c:pt>
                <c:pt idx="19">
                  <c:v>15</c:v>
                </c:pt>
                <c:pt idx="20">
                  <c:v>1</c:v>
                </c:pt>
                <c:pt idx="21">
                  <c:v>15</c:v>
                </c:pt>
                <c:pt idx="22">
                  <c:v>1</c:v>
                </c:pt>
                <c:pt idx="23">
                  <c:v>17</c:v>
                </c:pt>
                <c:pt idx="24">
                  <c:v>2</c:v>
                </c:pt>
                <c:pt idx="25">
                  <c:v>3</c:v>
                </c:pt>
                <c:pt idx="26">
                  <c:v>13</c:v>
                </c:pt>
                <c:pt idx="27">
                  <c:v>13</c:v>
                </c:pt>
                <c:pt idx="28">
                  <c:v>17</c:v>
                </c:pt>
                <c:pt idx="29">
                  <c:v>14</c:v>
                </c:pt>
                <c:pt idx="30">
                  <c:v>9</c:v>
                </c:pt>
                <c:pt idx="31">
                  <c:v>5</c:v>
                </c:pt>
                <c:pt idx="32">
                  <c:v>1</c:v>
                </c:pt>
                <c:pt idx="33">
                  <c:v>14</c:v>
                </c:pt>
                <c:pt idx="34">
                  <c:v>22</c:v>
                </c:pt>
                <c:pt idx="35">
                  <c:v>1</c:v>
                </c:pt>
                <c:pt idx="36">
                  <c:v>1</c:v>
                </c:pt>
                <c:pt idx="37">
                  <c:v>14</c:v>
                </c:pt>
                <c:pt idx="38">
                  <c:v>1</c:v>
                </c:pt>
                <c:pt idx="39">
                  <c:v>5</c:v>
                </c:pt>
                <c:pt idx="40">
                  <c:v>1</c:v>
                </c:pt>
                <c:pt idx="41">
                  <c:v>20</c:v>
                </c:pt>
              </c:numCache>
            </c:numRef>
          </c:xVal>
          <c:yVal>
            <c:numRef>
              <c:f>降雨データ!$E$3:$E$44</c:f>
              <c:numCache>
                <c:formatCode>General</c:formatCode>
                <c:ptCount val="42"/>
                <c:pt idx="0">
                  <c:v>77.5</c:v>
                </c:pt>
                <c:pt idx="1">
                  <c:v>77.5</c:v>
                </c:pt>
                <c:pt idx="2">
                  <c:v>65</c:v>
                </c:pt>
                <c:pt idx="3">
                  <c:v>64.5</c:v>
                </c:pt>
                <c:pt idx="4">
                  <c:v>63.8</c:v>
                </c:pt>
                <c:pt idx="5">
                  <c:v>63.2</c:v>
                </c:pt>
                <c:pt idx="6">
                  <c:v>59.4</c:v>
                </c:pt>
                <c:pt idx="7">
                  <c:v>58</c:v>
                </c:pt>
                <c:pt idx="8">
                  <c:v>51.7</c:v>
                </c:pt>
                <c:pt idx="9">
                  <c:v>47</c:v>
                </c:pt>
                <c:pt idx="10">
                  <c:v>46.5</c:v>
                </c:pt>
                <c:pt idx="11">
                  <c:v>43.9</c:v>
                </c:pt>
                <c:pt idx="12">
                  <c:v>40</c:v>
                </c:pt>
                <c:pt idx="13">
                  <c:v>39.5</c:v>
                </c:pt>
                <c:pt idx="14">
                  <c:v>39</c:v>
                </c:pt>
                <c:pt idx="15">
                  <c:v>36.4</c:v>
                </c:pt>
                <c:pt idx="16">
                  <c:v>55.5</c:v>
                </c:pt>
                <c:pt idx="17">
                  <c:v>51</c:v>
                </c:pt>
                <c:pt idx="18">
                  <c:v>47</c:v>
                </c:pt>
                <c:pt idx="19">
                  <c:v>46</c:v>
                </c:pt>
                <c:pt idx="20">
                  <c:v>45.5</c:v>
                </c:pt>
                <c:pt idx="21">
                  <c:v>52.4</c:v>
                </c:pt>
                <c:pt idx="22">
                  <c:v>51.5</c:v>
                </c:pt>
                <c:pt idx="23">
                  <c:v>51</c:v>
                </c:pt>
                <c:pt idx="24">
                  <c:v>50.9</c:v>
                </c:pt>
                <c:pt idx="25">
                  <c:v>49</c:v>
                </c:pt>
                <c:pt idx="26">
                  <c:v>46</c:v>
                </c:pt>
                <c:pt idx="27">
                  <c:v>57.6</c:v>
                </c:pt>
                <c:pt idx="28">
                  <c:v>49.1</c:v>
                </c:pt>
                <c:pt idx="29">
                  <c:v>45.5</c:v>
                </c:pt>
                <c:pt idx="30">
                  <c:v>45.5</c:v>
                </c:pt>
                <c:pt idx="31">
                  <c:v>45.2</c:v>
                </c:pt>
                <c:pt idx="32">
                  <c:v>42</c:v>
                </c:pt>
                <c:pt idx="33">
                  <c:v>40.4</c:v>
                </c:pt>
                <c:pt idx="34">
                  <c:v>40.1</c:v>
                </c:pt>
                <c:pt idx="35">
                  <c:v>41.2</c:v>
                </c:pt>
                <c:pt idx="36">
                  <c:v>40</c:v>
                </c:pt>
                <c:pt idx="37">
                  <c:v>34</c:v>
                </c:pt>
                <c:pt idx="38">
                  <c:v>32</c:v>
                </c:pt>
                <c:pt idx="39">
                  <c:v>38.5</c:v>
                </c:pt>
                <c:pt idx="40">
                  <c:v>33.5</c:v>
                </c:pt>
                <c:pt idx="41">
                  <c:v>32.5</c:v>
                </c:pt>
              </c:numCache>
            </c:numRef>
          </c:yVal>
          <c:smooth val="0"/>
        </c:ser>
        <c:dLbls>
          <c:showLegendKey val="0"/>
          <c:showVal val="0"/>
          <c:showCatName val="0"/>
          <c:showSerName val="0"/>
          <c:showPercent val="0"/>
          <c:showBubbleSize val="0"/>
        </c:dLbls>
        <c:axId val="87186048"/>
        <c:axId val="87427328"/>
      </c:scatterChart>
      <c:valAx>
        <c:axId val="8718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427328"/>
        <c:crosses val="autoZero"/>
        <c:crossBetween val="midCat"/>
      </c:valAx>
      <c:valAx>
        <c:axId val="8742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18604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spPr>
            <a:solidFill>
              <a:schemeClr val="accent2"/>
            </a:solidFill>
            <a:ln>
              <a:noFill/>
            </a:ln>
            <a:effectLst/>
          </c:spPr>
          <c:invertIfNegative val="0"/>
          <c:cat>
            <c:numRef>
              <c:f>Sheet4!$A$2:$A$25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Sheet4!$B$2:$B$25</c:f>
              <c:numCache>
                <c:formatCode>General</c:formatCode>
                <c:ptCount val="24"/>
                <c:pt idx="0">
                  <c:v>9</c:v>
                </c:pt>
                <c:pt idx="1">
                  <c:v>3</c:v>
                </c:pt>
                <c:pt idx="2">
                  <c:v>2</c:v>
                </c:pt>
                <c:pt idx="3">
                  <c:v>1</c:v>
                </c:pt>
                <c:pt idx="4">
                  <c:v>2</c:v>
                </c:pt>
                <c:pt idx="5">
                  <c:v>0</c:v>
                </c:pt>
                <c:pt idx="6">
                  <c:v>0</c:v>
                </c:pt>
                <c:pt idx="7">
                  <c:v>1</c:v>
                </c:pt>
                <c:pt idx="8">
                  <c:v>1</c:v>
                </c:pt>
                <c:pt idx="9">
                  <c:v>0</c:v>
                </c:pt>
                <c:pt idx="10">
                  <c:v>1</c:v>
                </c:pt>
                <c:pt idx="11">
                  <c:v>0</c:v>
                </c:pt>
                <c:pt idx="12">
                  <c:v>2</c:v>
                </c:pt>
                <c:pt idx="13">
                  <c:v>4</c:v>
                </c:pt>
                <c:pt idx="14">
                  <c:v>4</c:v>
                </c:pt>
                <c:pt idx="15">
                  <c:v>3</c:v>
                </c:pt>
                <c:pt idx="16">
                  <c:v>2</c:v>
                </c:pt>
                <c:pt idx="17">
                  <c:v>0</c:v>
                </c:pt>
                <c:pt idx="18">
                  <c:v>1</c:v>
                </c:pt>
                <c:pt idx="19">
                  <c:v>4</c:v>
                </c:pt>
                <c:pt idx="20">
                  <c:v>0</c:v>
                </c:pt>
                <c:pt idx="21">
                  <c:v>2</c:v>
                </c:pt>
                <c:pt idx="22">
                  <c:v>0</c:v>
                </c:pt>
                <c:pt idx="23">
                  <c:v>0</c:v>
                </c:pt>
              </c:numCache>
            </c:numRef>
          </c:val>
        </c:ser>
        <c:dLbls>
          <c:showLegendKey val="0"/>
          <c:showVal val="0"/>
          <c:showCatName val="0"/>
          <c:showSerName val="0"/>
          <c:showPercent val="0"/>
          <c:showBubbleSize val="0"/>
        </c:dLbls>
        <c:gapWidth val="219"/>
        <c:overlap val="-27"/>
        <c:axId val="26491136"/>
        <c:axId val="26501120"/>
      </c:barChart>
      <c:catAx>
        <c:axId val="2649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501120"/>
        <c:crosses val="autoZero"/>
        <c:auto val="1"/>
        <c:lblAlgn val="ctr"/>
        <c:lblOffset val="100"/>
        <c:noMultiLvlLbl val="0"/>
      </c:catAx>
      <c:valAx>
        <c:axId val="2650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9113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3A36-1E0C-403B-BFC9-1735F3D40BD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kumimoji="1" lang="ja-JP" altLang="en-US"/>
        </a:p>
      </dgm:t>
    </dgm:pt>
    <dgm:pt modelId="{610B1777-8C00-46F3-B6F1-29456569B76A}">
      <dgm:prSet phldrT="[テキスト]" phldr="1"/>
      <dgm:spPr/>
      <dgm:t>
        <a:bodyPr/>
        <a:lstStyle/>
        <a:p>
          <a:endParaRPr kumimoji="1" lang="ja-JP" altLang="en-US"/>
        </a:p>
      </dgm:t>
    </dgm:pt>
    <dgm:pt modelId="{52D86B8E-7053-4553-BE79-B0DC4E445911}" type="parTrans" cxnId="{D3754F19-533D-4D2B-AD87-54EB921290E9}">
      <dgm:prSet/>
      <dgm:spPr/>
      <dgm:t>
        <a:bodyPr/>
        <a:lstStyle/>
        <a:p>
          <a:endParaRPr kumimoji="1" lang="ja-JP" altLang="en-US"/>
        </a:p>
      </dgm:t>
    </dgm:pt>
    <dgm:pt modelId="{A1566DFF-47CC-48BE-9F3E-7AB511AE3137}" type="sibTrans" cxnId="{D3754F19-533D-4D2B-AD87-54EB921290E9}">
      <dgm:prSet/>
      <dgm:spPr/>
      <dgm:t>
        <a:bodyPr/>
        <a:lstStyle/>
        <a:p>
          <a:endParaRPr kumimoji="1" lang="ja-JP" altLang="en-US"/>
        </a:p>
      </dgm:t>
    </dgm:pt>
    <dgm:pt modelId="{59DA57FB-00D6-4D42-BE9A-1B1E02198639}">
      <dgm:prSet phldrT="[テキスト]" custT="1"/>
      <dgm:spPr/>
      <dgm:t>
        <a:bodyPr/>
        <a:lstStyle/>
        <a:p>
          <a:r>
            <a:rPr kumimoji="1" lang="ja-JP" altLang="en-US" sz="2400" dirty="0" smtClean="0"/>
            <a:t>外力の設定</a:t>
          </a:r>
          <a:endParaRPr kumimoji="1" lang="ja-JP" altLang="en-US" sz="2400" dirty="0"/>
        </a:p>
      </dgm:t>
    </dgm:pt>
    <dgm:pt modelId="{E1A3A57F-6019-4184-8CD3-F726234D0713}" type="parTrans" cxnId="{376D3F53-E74A-4C71-97ED-B704461BF312}">
      <dgm:prSet/>
      <dgm:spPr/>
      <dgm:t>
        <a:bodyPr/>
        <a:lstStyle/>
        <a:p>
          <a:endParaRPr kumimoji="1" lang="ja-JP" altLang="en-US"/>
        </a:p>
      </dgm:t>
    </dgm:pt>
    <dgm:pt modelId="{453588F5-C3A8-45B3-A4FF-E515543D9DBF}" type="sibTrans" cxnId="{376D3F53-E74A-4C71-97ED-B704461BF312}">
      <dgm:prSet/>
      <dgm:spPr/>
      <dgm:t>
        <a:bodyPr/>
        <a:lstStyle/>
        <a:p>
          <a:endParaRPr kumimoji="1" lang="ja-JP" altLang="en-US"/>
        </a:p>
      </dgm:t>
    </dgm:pt>
    <dgm:pt modelId="{A9E99085-FC74-4801-A9BE-92185A0D0264}">
      <dgm:prSet phldrT="[テキスト]" phldr="1"/>
      <dgm:spPr/>
      <dgm:t>
        <a:bodyPr/>
        <a:lstStyle/>
        <a:p>
          <a:endParaRPr kumimoji="1" lang="ja-JP" altLang="en-US"/>
        </a:p>
      </dgm:t>
    </dgm:pt>
    <dgm:pt modelId="{7AABA7DE-53F6-4036-A44C-BD0296F5D670}" type="parTrans" cxnId="{A33FD28E-1D20-4542-B6B7-F5BE112D7B7F}">
      <dgm:prSet/>
      <dgm:spPr/>
      <dgm:t>
        <a:bodyPr/>
        <a:lstStyle/>
        <a:p>
          <a:endParaRPr kumimoji="1" lang="ja-JP" altLang="en-US"/>
        </a:p>
      </dgm:t>
    </dgm:pt>
    <dgm:pt modelId="{A4C28D8F-B4ED-401D-BA48-E4E348E768A8}" type="sibTrans" cxnId="{A33FD28E-1D20-4542-B6B7-F5BE112D7B7F}">
      <dgm:prSet/>
      <dgm:spPr/>
      <dgm:t>
        <a:bodyPr/>
        <a:lstStyle/>
        <a:p>
          <a:endParaRPr kumimoji="1" lang="ja-JP" altLang="en-US"/>
        </a:p>
      </dgm:t>
    </dgm:pt>
    <dgm:pt modelId="{4FA43DBD-5717-4031-B3D1-C4DFE5FB8FE2}">
      <dgm:prSet phldrT="[テキスト]" custT="1"/>
      <dgm:spPr/>
      <dgm:t>
        <a:bodyPr/>
        <a:lstStyle/>
        <a:p>
          <a:r>
            <a:rPr kumimoji="1" lang="ja-JP" altLang="en-US" sz="2400" dirty="0" smtClean="0"/>
            <a:t> </a:t>
          </a:r>
          <a:r>
            <a:rPr kumimoji="1" lang="ja-JP" altLang="en-US" sz="2800" dirty="0" smtClean="0"/>
            <a:t>問題設定</a:t>
          </a:r>
          <a:r>
            <a:rPr kumimoji="1" lang="ja-JP" altLang="en-US" sz="2400" dirty="0" smtClean="0"/>
            <a:t>　</a:t>
          </a:r>
          <a:r>
            <a:rPr kumimoji="1" lang="en-US" altLang="ja-JP" sz="4800" dirty="0" smtClean="0"/>
            <a:t>{</a:t>
          </a:r>
          <a:endParaRPr kumimoji="1" lang="ja-JP" altLang="en-US" sz="4800" dirty="0"/>
        </a:p>
      </dgm:t>
    </dgm:pt>
    <dgm:pt modelId="{0673BCAA-7098-4534-A2C7-3A6F755AFFE5}" type="parTrans" cxnId="{C1008713-D3C3-4E4F-8BBD-4F13D35B5A24}">
      <dgm:prSet/>
      <dgm:spPr/>
      <dgm:t>
        <a:bodyPr/>
        <a:lstStyle/>
        <a:p>
          <a:endParaRPr kumimoji="1" lang="ja-JP" altLang="en-US"/>
        </a:p>
      </dgm:t>
    </dgm:pt>
    <dgm:pt modelId="{FE766EFE-EB40-466A-9020-356593458814}" type="sibTrans" cxnId="{C1008713-D3C3-4E4F-8BBD-4F13D35B5A24}">
      <dgm:prSet/>
      <dgm:spPr/>
      <dgm:t>
        <a:bodyPr/>
        <a:lstStyle/>
        <a:p>
          <a:endParaRPr kumimoji="1" lang="ja-JP" altLang="en-US"/>
        </a:p>
      </dgm:t>
    </dgm:pt>
    <dgm:pt modelId="{863A3833-06C4-4675-935D-7D7EC26A5DDC}">
      <dgm:prSet phldrT="[テキスト]" phldr="1"/>
      <dgm:spPr/>
      <dgm:t>
        <a:bodyPr/>
        <a:lstStyle/>
        <a:p>
          <a:endParaRPr kumimoji="1" lang="ja-JP" altLang="en-US" dirty="0"/>
        </a:p>
      </dgm:t>
    </dgm:pt>
    <dgm:pt modelId="{73C3EB54-F8D9-4465-828E-F038551EC924}" type="parTrans" cxnId="{49E80886-4B69-4ED5-BC10-523A0C9DD81A}">
      <dgm:prSet/>
      <dgm:spPr/>
      <dgm:t>
        <a:bodyPr/>
        <a:lstStyle/>
        <a:p>
          <a:endParaRPr kumimoji="1" lang="ja-JP" altLang="en-US"/>
        </a:p>
      </dgm:t>
    </dgm:pt>
    <dgm:pt modelId="{6CF1BB60-B59B-41FE-965D-F516F0843DB9}" type="sibTrans" cxnId="{49E80886-4B69-4ED5-BC10-523A0C9DD81A}">
      <dgm:prSet/>
      <dgm:spPr/>
      <dgm:t>
        <a:bodyPr/>
        <a:lstStyle/>
        <a:p>
          <a:endParaRPr kumimoji="1" lang="ja-JP" altLang="en-US"/>
        </a:p>
      </dgm:t>
    </dgm:pt>
    <dgm:pt modelId="{C437839B-5C6E-473A-B7FC-8415EDA225DD}">
      <dgm:prSet phldrT="[テキスト]" custT="1"/>
      <dgm:spPr/>
      <dgm:t>
        <a:bodyPr/>
        <a:lstStyle/>
        <a:p>
          <a:r>
            <a:rPr kumimoji="1" lang="ja-JP" altLang="en-US" sz="2400" dirty="0" smtClean="0"/>
            <a:t>対象地域の設定</a:t>
          </a:r>
          <a:endParaRPr kumimoji="1" lang="ja-JP" altLang="en-US" sz="2400" dirty="0"/>
        </a:p>
      </dgm:t>
    </dgm:pt>
    <dgm:pt modelId="{D3222384-723A-4B32-BD56-2F8C6B282566}" type="parTrans" cxnId="{81DB8879-91A9-4959-AB31-34A9376D9CFE}">
      <dgm:prSet/>
      <dgm:spPr/>
      <dgm:t>
        <a:bodyPr/>
        <a:lstStyle/>
        <a:p>
          <a:endParaRPr kumimoji="1" lang="ja-JP" altLang="en-US"/>
        </a:p>
      </dgm:t>
    </dgm:pt>
    <dgm:pt modelId="{D9A80520-282F-4923-90FC-771C891CCB59}" type="sibTrans" cxnId="{81DB8879-91A9-4959-AB31-34A9376D9CFE}">
      <dgm:prSet/>
      <dgm:spPr/>
      <dgm:t>
        <a:bodyPr/>
        <a:lstStyle/>
        <a:p>
          <a:endParaRPr kumimoji="1" lang="ja-JP" altLang="en-US"/>
        </a:p>
      </dgm:t>
    </dgm:pt>
    <dgm:pt modelId="{DE3EE350-F2AB-4ABC-AEF1-DB68327F216A}">
      <dgm:prSet phldrT="[テキスト]" custT="1"/>
      <dgm:spPr/>
      <dgm:t>
        <a:bodyPr/>
        <a:lstStyle/>
        <a:p>
          <a:r>
            <a:rPr kumimoji="1" lang="ja-JP" altLang="en-US" sz="2400" dirty="0" smtClean="0"/>
            <a:t>現在と今後の浸水対応策の検討</a:t>
          </a:r>
          <a:endParaRPr kumimoji="1" lang="ja-JP" altLang="en-US" sz="2400" dirty="0"/>
        </a:p>
      </dgm:t>
    </dgm:pt>
    <dgm:pt modelId="{DC1BFA31-BF91-43DB-BE8D-2CF6ADDDBEFA}" type="sibTrans" cxnId="{75C08A35-3739-474C-9880-EEC92B004C97}">
      <dgm:prSet/>
      <dgm:spPr/>
      <dgm:t>
        <a:bodyPr/>
        <a:lstStyle/>
        <a:p>
          <a:endParaRPr kumimoji="1" lang="ja-JP" altLang="en-US"/>
        </a:p>
      </dgm:t>
    </dgm:pt>
    <dgm:pt modelId="{D3F79850-F5D3-440C-A06E-6BF5002A253D}" type="parTrans" cxnId="{75C08A35-3739-474C-9880-EEC92B004C97}">
      <dgm:prSet/>
      <dgm:spPr/>
      <dgm:t>
        <a:bodyPr/>
        <a:lstStyle/>
        <a:p>
          <a:endParaRPr kumimoji="1" lang="ja-JP" altLang="en-US"/>
        </a:p>
      </dgm:t>
    </dgm:pt>
    <dgm:pt modelId="{921A2F62-F398-4FB8-B912-1D31A791DE34}">
      <dgm:prSet/>
      <dgm:spPr/>
      <dgm:t>
        <a:bodyPr/>
        <a:lstStyle/>
        <a:p>
          <a:endParaRPr kumimoji="1" lang="ja-JP" altLang="en-US"/>
        </a:p>
      </dgm:t>
    </dgm:pt>
    <dgm:pt modelId="{57BE9FF7-981D-4FBB-B20C-4E855F4F4FD7}" type="parTrans" cxnId="{40F74564-5C2A-4292-9A56-203E390E42FB}">
      <dgm:prSet/>
      <dgm:spPr/>
      <dgm:t>
        <a:bodyPr/>
        <a:lstStyle/>
        <a:p>
          <a:endParaRPr kumimoji="1" lang="ja-JP" altLang="en-US"/>
        </a:p>
      </dgm:t>
    </dgm:pt>
    <dgm:pt modelId="{5B0A84A3-A2FF-42BC-A258-A19640D8A211}" type="sibTrans" cxnId="{40F74564-5C2A-4292-9A56-203E390E42FB}">
      <dgm:prSet/>
      <dgm:spPr/>
      <dgm:t>
        <a:bodyPr/>
        <a:lstStyle/>
        <a:p>
          <a:endParaRPr kumimoji="1" lang="ja-JP" altLang="en-US"/>
        </a:p>
      </dgm:t>
    </dgm:pt>
    <dgm:pt modelId="{534C0EBE-A4CB-4346-9B06-1F368081C6F0}">
      <dgm:prSet/>
      <dgm:spPr/>
      <dgm:t>
        <a:bodyPr/>
        <a:lstStyle/>
        <a:p>
          <a:endParaRPr kumimoji="1" lang="ja-JP" altLang="en-US"/>
        </a:p>
      </dgm:t>
    </dgm:pt>
    <dgm:pt modelId="{DE06C9B1-9E8B-4120-8BDB-07DEFB96C6BE}" type="parTrans" cxnId="{D15B8CC5-C3DC-42D1-AA01-C428DD900D53}">
      <dgm:prSet/>
      <dgm:spPr/>
      <dgm:t>
        <a:bodyPr/>
        <a:lstStyle/>
        <a:p>
          <a:endParaRPr kumimoji="1" lang="ja-JP" altLang="en-US"/>
        </a:p>
      </dgm:t>
    </dgm:pt>
    <dgm:pt modelId="{199AC496-ECB9-476D-B91F-A9E8645BF143}" type="sibTrans" cxnId="{D15B8CC5-C3DC-42D1-AA01-C428DD900D53}">
      <dgm:prSet/>
      <dgm:spPr/>
      <dgm:t>
        <a:bodyPr/>
        <a:lstStyle/>
        <a:p>
          <a:endParaRPr kumimoji="1" lang="ja-JP" altLang="en-US"/>
        </a:p>
      </dgm:t>
    </dgm:pt>
    <dgm:pt modelId="{3BA51066-D3AB-4056-BA75-EAED68ECAF44}">
      <dgm:prSet custT="1"/>
      <dgm:spPr/>
      <dgm:t>
        <a:bodyPr/>
        <a:lstStyle/>
        <a:p>
          <a:r>
            <a:rPr kumimoji="1" lang="ja-JP" altLang="en-US" sz="2800" dirty="0" smtClean="0"/>
            <a:t>浸水シュミレーション（</a:t>
          </a:r>
          <a:r>
            <a:rPr kumimoji="1" lang="en-US" altLang="ja-JP" sz="2800" dirty="0" smtClean="0"/>
            <a:t>info works)</a:t>
          </a:r>
          <a:endParaRPr kumimoji="1" lang="ja-JP" altLang="en-US" sz="2800" dirty="0"/>
        </a:p>
      </dgm:t>
    </dgm:pt>
    <dgm:pt modelId="{A630BE72-EC34-427A-8DCB-6ACD3782CD64}" type="parTrans" cxnId="{C9F047AE-6EBE-4ACE-A84E-80779F51AECA}">
      <dgm:prSet/>
      <dgm:spPr/>
      <dgm:t>
        <a:bodyPr/>
        <a:lstStyle/>
        <a:p>
          <a:endParaRPr kumimoji="1" lang="ja-JP" altLang="en-US"/>
        </a:p>
      </dgm:t>
    </dgm:pt>
    <dgm:pt modelId="{1FF1EC37-6164-4163-81B5-573C975D8A49}" type="sibTrans" cxnId="{C9F047AE-6EBE-4ACE-A84E-80779F51AECA}">
      <dgm:prSet/>
      <dgm:spPr/>
      <dgm:t>
        <a:bodyPr/>
        <a:lstStyle/>
        <a:p>
          <a:endParaRPr kumimoji="1" lang="ja-JP" altLang="en-US"/>
        </a:p>
      </dgm:t>
    </dgm:pt>
    <dgm:pt modelId="{6FDA2EE5-E8BA-4FB0-B60C-8130AC013A36}">
      <dgm:prSet custT="1"/>
      <dgm:spPr/>
      <dgm:t>
        <a:bodyPr/>
        <a:lstStyle/>
        <a:p>
          <a:r>
            <a:rPr kumimoji="1" lang="ja-JP" altLang="en-US" sz="2400" dirty="0" smtClean="0"/>
            <a:t>止水板設置順序の比較</a:t>
          </a:r>
          <a:endParaRPr kumimoji="1" lang="ja-JP" altLang="en-US" sz="2400" dirty="0"/>
        </a:p>
      </dgm:t>
    </dgm:pt>
    <dgm:pt modelId="{909AE0DF-7236-4D3A-863D-1538E597AB50}" type="parTrans" cxnId="{03CD25AB-236D-4305-A17D-11FD0988CF64}">
      <dgm:prSet/>
      <dgm:spPr/>
      <dgm:t>
        <a:bodyPr/>
        <a:lstStyle/>
        <a:p>
          <a:endParaRPr kumimoji="1" lang="ja-JP" altLang="en-US"/>
        </a:p>
      </dgm:t>
    </dgm:pt>
    <dgm:pt modelId="{8CFC2391-F6F7-4462-B84C-43762687EF6F}" type="sibTrans" cxnId="{03CD25AB-236D-4305-A17D-11FD0988CF64}">
      <dgm:prSet/>
      <dgm:spPr/>
      <dgm:t>
        <a:bodyPr/>
        <a:lstStyle/>
        <a:p>
          <a:endParaRPr kumimoji="1" lang="ja-JP" altLang="en-US"/>
        </a:p>
      </dgm:t>
    </dgm:pt>
    <dgm:pt modelId="{173ADFC7-B747-428E-B626-5303B920DBCA}">
      <dgm:prSet custT="1"/>
      <dgm:spPr/>
      <dgm:t>
        <a:bodyPr/>
        <a:lstStyle/>
        <a:p>
          <a:r>
            <a:rPr kumimoji="1" lang="ja-JP" altLang="en-US" sz="2400" dirty="0" smtClean="0"/>
            <a:t>止水板設置開始タイミングの決定方法</a:t>
          </a:r>
          <a:endParaRPr kumimoji="1" lang="ja-JP" altLang="en-US" sz="2400" dirty="0"/>
        </a:p>
      </dgm:t>
    </dgm:pt>
    <dgm:pt modelId="{95A3083A-86ED-4EB4-8C5D-49117B58894C}" type="parTrans" cxnId="{B18633E1-528B-443C-8CCB-C2482F2582F3}">
      <dgm:prSet/>
      <dgm:spPr/>
      <dgm:t>
        <a:bodyPr/>
        <a:lstStyle/>
        <a:p>
          <a:endParaRPr kumimoji="1" lang="ja-JP" altLang="en-US"/>
        </a:p>
      </dgm:t>
    </dgm:pt>
    <dgm:pt modelId="{F985BFAD-8A90-4C78-82CC-E216A2FE1F0C}" type="sibTrans" cxnId="{B18633E1-528B-443C-8CCB-C2482F2582F3}">
      <dgm:prSet/>
      <dgm:spPr/>
      <dgm:t>
        <a:bodyPr/>
        <a:lstStyle/>
        <a:p>
          <a:endParaRPr kumimoji="1" lang="ja-JP" altLang="en-US"/>
        </a:p>
      </dgm:t>
    </dgm:pt>
    <dgm:pt modelId="{F6E47632-C223-4633-BA3D-9E40655B0504}">
      <dgm:prSet phldrT="[テキスト]" custT="1"/>
      <dgm:spPr/>
      <dgm:t>
        <a:bodyPr/>
        <a:lstStyle/>
        <a:p>
          <a:endParaRPr kumimoji="1" lang="ja-JP" altLang="en-US" sz="2400" dirty="0"/>
        </a:p>
      </dgm:t>
    </dgm:pt>
    <dgm:pt modelId="{4EFE0275-ABCD-4E19-86DE-0BB951455815}" type="parTrans" cxnId="{764AE656-D8A7-4D06-BA58-4D05377B4782}">
      <dgm:prSet/>
      <dgm:spPr/>
      <dgm:t>
        <a:bodyPr/>
        <a:lstStyle/>
        <a:p>
          <a:endParaRPr kumimoji="1" lang="ja-JP" altLang="en-US"/>
        </a:p>
      </dgm:t>
    </dgm:pt>
    <dgm:pt modelId="{EAA81598-5E56-4223-8087-2599864F00E4}" type="sibTrans" cxnId="{764AE656-D8A7-4D06-BA58-4D05377B4782}">
      <dgm:prSet/>
      <dgm:spPr/>
      <dgm:t>
        <a:bodyPr/>
        <a:lstStyle/>
        <a:p>
          <a:endParaRPr kumimoji="1" lang="ja-JP" altLang="en-US"/>
        </a:p>
      </dgm:t>
    </dgm:pt>
    <dgm:pt modelId="{16FA7650-4052-493C-B939-A2A702F3D55C}">
      <dgm:prSet phldrT="[テキスト]" custT="1"/>
      <dgm:spPr/>
      <dgm:t>
        <a:bodyPr/>
        <a:lstStyle/>
        <a:p>
          <a:endParaRPr kumimoji="1" lang="ja-JP" altLang="en-US" sz="2400" dirty="0"/>
        </a:p>
      </dgm:t>
    </dgm:pt>
    <dgm:pt modelId="{0762C5E4-0EB4-4386-B412-B5FCB60FD34E}" type="parTrans" cxnId="{ED37C97D-D161-4572-B3C1-0AE4EA59C84B}">
      <dgm:prSet/>
      <dgm:spPr/>
      <dgm:t>
        <a:bodyPr/>
        <a:lstStyle/>
        <a:p>
          <a:endParaRPr kumimoji="1" lang="ja-JP" altLang="en-US"/>
        </a:p>
      </dgm:t>
    </dgm:pt>
    <dgm:pt modelId="{A60ADB95-8F45-4064-B8C8-1F49F31E8C06}" type="sibTrans" cxnId="{ED37C97D-D161-4572-B3C1-0AE4EA59C84B}">
      <dgm:prSet/>
      <dgm:spPr/>
      <dgm:t>
        <a:bodyPr/>
        <a:lstStyle/>
        <a:p>
          <a:endParaRPr kumimoji="1" lang="ja-JP" altLang="en-US"/>
        </a:p>
      </dgm:t>
    </dgm:pt>
    <dgm:pt modelId="{EFAFBC23-6C60-4EA1-B1EE-0F10C9463EC6}" type="pres">
      <dgm:prSet presAssocID="{C72D3A36-1E0C-403B-BFC9-1735F3D40BDF}" presName="linearFlow" presStyleCnt="0">
        <dgm:presLayoutVars>
          <dgm:dir/>
          <dgm:animLvl val="lvl"/>
          <dgm:resizeHandles val="exact"/>
        </dgm:presLayoutVars>
      </dgm:prSet>
      <dgm:spPr/>
      <dgm:t>
        <a:bodyPr/>
        <a:lstStyle/>
        <a:p>
          <a:endParaRPr kumimoji="1" lang="ja-JP" altLang="en-US"/>
        </a:p>
      </dgm:t>
    </dgm:pt>
    <dgm:pt modelId="{911CB715-D9F3-466E-AB8D-B2090ADC3D6E}" type="pres">
      <dgm:prSet presAssocID="{610B1777-8C00-46F3-B6F1-29456569B76A}" presName="composite" presStyleCnt="0"/>
      <dgm:spPr/>
    </dgm:pt>
    <dgm:pt modelId="{1070154A-DA0E-49ED-A8B1-C123308D3419}" type="pres">
      <dgm:prSet presAssocID="{610B1777-8C00-46F3-B6F1-29456569B76A}" presName="parentText" presStyleLbl="alignNode1" presStyleIdx="0" presStyleCnt="5">
        <dgm:presLayoutVars>
          <dgm:chMax val="1"/>
          <dgm:bulletEnabled val="1"/>
        </dgm:presLayoutVars>
      </dgm:prSet>
      <dgm:spPr/>
      <dgm:t>
        <a:bodyPr/>
        <a:lstStyle/>
        <a:p>
          <a:endParaRPr kumimoji="1" lang="ja-JP" altLang="en-US"/>
        </a:p>
      </dgm:t>
    </dgm:pt>
    <dgm:pt modelId="{82C9D63B-1314-42D3-8B58-ECE3C7779E0A}" type="pres">
      <dgm:prSet presAssocID="{610B1777-8C00-46F3-B6F1-29456569B76A}" presName="descendantText" presStyleLbl="alignAcc1" presStyleIdx="0" presStyleCnt="5" custLinFactNeighborX="1246" custLinFactNeighborY="-18976">
        <dgm:presLayoutVars>
          <dgm:bulletEnabled val="1"/>
        </dgm:presLayoutVars>
      </dgm:prSet>
      <dgm:spPr/>
      <dgm:t>
        <a:bodyPr/>
        <a:lstStyle/>
        <a:p>
          <a:endParaRPr kumimoji="1" lang="ja-JP" altLang="en-US"/>
        </a:p>
      </dgm:t>
    </dgm:pt>
    <dgm:pt modelId="{C267267B-B074-496E-94BF-B3B36A244325}" type="pres">
      <dgm:prSet presAssocID="{A1566DFF-47CC-48BE-9F3E-7AB511AE3137}" presName="sp" presStyleCnt="0"/>
      <dgm:spPr/>
    </dgm:pt>
    <dgm:pt modelId="{E3795806-06C8-43EB-BF52-4858767AEFF6}" type="pres">
      <dgm:prSet presAssocID="{A9E99085-FC74-4801-A9BE-92185A0D0264}" presName="composite" presStyleCnt="0"/>
      <dgm:spPr/>
    </dgm:pt>
    <dgm:pt modelId="{58A39CDB-56E7-44F6-9125-BC6A3CEBB850}" type="pres">
      <dgm:prSet presAssocID="{A9E99085-FC74-4801-A9BE-92185A0D0264}" presName="parentText" presStyleLbl="alignNode1" presStyleIdx="1" presStyleCnt="5">
        <dgm:presLayoutVars>
          <dgm:chMax val="1"/>
          <dgm:bulletEnabled val="1"/>
        </dgm:presLayoutVars>
      </dgm:prSet>
      <dgm:spPr/>
      <dgm:t>
        <a:bodyPr/>
        <a:lstStyle/>
        <a:p>
          <a:endParaRPr kumimoji="1" lang="ja-JP" altLang="en-US"/>
        </a:p>
      </dgm:t>
    </dgm:pt>
    <dgm:pt modelId="{41208BEB-56AE-405A-B449-E3B70FBB143B}" type="pres">
      <dgm:prSet presAssocID="{A9E99085-FC74-4801-A9BE-92185A0D0264}" presName="descendantText" presStyleLbl="alignAcc1" presStyleIdx="1" presStyleCnt="5" custScaleY="113140">
        <dgm:presLayoutVars>
          <dgm:bulletEnabled val="1"/>
        </dgm:presLayoutVars>
      </dgm:prSet>
      <dgm:spPr/>
      <dgm:t>
        <a:bodyPr/>
        <a:lstStyle/>
        <a:p>
          <a:endParaRPr kumimoji="1" lang="ja-JP" altLang="en-US"/>
        </a:p>
      </dgm:t>
    </dgm:pt>
    <dgm:pt modelId="{1ED6E154-139C-4447-8FB8-25328044099D}" type="pres">
      <dgm:prSet presAssocID="{A4C28D8F-B4ED-401D-BA48-E4E348E768A8}" presName="sp" presStyleCnt="0"/>
      <dgm:spPr/>
    </dgm:pt>
    <dgm:pt modelId="{1A8C869F-B07C-4D94-83D5-0762CE187C61}" type="pres">
      <dgm:prSet presAssocID="{921A2F62-F398-4FB8-B912-1D31A791DE34}" presName="composite" presStyleCnt="0"/>
      <dgm:spPr/>
    </dgm:pt>
    <dgm:pt modelId="{0466436C-DD91-4C08-952D-1A2F9C54C1BD}" type="pres">
      <dgm:prSet presAssocID="{921A2F62-F398-4FB8-B912-1D31A791DE34}" presName="parentText" presStyleLbl="alignNode1" presStyleIdx="2" presStyleCnt="5">
        <dgm:presLayoutVars>
          <dgm:chMax val="1"/>
          <dgm:bulletEnabled val="1"/>
        </dgm:presLayoutVars>
      </dgm:prSet>
      <dgm:spPr/>
      <dgm:t>
        <a:bodyPr/>
        <a:lstStyle/>
        <a:p>
          <a:endParaRPr kumimoji="1" lang="ja-JP" altLang="en-US"/>
        </a:p>
      </dgm:t>
    </dgm:pt>
    <dgm:pt modelId="{DA8B4B46-7AE7-4F9A-A597-51281CDEFF13}" type="pres">
      <dgm:prSet presAssocID="{921A2F62-F398-4FB8-B912-1D31A791DE34}" presName="descendantText" presStyleLbl="alignAcc1" presStyleIdx="2" presStyleCnt="5">
        <dgm:presLayoutVars>
          <dgm:bulletEnabled val="1"/>
        </dgm:presLayoutVars>
      </dgm:prSet>
      <dgm:spPr/>
      <dgm:t>
        <a:bodyPr/>
        <a:lstStyle/>
        <a:p>
          <a:endParaRPr kumimoji="1" lang="ja-JP" altLang="en-US"/>
        </a:p>
      </dgm:t>
    </dgm:pt>
    <dgm:pt modelId="{39F9B016-C8D2-4CB6-B42C-81A15C655869}" type="pres">
      <dgm:prSet presAssocID="{5B0A84A3-A2FF-42BC-A258-A19640D8A211}" presName="sp" presStyleCnt="0"/>
      <dgm:spPr/>
    </dgm:pt>
    <dgm:pt modelId="{D141ACA8-89CB-4AF6-B468-8531892B9B19}" type="pres">
      <dgm:prSet presAssocID="{534C0EBE-A4CB-4346-9B06-1F368081C6F0}" presName="composite" presStyleCnt="0"/>
      <dgm:spPr/>
    </dgm:pt>
    <dgm:pt modelId="{03EC65DB-8E28-4D7B-8BB2-08F9D1326B69}" type="pres">
      <dgm:prSet presAssocID="{534C0EBE-A4CB-4346-9B06-1F368081C6F0}" presName="parentText" presStyleLbl="alignNode1" presStyleIdx="3" presStyleCnt="5">
        <dgm:presLayoutVars>
          <dgm:chMax val="1"/>
          <dgm:bulletEnabled val="1"/>
        </dgm:presLayoutVars>
      </dgm:prSet>
      <dgm:spPr/>
      <dgm:t>
        <a:bodyPr/>
        <a:lstStyle/>
        <a:p>
          <a:endParaRPr kumimoji="1" lang="ja-JP" altLang="en-US"/>
        </a:p>
      </dgm:t>
    </dgm:pt>
    <dgm:pt modelId="{033B4C91-AB8C-4790-A655-819C2BDAC46B}" type="pres">
      <dgm:prSet presAssocID="{534C0EBE-A4CB-4346-9B06-1F368081C6F0}" presName="descendantText" presStyleLbl="alignAcc1" presStyleIdx="3" presStyleCnt="5">
        <dgm:presLayoutVars>
          <dgm:bulletEnabled val="1"/>
        </dgm:presLayoutVars>
      </dgm:prSet>
      <dgm:spPr/>
      <dgm:t>
        <a:bodyPr/>
        <a:lstStyle/>
        <a:p>
          <a:endParaRPr kumimoji="1" lang="ja-JP" altLang="en-US"/>
        </a:p>
      </dgm:t>
    </dgm:pt>
    <dgm:pt modelId="{56EA96CC-0C61-4811-862A-033BBC4862C8}" type="pres">
      <dgm:prSet presAssocID="{199AC496-ECB9-476D-B91F-A9E8645BF143}" presName="sp" presStyleCnt="0"/>
      <dgm:spPr/>
    </dgm:pt>
    <dgm:pt modelId="{31099A29-5575-4A28-A76F-D39F2A399B22}" type="pres">
      <dgm:prSet presAssocID="{863A3833-06C4-4675-935D-7D7EC26A5DDC}" presName="composite" presStyleCnt="0"/>
      <dgm:spPr/>
    </dgm:pt>
    <dgm:pt modelId="{5334915C-DB15-4C09-AC9E-1E964DDE60E7}" type="pres">
      <dgm:prSet presAssocID="{863A3833-06C4-4675-935D-7D7EC26A5DDC}" presName="parentText" presStyleLbl="alignNode1" presStyleIdx="4" presStyleCnt="5">
        <dgm:presLayoutVars>
          <dgm:chMax val="1"/>
          <dgm:bulletEnabled val="1"/>
        </dgm:presLayoutVars>
      </dgm:prSet>
      <dgm:spPr/>
      <dgm:t>
        <a:bodyPr/>
        <a:lstStyle/>
        <a:p>
          <a:endParaRPr kumimoji="1" lang="ja-JP" altLang="en-US"/>
        </a:p>
      </dgm:t>
    </dgm:pt>
    <dgm:pt modelId="{382EBDD9-08F2-41C0-9918-49ECB5E4E0D6}" type="pres">
      <dgm:prSet presAssocID="{863A3833-06C4-4675-935D-7D7EC26A5DDC}" presName="descendantText" presStyleLbl="alignAcc1" presStyleIdx="4" presStyleCnt="5">
        <dgm:presLayoutVars>
          <dgm:bulletEnabled val="1"/>
        </dgm:presLayoutVars>
      </dgm:prSet>
      <dgm:spPr/>
      <dgm:t>
        <a:bodyPr/>
        <a:lstStyle/>
        <a:p>
          <a:endParaRPr kumimoji="1" lang="ja-JP" altLang="en-US"/>
        </a:p>
      </dgm:t>
    </dgm:pt>
  </dgm:ptLst>
  <dgm:cxnLst>
    <dgm:cxn modelId="{A33FD28E-1D20-4542-B6B7-F5BE112D7B7F}" srcId="{C72D3A36-1E0C-403B-BFC9-1735F3D40BDF}" destId="{A9E99085-FC74-4801-A9BE-92185A0D0264}" srcOrd="1" destOrd="0" parTransId="{7AABA7DE-53F6-4036-A44C-BD0296F5D670}" sibTransId="{A4C28D8F-B4ED-401D-BA48-E4E348E768A8}"/>
    <dgm:cxn modelId="{75C08A35-3739-474C-9880-EEC92B004C97}" srcId="{863A3833-06C4-4675-935D-7D7EC26A5DDC}" destId="{DE3EE350-F2AB-4ABC-AEF1-DB68327F216A}" srcOrd="1" destOrd="0" parTransId="{D3F79850-F5D3-440C-A06E-6BF5002A253D}" sibTransId="{DC1BFA31-BF91-43DB-BE8D-2CF6ADDDBEFA}"/>
    <dgm:cxn modelId="{764AE656-D8A7-4D06-BA58-4D05377B4782}" srcId="{863A3833-06C4-4675-935D-7D7EC26A5DDC}" destId="{F6E47632-C223-4633-BA3D-9E40655B0504}" srcOrd="2" destOrd="0" parTransId="{4EFE0275-ABCD-4E19-86DE-0BB951455815}" sibTransId="{EAA81598-5E56-4223-8087-2599864F00E4}"/>
    <dgm:cxn modelId="{419F50C4-9BF6-454C-A833-23311B252911}" type="presOf" srcId="{16FA7650-4052-493C-B939-A2A702F3D55C}" destId="{382EBDD9-08F2-41C0-9918-49ECB5E4E0D6}" srcOrd="0" destOrd="0" presId="urn:microsoft.com/office/officeart/2005/8/layout/chevron2"/>
    <dgm:cxn modelId="{437192E1-CA6E-4EFC-876A-C2B04639DB54}" type="presOf" srcId="{3BA51066-D3AB-4056-BA75-EAED68ECAF44}" destId="{DA8B4B46-7AE7-4F9A-A597-51281CDEFF13}" srcOrd="0" destOrd="0" presId="urn:microsoft.com/office/officeart/2005/8/layout/chevron2"/>
    <dgm:cxn modelId="{D15B8CC5-C3DC-42D1-AA01-C428DD900D53}" srcId="{C72D3A36-1E0C-403B-BFC9-1735F3D40BDF}" destId="{534C0EBE-A4CB-4346-9B06-1F368081C6F0}" srcOrd="3" destOrd="0" parTransId="{DE06C9B1-9E8B-4120-8BDB-07DEFB96C6BE}" sibTransId="{199AC496-ECB9-476D-B91F-A9E8645BF143}"/>
    <dgm:cxn modelId="{EF030229-EA58-4915-ABFA-10FEEFC84787}" type="presOf" srcId="{534C0EBE-A4CB-4346-9B06-1F368081C6F0}" destId="{03EC65DB-8E28-4D7B-8BB2-08F9D1326B69}" srcOrd="0" destOrd="0" presId="urn:microsoft.com/office/officeart/2005/8/layout/chevron2"/>
    <dgm:cxn modelId="{49E80886-4B69-4ED5-BC10-523A0C9DD81A}" srcId="{C72D3A36-1E0C-403B-BFC9-1735F3D40BDF}" destId="{863A3833-06C4-4675-935D-7D7EC26A5DDC}" srcOrd="4" destOrd="0" parTransId="{73C3EB54-F8D9-4465-828E-F038551EC924}" sibTransId="{6CF1BB60-B59B-41FE-965D-F516F0843DB9}"/>
    <dgm:cxn modelId="{89E45B6C-8002-4121-BAB9-5E8964D841DC}" type="presOf" srcId="{F6E47632-C223-4633-BA3D-9E40655B0504}" destId="{382EBDD9-08F2-41C0-9918-49ECB5E4E0D6}" srcOrd="0" destOrd="2" presId="urn:microsoft.com/office/officeart/2005/8/layout/chevron2"/>
    <dgm:cxn modelId="{B6B57358-2252-4B1C-806E-C615AA8EE6F2}" type="presOf" srcId="{173ADFC7-B747-428E-B626-5303B920DBCA}" destId="{033B4C91-AB8C-4790-A655-819C2BDAC46B}" srcOrd="0" destOrd="1" presId="urn:microsoft.com/office/officeart/2005/8/layout/chevron2"/>
    <dgm:cxn modelId="{96B5B51E-E3A2-4ADD-9A71-6611EA806E0B}" type="presOf" srcId="{921A2F62-F398-4FB8-B912-1D31A791DE34}" destId="{0466436C-DD91-4C08-952D-1A2F9C54C1BD}" srcOrd="0" destOrd="0" presId="urn:microsoft.com/office/officeart/2005/8/layout/chevron2"/>
    <dgm:cxn modelId="{BFA0F594-79D2-4AEC-A5BF-E6E40E94D1C1}" type="presOf" srcId="{6FDA2EE5-E8BA-4FB0-B60C-8130AC013A36}" destId="{033B4C91-AB8C-4790-A655-819C2BDAC46B}" srcOrd="0" destOrd="0" presId="urn:microsoft.com/office/officeart/2005/8/layout/chevron2"/>
    <dgm:cxn modelId="{EC3A1CDB-C293-4B31-A51B-4C21F65F7CB4}" type="presOf" srcId="{C72D3A36-1E0C-403B-BFC9-1735F3D40BDF}" destId="{EFAFBC23-6C60-4EA1-B1EE-0F10C9463EC6}" srcOrd="0" destOrd="0" presId="urn:microsoft.com/office/officeart/2005/8/layout/chevron2"/>
    <dgm:cxn modelId="{B18633E1-528B-443C-8CCB-C2482F2582F3}" srcId="{534C0EBE-A4CB-4346-9B06-1F368081C6F0}" destId="{173ADFC7-B747-428E-B626-5303B920DBCA}" srcOrd="1" destOrd="0" parTransId="{95A3083A-86ED-4EB4-8C5D-49117B58894C}" sibTransId="{F985BFAD-8A90-4C78-82CC-E216A2FE1F0C}"/>
    <dgm:cxn modelId="{6161B29B-511B-4DD4-BF8C-254FC87E740C}" type="presOf" srcId="{C437839B-5C6E-473A-B7FC-8415EDA225DD}" destId="{82C9D63B-1314-42D3-8B58-ECE3C7779E0A}" srcOrd="0" destOrd="1" presId="urn:microsoft.com/office/officeart/2005/8/layout/chevron2"/>
    <dgm:cxn modelId="{D8ADA8C8-3D0A-456E-854F-C893361D941F}" type="presOf" srcId="{610B1777-8C00-46F3-B6F1-29456569B76A}" destId="{1070154A-DA0E-49ED-A8B1-C123308D3419}" srcOrd="0" destOrd="0" presId="urn:microsoft.com/office/officeart/2005/8/layout/chevron2"/>
    <dgm:cxn modelId="{EE1A7000-6137-4964-B567-FD3A904C9C68}" type="presOf" srcId="{DE3EE350-F2AB-4ABC-AEF1-DB68327F216A}" destId="{382EBDD9-08F2-41C0-9918-49ECB5E4E0D6}" srcOrd="0" destOrd="1" presId="urn:microsoft.com/office/officeart/2005/8/layout/chevron2"/>
    <dgm:cxn modelId="{ED37C97D-D161-4572-B3C1-0AE4EA59C84B}" srcId="{863A3833-06C4-4675-935D-7D7EC26A5DDC}" destId="{16FA7650-4052-493C-B939-A2A702F3D55C}" srcOrd="0" destOrd="0" parTransId="{0762C5E4-0EB4-4386-B412-B5FCB60FD34E}" sibTransId="{A60ADB95-8F45-4064-B8C8-1F49F31E8C06}"/>
    <dgm:cxn modelId="{D3754F19-533D-4D2B-AD87-54EB921290E9}" srcId="{C72D3A36-1E0C-403B-BFC9-1735F3D40BDF}" destId="{610B1777-8C00-46F3-B6F1-29456569B76A}" srcOrd="0" destOrd="0" parTransId="{52D86B8E-7053-4553-BE79-B0DC4E445911}" sibTransId="{A1566DFF-47CC-48BE-9F3E-7AB511AE3137}"/>
    <dgm:cxn modelId="{4C4EB073-E5B5-4F0B-9D00-2AC91815EB67}" type="presOf" srcId="{59DA57FB-00D6-4D42-BE9A-1B1E02198639}" destId="{82C9D63B-1314-42D3-8B58-ECE3C7779E0A}" srcOrd="0" destOrd="0" presId="urn:microsoft.com/office/officeart/2005/8/layout/chevron2"/>
    <dgm:cxn modelId="{C1008713-D3C3-4E4F-8BBD-4F13D35B5A24}" srcId="{A9E99085-FC74-4801-A9BE-92185A0D0264}" destId="{4FA43DBD-5717-4031-B3D1-C4DFE5FB8FE2}" srcOrd="0" destOrd="0" parTransId="{0673BCAA-7098-4534-A2C7-3A6F755AFFE5}" sibTransId="{FE766EFE-EB40-466A-9020-356593458814}"/>
    <dgm:cxn modelId="{81DB8879-91A9-4959-AB31-34A9376D9CFE}" srcId="{610B1777-8C00-46F3-B6F1-29456569B76A}" destId="{C437839B-5C6E-473A-B7FC-8415EDA225DD}" srcOrd="1" destOrd="0" parTransId="{D3222384-723A-4B32-BD56-2F8C6B282566}" sibTransId="{D9A80520-282F-4923-90FC-771C891CCB59}"/>
    <dgm:cxn modelId="{155794A0-B522-4674-89AB-982BBD027CEB}" type="presOf" srcId="{A9E99085-FC74-4801-A9BE-92185A0D0264}" destId="{58A39CDB-56E7-44F6-9125-BC6A3CEBB850}" srcOrd="0" destOrd="0" presId="urn:microsoft.com/office/officeart/2005/8/layout/chevron2"/>
    <dgm:cxn modelId="{A68ABC1E-17F5-43BC-8E92-A95A9FDAAE81}" type="presOf" srcId="{863A3833-06C4-4675-935D-7D7EC26A5DDC}" destId="{5334915C-DB15-4C09-AC9E-1E964DDE60E7}" srcOrd="0" destOrd="0" presId="urn:microsoft.com/office/officeart/2005/8/layout/chevron2"/>
    <dgm:cxn modelId="{C9F047AE-6EBE-4ACE-A84E-80779F51AECA}" srcId="{921A2F62-F398-4FB8-B912-1D31A791DE34}" destId="{3BA51066-D3AB-4056-BA75-EAED68ECAF44}" srcOrd="0" destOrd="0" parTransId="{A630BE72-EC34-427A-8DCB-6ACD3782CD64}" sibTransId="{1FF1EC37-6164-4163-81B5-573C975D8A49}"/>
    <dgm:cxn modelId="{8280DB2C-3798-4F6A-8ED9-B0CFECB19C79}" type="presOf" srcId="{4FA43DBD-5717-4031-B3D1-C4DFE5FB8FE2}" destId="{41208BEB-56AE-405A-B449-E3B70FBB143B}" srcOrd="0" destOrd="0" presId="urn:microsoft.com/office/officeart/2005/8/layout/chevron2"/>
    <dgm:cxn modelId="{376D3F53-E74A-4C71-97ED-B704461BF312}" srcId="{610B1777-8C00-46F3-B6F1-29456569B76A}" destId="{59DA57FB-00D6-4D42-BE9A-1B1E02198639}" srcOrd="0" destOrd="0" parTransId="{E1A3A57F-6019-4184-8CD3-F726234D0713}" sibTransId="{453588F5-C3A8-45B3-A4FF-E515543D9DBF}"/>
    <dgm:cxn modelId="{40F74564-5C2A-4292-9A56-203E390E42FB}" srcId="{C72D3A36-1E0C-403B-BFC9-1735F3D40BDF}" destId="{921A2F62-F398-4FB8-B912-1D31A791DE34}" srcOrd="2" destOrd="0" parTransId="{57BE9FF7-981D-4FBB-B20C-4E855F4F4FD7}" sibTransId="{5B0A84A3-A2FF-42BC-A258-A19640D8A211}"/>
    <dgm:cxn modelId="{03CD25AB-236D-4305-A17D-11FD0988CF64}" srcId="{534C0EBE-A4CB-4346-9B06-1F368081C6F0}" destId="{6FDA2EE5-E8BA-4FB0-B60C-8130AC013A36}" srcOrd="0" destOrd="0" parTransId="{909AE0DF-7236-4D3A-863D-1538E597AB50}" sibTransId="{8CFC2391-F6F7-4462-B84C-43762687EF6F}"/>
    <dgm:cxn modelId="{B8131492-17B6-4EB2-BF74-D0B3B6576873}" type="presParOf" srcId="{EFAFBC23-6C60-4EA1-B1EE-0F10C9463EC6}" destId="{911CB715-D9F3-466E-AB8D-B2090ADC3D6E}" srcOrd="0" destOrd="0" presId="urn:microsoft.com/office/officeart/2005/8/layout/chevron2"/>
    <dgm:cxn modelId="{D27E833C-CE11-48AE-8723-3D658D8E422A}" type="presParOf" srcId="{911CB715-D9F3-466E-AB8D-B2090ADC3D6E}" destId="{1070154A-DA0E-49ED-A8B1-C123308D3419}" srcOrd="0" destOrd="0" presId="urn:microsoft.com/office/officeart/2005/8/layout/chevron2"/>
    <dgm:cxn modelId="{DC5DA0ED-B546-4919-B536-EA94CAA1E6A8}" type="presParOf" srcId="{911CB715-D9F3-466E-AB8D-B2090ADC3D6E}" destId="{82C9D63B-1314-42D3-8B58-ECE3C7779E0A}" srcOrd="1" destOrd="0" presId="urn:microsoft.com/office/officeart/2005/8/layout/chevron2"/>
    <dgm:cxn modelId="{DAF2C31A-E984-4981-A833-274977946A7E}" type="presParOf" srcId="{EFAFBC23-6C60-4EA1-B1EE-0F10C9463EC6}" destId="{C267267B-B074-496E-94BF-B3B36A244325}" srcOrd="1" destOrd="0" presId="urn:microsoft.com/office/officeart/2005/8/layout/chevron2"/>
    <dgm:cxn modelId="{E7F7229E-E50E-40A7-A97D-7F1CDDBAEE35}" type="presParOf" srcId="{EFAFBC23-6C60-4EA1-B1EE-0F10C9463EC6}" destId="{E3795806-06C8-43EB-BF52-4858767AEFF6}" srcOrd="2" destOrd="0" presId="urn:microsoft.com/office/officeart/2005/8/layout/chevron2"/>
    <dgm:cxn modelId="{FCD24CB5-5707-4D01-B891-62C372A9A8EA}" type="presParOf" srcId="{E3795806-06C8-43EB-BF52-4858767AEFF6}" destId="{58A39CDB-56E7-44F6-9125-BC6A3CEBB850}" srcOrd="0" destOrd="0" presId="urn:microsoft.com/office/officeart/2005/8/layout/chevron2"/>
    <dgm:cxn modelId="{F3EA735C-D1E0-4E42-A4F5-FECFA58560FA}" type="presParOf" srcId="{E3795806-06C8-43EB-BF52-4858767AEFF6}" destId="{41208BEB-56AE-405A-B449-E3B70FBB143B}" srcOrd="1" destOrd="0" presId="urn:microsoft.com/office/officeart/2005/8/layout/chevron2"/>
    <dgm:cxn modelId="{4283B471-7944-4EBC-9756-F97B2C31CF08}" type="presParOf" srcId="{EFAFBC23-6C60-4EA1-B1EE-0F10C9463EC6}" destId="{1ED6E154-139C-4447-8FB8-25328044099D}" srcOrd="3" destOrd="0" presId="urn:microsoft.com/office/officeart/2005/8/layout/chevron2"/>
    <dgm:cxn modelId="{463D8414-206C-4A55-8EC0-27D4BCFE04B3}" type="presParOf" srcId="{EFAFBC23-6C60-4EA1-B1EE-0F10C9463EC6}" destId="{1A8C869F-B07C-4D94-83D5-0762CE187C61}" srcOrd="4" destOrd="0" presId="urn:microsoft.com/office/officeart/2005/8/layout/chevron2"/>
    <dgm:cxn modelId="{56C60A3E-7709-4D4E-BC16-67D036BD1B18}" type="presParOf" srcId="{1A8C869F-B07C-4D94-83D5-0762CE187C61}" destId="{0466436C-DD91-4C08-952D-1A2F9C54C1BD}" srcOrd="0" destOrd="0" presId="urn:microsoft.com/office/officeart/2005/8/layout/chevron2"/>
    <dgm:cxn modelId="{F994EB91-B040-4AD7-BAF4-B084DD66960C}" type="presParOf" srcId="{1A8C869F-B07C-4D94-83D5-0762CE187C61}" destId="{DA8B4B46-7AE7-4F9A-A597-51281CDEFF13}" srcOrd="1" destOrd="0" presId="urn:microsoft.com/office/officeart/2005/8/layout/chevron2"/>
    <dgm:cxn modelId="{DFFA3CB6-DC23-4818-B6B7-04CA1B601FAE}" type="presParOf" srcId="{EFAFBC23-6C60-4EA1-B1EE-0F10C9463EC6}" destId="{39F9B016-C8D2-4CB6-B42C-81A15C655869}" srcOrd="5" destOrd="0" presId="urn:microsoft.com/office/officeart/2005/8/layout/chevron2"/>
    <dgm:cxn modelId="{A796A5A4-78F8-4536-AF6E-997544B1D764}" type="presParOf" srcId="{EFAFBC23-6C60-4EA1-B1EE-0F10C9463EC6}" destId="{D141ACA8-89CB-4AF6-B468-8531892B9B19}" srcOrd="6" destOrd="0" presId="urn:microsoft.com/office/officeart/2005/8/layout/chevron2"/>
    <dgm:cxn modelId="{FFC3574F-E455-4948-BD32-3A11295CE7A6}" type="presParOf" srcId="{D141ACA8-89CB-4AF6-B468-8531892B9B19}" destId="{03EC65DB-8E28-4D7B-8BB2-08F9D1326B69}" srcOrd="0" destOrd="0" presId="urn:microsoft.com/office/officeart/2005/8/layout/chevron2"/>
    <dgm:cxn modelId="{0C1F7C47-013F-43BD-9EAD-A4313C4D0006}" type="presParOf" srcId="{D141ACA8-89CB-4AF6-B468-8531892B9B19}" destId="{033B4C91-AB8C-4790-A655-819C2BDAC46B}" srcOrd="1" destOrd="0" presId="urn:microsoft.com/office/officeart/2005/8/layout/chevron2"/>
    <dgm:cxn modelId="{7BB18EA9-BE25-4DF8-9240-AC66626AA192}" type="presParOf" srcId="{EFAFBC23-6C60-4EA1-B1EE-0F10C9463EC6}" destId="{56EA96CC-0C61-4811-862A-033BBC4862C8}" srcOrd="7" destOrd="0" presId="urn:microsoft.com/office/officeart/2005/8/layout/chevron2"/>
    <dgm:cxn modelId="{29DDC1B9-C915-46B8-87AD-00CA2D653744}" type="presParOf" srcId="{EFAFBC23-6C60-4EA1-B1EE-0F10C9463EC6}" destId="{31099A29-5575-4A28-A76F-D39F2A399B22}" srcOrd="8" destOrd="0" presId="urn:microsoft.com/office/officeart/2005/8/layout/chevron2"/>
    <dgm:cxn modelId="{97336FCC-A867-4EF3-9A26-F4B281E57155}" type="presParOf" srcId="{31099A29-5575-4A28-A76F-D39F2A399B22}" destId="{5334915C-DB15-4C09-AC9E-1E964DDE60E7}" srcOrd="0" destOrd="0" presId="urn:microsoft.com/office/officeart/2005/8/layout/chevron2"/>
    <dgm:cxn modelId="{2D1FBE09-FE4B-4069-AA67-A25D19BCA5F1}" type="presParOf" srcId="{31099A29-5575-4A28-A76F-D39F2A399B22}" destId="{382EBDD9-08F2-41C0-9918-49ECB5E4E0D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0154A-DA0E-49ED-A8B1-C123308D3419}">
      <dsp:nvSpPr>
        <dsp:cNvPr id="0" name=""/>
        <dsp:cNvSpPr/>
      </dsp:nvSpPr>
      <dsp:spPr>
        <a:xfrm rot="5400000">
          <a:off x="-170470" y="176959"/>
          <a:ext cx="1136470" cy="7955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rot="-5400000">
        <a:off x="1" y="404254"/>
        <a:ext cx="795529" cy="340941"/>
      </dsp:txXfrm>
    </dsp:sp>
    <dsp:sp modelId="{82C9D63B-1314-42D3-8B58-ECE3C7779E0A}">
      <dsp:nvSpPr>
        <dsp:cNvPr id="0" name=""/>
        <dsp:cNvSpPr/>
      </dsp:nvSpPr>
      <dsp:spPr>
        <a:xfrm rot="5400000">
          <a:off x="4102035" y="-3306506"/>
          <a:ext cx="738705" cy="73517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外力の設定</a:t>
          </a:r>
          <a:endParaRPr kumimoji="1" lang="ja-JP" altLang="en-US" sz="2400" kern="1200" dirty="0"/>
        </a:p>
        <a:p>
          <a:pPr marL="228600" lvl="1" indent="-228600" algn="l" defTabSz="1066800">
            <a:lnSpc>
              <a:spcPct val="90000"/>
            </a:lnSpc>
            <a:spcBef>
              <a:spcPct val="0"/>
            </a:spcBef>
            <a:spcAft>
              <a:spcPct val="15000"/>
            </a:spcAft>
            <a:buChar char="••"/>
          </a:pPr>
          <a:r>
            <a:rPr kumimoji="1" lang="ja-JP" altLang="en-US" sz="2400" kern="1200" dirty="0" smtClean="0"/>
            <a:t>対象地域の設定</a:t>
          </a:r>
          <a:endParaRPr kumimoji="1" lang="ja-JP" altLang="en-US" sz="2400" kern="1200" dirty="0"/>
        </a:p>
      </dsp:txBody>
      <dsp:txXfrm rot="-5400000">
        <a:off x="795529" y="36061"/>
        <a:ext cx="7315657" cy="666583"/>
      </dsp:txXfrm>
    </dsp:sp>
    <dsp:sp modelId="{58A39CDB-56E7-44F6-9125-BC6A3CEBB850}">
      <dsp:nvSpPr>
        <dsp:cNvPr id="0" name=""/>
        <dsp:cNvSpPr/>
      </dsp:nvSpPr>
      <dsp:spPr>
        <a:xfrm rot="5400000">
          <a:off x="-170470" y="1246726"/>
          <a:ext cx="1136470" cy="7955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rot="-5400000">
        <a:off x="1" y="1474021"/>
        <a:ext cx="795529" cy="340941"/>
      </dsp:txXfrm>
    </dsp:sp>
    <dsp:sp modelId="{41208BEB-56AE-405A-B449-E3B70FBB143B}">
      <dsp:nvSpPr>
        <dsp:cNvPr id="0" name=""/>
        <dsp:cNvSpPr/>
      </dsp:nvSpPr>
      <dsp:spPr>
        <a:xfrm rot="5400000">
          <a:off x="4053502" y="-2230250"/>
          <a:ext cx="835771" cy="73517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 </a:t>
          </a:r>
          <a:r>
            <a:rPr kumimoji="1" lang="ja-JP" altLang="en-US" sz="2800" kern="1200" dirty="0" smtClean="0"/>
            <a:t>問題設定</a:t>
          </a:r>
          <a:r>
            <a:rPr kumimoji="1" lang="ja-JP" altLang="en-US" sz="2400" kern="1200" dirty="0" smtClean="0"/>
            <a:t>　</a:t>
          </a:r>
          <a:r>
            <a:rPr kumimoji="1" lang="en-US" altLang="ja-JP" sz="4800" kern="1200" dirty="0" smtClean="0"/>
            <a:t>{</a:t>
          </a:r>
          <a:endParaRPr kumimoji="1" lang="ja-JP" altLang="en-US" sz="4800" kern="1200" dirty="0"/>
        </a:p>
      </dsp:txBody>
      <dsp:txXfrm rot="-5400000">
        <a:off x="795529" y="1068522"/>
        <a:ext cx="7310919" cy="754173"/>
      </dsp:txXfrm>
    </dsp:sp>
    <dsp:sp modelId="{0466436C-DD91-4C08-952D-1A2F9C54C1BD}">
      <dsp:nvSpPr>
        <dsp:cNvPr id="0" name=""/>
        <dsp:cNvSpPr/>
      </dsp:nvSpPr>
      <dsp:spPr>
        <a:xfrm rot="5400000">
          <a:off x="-170470" y="2267960"/>
          <a:ext cx="1136470" cy="7955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rot="-5400000">
        <a:off x="1" y="2495255"/>
        <a:ext cx="795529" cy="340941"/>
      </dsp:txXfrm>
    </dsp:sp>
    <dsp:sp modelId="{DA8B4B46-7AE7-4F9A-A597-51281CDEFF13}">
      <dsp:nvSpPr>
        <dsp:cNvPr id="0" name=""/>
        <dsp:cNvSpPr/>
      </dsp:nvSpPr>
      <dsp:spPr>
        <a:xfrm rot="5400000">
          <a:off x="4102035" y="-1209016"/>
          <a:ext cx="738705" cy="73517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kumimoji="1" lang="ja-JP" altLang="en-US" sz="2800" kern="1200" dirty="0" smtClean="0"/>
            <a:t>浸水シュミレーション（</a:t>
          </a:r>
          <a:r>
            <a:rPr kumimoji="1" lang="en-US" altLang="ja-JP" sz="2800" kern="1200" dirty="0" smtClean="0"/>
            <a:t>info works)</a:t>
          </a:r>
          <a:endParaRPr kumimoji="1" lang="ja-JP" altLang="en-US" sz="2800" kern="1200" dirty="0"/>
        </a:p>
      </dsp:txBody>
      <dsp:txXfrm rot="-5400000">
        <a:off x="795529" y="2133551"/>
        <a:ext cx="7315657" cy="666583"/>
      </dsp:txXfrm>
    </dsp:sp>
    <dsp:sp modelId="{03EC65DB-8E28-4D7B-8BB2-08F9D1326B69}">
      <dsp:nvSpPr>
        <dsp:cNvPr id="0" name=""/>
        <dsp:cNvSpPr/>
      </dsp:nvSpPr>
      <dsp:spPr>
        <a:xfrm rot="5400000">
          <a:off x="-170470" y="3289194"/>
          <a:ext cx="1136470" cy="7955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rot="-5400000">
        <a:off x="1" y="3516489"/>
        <a:ext cx="795529" cy="340941"/>
      </dsp:txXfrm>
    </dsp:sp>
    <dsp:sp modelId="{033B4C91-AB8C-4790-A655-819C2BDAC46B}">
      <dsp:nvSpPr>
        <dsp:cNvPr id="0" name=""/>
        <dsp:cNvSpPr/>
      </dsp:nvSpPr>
      <dsp:spPr>
        <a:xfrm rot="5400000">
          <a:off x="4102035" y="-187782"/>
          <a:ext cx="738705" cy="73517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止水板設置順序の比較</a:t>
          </a:r>
          <a:endParaRPr kumimoji="1" lang="ja-JP" altLang="en-US" sz="2400" kern="1200" dirty="0"/>
        </a:p>
        <a:p>
          <a:pPr marL="228600" lvl="1" indent="-228600" algn="l" defTabSz="1066800">
            <a:lnSpc>
              <a:spcPct val="90000"/>
            </a:lnSpc>
            <a:spcBef>
              <a:spcPct val="0"/>
            </a:spcBef>
            <a:spcAft>
              <a:spcPct val="15000"/>
            </a:spcAft>
            <a:buChar char="••"/>
          </a:pPr>
          <a:r>
            <a:rPr kumimoji="1" lang="ja-JP" altLang="en-US" sz="2400" kern="1200" dirty="0" smtClean="0"/>
            <a:t>止水板設置開始タイミングの決定方法</a:t>
          </a:r>
          <a:endParaRPr kumimoji="1" lang="ja-JP" altLang="en-US" sz="2400" kern="1200" dirty="0"/>
        </a:p>
      </dsp:txBody>
      <dsp:txXfrm rot="-5400000">
        <a:off x="795529" y="3154785"/>
        <a:ext cx="7315657" cy="666583"/>
      </dsp:txXfrm>
    </dsp:sp>
    <dsp:sp modelId="{5334915C-DB15-4C09-AC9E-1E964DDE60E7}">
      <dsp:nvSpPr>
        <dsp:cNvPr id="0" name=""/>
        <dsp:cNvSpPr/>
      </dsp:nvSpPr>
      <dsp:spPr>
        <a:xfrm rot="5400000">
          <a:off x="-170470" y="4310429"/>
          <a:ext cx="1136470" cy="7955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kumimoji="1" lang="ja-JP" altLang="en-US" sz="1500" kern="1200" dirty="0"/>
        </a:p>
      </dsp:txBody>
      <dsp:txXfrm rot="-5400000">
        <a:off x="1" y="4537724"/>
        <a:ext cx="795529" cy="340941"/>
      </dsp:txXfrm>
    </dsp:sp>
    <dsp:sp modelId="{382EBDD9-08F2-41C0-9918-49ECB5E4E0D6}">
      <dsp:nvSpPr>
        <dsp:cNvPr id="0" name=""/>
        <dsp:cNvSpPr/>
      </dsp:nvSpPr>
      <dsp:spPr>
        <a:xfrm rot="5400000">
          <a:off x="4102035" y="833452"/>
          <a:ext cx="738705" cy="73517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endParaRPr kumimoji="1" lang="ja-JP" altLang="en-US" sz="2400" kern="1200" dirty="0"/>
        </a:p>
        <a:p>
          <a:pPr marL="228600" lvl="1" indent="-228600" algn="l" defTabSz="1066800">
            <a:lnSpc>
              <a:spcPct val="90000"/>
            </a:lnSpc>
            <a:spcBef>
              <a:spcPct val="0"/>
            </a:spcBef>
            <a:spcAft>
              <a:spcPct val="15000"/>
            </a:spcAft>
            <a:buChar char="••"/>
          </a:pPr>
          <a:r>
            <a:rPr kumimoji="1" lang="ja-JP" altLang="en-US" sz="2400" kern="1200" dirty="0" smtClean="0"/>
            <a:t>現在と今後の浸水対応策の検討</a:t>
          </a:r>
          <a:endParaRPr kumimoji="1" lang="ja-JP" altLang="en-US" sz="2400" kern="1200" dirty="0"/>
        </a:p>
        <a:p>
          <a:pPr marL="228600" lvl="1" indent="-228600" algn="l" defTabSz="1066800">
            <a:lnSpc>
              <a:spcPct val="90000"/>
            </a:lnSpc>
            <a:spcBef>
              <a:spcPct val="0"/>
            </a:spcBef>
            <a:spcAft>
              <a:spcPct val="15000"/>
            </a:spcAft>
            <a:buChar char="••"/>
          </a:pPr>
          <a:endParaRPr kumimoji="1" lang="ja-JP" altLang="en-US" sz="2400" kern="1200" dirty="0"/>
        </a:p>
      </dsp:txBody>
      <dsp:txXfrm rot="-5400000">
        <a:off x="795529" y="4176020"/>
        <a:ext cx="7315657" cy="6665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742" cy="340227"/>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278" y="0"/>
            <a:ext cx="4307742" cy="340227"/>
          </a:xfrm>
          <a:prstGeom prst="rect">
            <a:avLst/>
          </a:prstGeom>
        </p:spPr>
        <p:txBody>
          <a:bodyPr vert="horz" lIns="91431" tIns="45715" rIns="91431" bIns="45715" rtlCol="0"/>
          <a:lstStyle>
            <a:lvl1pPr algn="r">
              <a:defRPr sz="1200"/>
            </a:lvl1pPr>
          </a:lstStyle>
          <a:p>
            <a:fld id="{E0AC5A56-8C92-4244-9A1B-1F72AAD87B6C}" type="datetimeFigureOut">
              <a:rPr kumimoji="1" lang="ja-JP" altLang="en-US" smtClean="0"/>
              <a:t>2016/2/15</a:t>
            </a:fld>
            <a:endParaRPr kumimoji="1" lang="ja-JP" altLang="en-US"/>
          </a:p>
        </p:txBody>
      </p:sp>
      <p:sp>
        <p:nvSpPr>
          <p:cNvPr id="4" name="フッター プレースホルダー 3"/>
          <p:cNvSpPr>
            <a:spLocks noGrp="1"/>
          </p:cNvSpPr>
          <p:nvPr>
            <p:ph type="ftr" sz="quarter" idx="2"/>
          </p:nvPr>
        </p:nvSpPr>
        <p:spPr>
          <a:xfrm>
            <a:off x="1" y="6464301"/>
            <a:ext cx="4307742" cy="340226"/>
          </a:xfrm>
          <a:prstGeom prst="rect">
            <a:avLst/>
          </a:prstGeom>
        </p:spPr>
        <p:txBody>
          <a:bodyPr vert="horz" lIns="91431" tIns="45715" rIns="91431" bIns="457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278" y="6464301"/>
            <a:ext cx="4307742" cy="340226"/>
          </a:xfrm>
          <a:prstGeom prst="rect">
            <a:avLst/>
          </a:prstGeom>
        </p:spPr>
        <p:txBody>
          <a:bodyPr vert="horz" lIns="91431" tIns="45715" rIns="91431" bIns="45715" rtlCol="0" anchor="b"/>
          <a:lstStyle>
            <a:lvl1pPr algn="r">
              <a:defRPr sz="1200"/>
            </a:lvl1pPr>
          </a:lstStyle>
          <a:p>
            <a:fld id="{E28C4A82-A7D2-4ECE-9471-3472691F43EC}" type="slidenum">
              <a:rPr kumimoji="1" lang="ja-JP" altLang="en-US" smtClean="0"/>
              <a:t>‹#›</a:t>
            </a:fld>
            <a:endParaRPr kumimoji="1" lang="ja-JP" altLang="en-US"/>
          </a:p>
        </p:txBody>
      </p:sp>
    </p:spTree>
    <p:extLst>
      <p:ext uri="{BB962C8B-B14F-4D97-AF65-F5344CB8AC3E}">
        <p14:creationId xmlns:p14="http://schemas.microsoft.com/office/powerpoint/2010/main" val="4159884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33B98957-298D-44FE-A2C2-19761F6A1868}" type="datetimeFigureOut">
              <a:rPr kumimoji="1" lang="ja-JP" altLang="en-US" smtClean="0"/>
              <a:t>2016/2/15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775" y="3275013"/>
            <a:ext cx="7951788" cy="26797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464300"/>
            <a:ext cx="4306888" cy="34131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275" y="6464300"/>
            <a:ext cx="4308475" cy="341313"/>
          </a:xfrm>
          <a:prstGeom prst="rect">
            <a:avLst/>
          </a:prstGeom>
        </p:spPr>
        <p:txBody>
          <a:bodyPr vert="horz" lIns="91440" tIns="45720" rIns="91440" bIns="45720" rtlCol="0" anchor="b"/>
          <a:lstStyle>
            <a:lvl1pPr algn="r">
              <a:defRPr sz="1200"/>
            </a:lvl1pPr>
          </a:lstStyle>
          <a:p>
            <a:fld id="{6DDF62E2-2F70-4FC9-B1D0-78E44C9FCE9C}" type="slidenum">
              <a:rPr kumimoji="1" lang="ja-JP" altLang="en-US" smtClean="0"/>
              <a:t>‹#›</a:t>
            </a:fld>
            <a:endParaRPr kumimoji="1" lang="ja-JP" altLang="en-US"/>
          </a:p>
        </p:txBody>
      </p:sp>
    </p:spTree>
    <p:extLst>
      <p:ext uri="{BB962C8B-B14F-4D97-AF65-F5344CB8AC3E}">
        <p14:creationId xmlns:p14="http://schemas.microsoft.com/office/powerpoint/2010/main" val="1875334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DDF62E2-2F70-4FC9-B1D0-78E44C9FCE9C}" type="slidenum">
              <a:rPr kumimoji="1" lang="ja-JP" altLang="en-US" smtClean="0"/>
              <a:t>1</a:t>
            </a:fld>
            <a:endParaRPr kumimoji="1" lang="ja-JP" altLang="en-US"/>
          </a:p>
        </p:txBody>
      </p:sp>
    </p:spTree>
    <p:extLst>
      <p:ext uri="{BB962C8B-B14F-4D97-AF65-F5344CB8AC3E}">
        <p14:creationId xmlns:p14="http://schemas.microsoft.com/office/powerpoint/2010/main" val="350764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DDF62E2-2F70-4FC9-B1D0-78E44C9FCE9C}" type="slidenum">
              <a:rPr kumimoji="1" lang="ja-JP" altLang="en-US" smtClean="0"/>
              <a:t>42</a:t>
            </a:fld>
            <a:endParaRPr kumimoji="1" lang="ja-JP" altLang="en-US"/>
          </a:p>
        </p:txBody>
      </p:sp>
    </p:spTree>
    <p:extLst>
      <p:ext uri="{BB962C8B-B14F-4D97-AF65-F5344CB8AC3E}">
        <p14:creationId xmlns:p14="http://schemas.microsoft.com/office/powerpoint/2010/main" val="27001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ja-JP"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9"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0"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1"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3"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4"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6"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grpSp>
      </p:grpSp>
      <p:sp>
        <p:nvSpPr>
          <p:cNvPr id="1403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ja-JP" altLang="en-US" noProof="0" smtClean="0"/>
              <a:t>マスター タイトルの書式設定</a:t>
            </a:r>
          </a:p>
        </p:txBody>
      </p:sp>
      <p:sp>
        <p:nvSpPr>
          <p:cNvPr id="1403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ja-JP" altLang="en-US" noProof="0" smtClean="0"/>
              <a:t>マスター サブタイトルの書式設定</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fld id="{16200B5D-3A14-4C79-8DDC-030D838822D6}" type="datetime1">
              <a:rPr kumimoji="1" lang="ja-JP" altLang="en-US" smtClean="0"/>
              <a:t>2016/2/15</a:t>
            </a:fld>
            <a:endParaRPr kumimoji="1" lang="ja-JP" altLang="en-US"/>
          </a:p>
        </p:txBody>
      </p:sp>
      <p:sp>
        <p:nvSpPr>
          <p:cNvPr id="19" name="Rectangle 17"/>
          <p:cNvSpPr>
            <a:spLocks noGrp="1" noChangeArrowheads="1"/>
          </p:cNvSpPr>
          <p:nvPr>
            <p:ph type="ftr" sz="quarter" idx="11"/>
          </p:nvPr>
        </p:nvSpPr>
        <p:spPr/>
        <p:txBody>
          <a:bodyPr/>
          <a:lstStyle>
            <a:lvl1pPr>
              <a:defRPr smtClean="0"/>
            </a:lvl1pPr>
          </a:lstStyle>
          <a:p>
            <a:endParaRPr kumimoji="1" lang="ja-JP" altLang="en-US"/>
          </a:p>
        </p:txBody>
      </p:sp>
      <p:sp>
        <p:nvSpPr>
          <p:cNvPr id="20" name="Rectangle 18"/>
          <p:cNvSpPr>
            <a:spLocks noGrp="1" noChangeArrowheads="1"/>
          </p:cNvSpPr>
          <p:nvPr>
            <p:ph type="sldNum" sz="quarter" idx="12"/>
          </p:nvPr>
        </p:nvSpPr>
        <p:spPr/>
        <p:txBody>
          <a:bodyPr/>
          <a:lstStyle>
            <a:lvl1pPr>
              <a:defRPr/>
            </a:lvl1pPr>
          </a:lstStyle>
          <a:p>
            <a:fld id="{2584E713-2C9A-4C4D-8EAF-F0D58CF2F2B0}" type="slidenum">
              <a:rPr kumimoji="1" lang="ja-JP" altLang="en-US" smtClean="0"/>
              <a:t>‹#›</a:t>
            </a:fld>
            <a:endParaRPr kumimoji="1" lang="ja-JP" altLang="en-US"/>
          </a:p>
        </p:txBody>
      </p:sp>
    </p:spTree>
    <p:extLst>
      <p:ext uri="{BB962C8B-B14F-4D97-AF65-F5344CB8AC3E}">
        <p14:creationId xmlns:p14="http://schemas.microsoft.com/office/powerpoint/2010/main" val="1197862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6" name="Rectangle 16"/>
          <p:cNvSpPr>
            <a:spLocks noGrp="1" noChangeArrowheads="1"/>
          </p:cNvSpPr>
          <p:nvPr>
            <p:ph type="dt" sz="half" idx="12"/>
          </p:nvPr>
        </p:nvSpPr>
        <p:spPr>
          <a:ln/>
        </p:spPr>
        <p:txBody>
          <a:bodyPr/>
          <a:lstStyle>
            <a:lvl1pPr>
              <a:defRPr/>
            </a:lvl1pPr>
          </a:lstStyle>
          <a:p>
            <a:fld id="{6C6C84C6-EA53-4571-82AF-67BEB745B483}" type="datetime1">
              <a:rPr kumimoji="1" lang="ja-JP" altLang="en-US" smtClean="0"/>
              <a:t>2016/2/15</a:t>
            </a:fld>
            <a:endParaRPr kumimoji="1" lang="ja-JP" altLang="en-US"/>
          </a:p>
        </p:txBody>
      </p:sp>
    </p:spTree>
    <p:extLst>
      <p:ext uri="{BB962C8B-B14F-4D97-AF65-F5344CB8AC3E}">
        <p14:creationId xmlns:p14="http://schemas.microsoft.com/office/powerpoint/2010/main" val="93775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457200"/>
            <a:ext cx="60198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6" name="Rectangle 16"/>
          <p:cNvSpPr>
            <a:spLocks noGrp="1" noChangeArrowheads="1"/>
          </p:cNvSpPr>
          <p:nvPr>
            <p:ph type="dt" sz="half" idx="12"/>
          </p:nvPr>
        </p:nvSpPr>
        <p:spPr>
          <a:ln/>
        </p:spPr>
        <p:txBody>
          <a:bodyPr/>
          <a:lstStyle>
            <a:lvl1pPr>
              <a:defRPr/>
            </a:lvl1pPr>
          </a:lstStyle>
          <a:p>
            <a:fld id="{1C07A48A-1179-4382-B3B7-543BC89ED932}" type="datetime1">
              <a:rPr kumimoji="1" lang="ja-JP" altLang="en-US" smtClean="0"/>
              <a:t>2016/2/15</a:t>
            </a:fld>
            <a:endParaRPr kumimoji="1" lang="ja-JP" altLang="en-US"/>
          </a:p>
        </p:txBody>
      </p:sp>
    </p:spTree>
    <p:extLst>
      <p:ext uri="{BB962C8B-B14F-4D97-AF65-F5344CB8AC3E}">
        <p14:creationId xmlns:p14="http://schemas.microsoft.com/office/powerpoint/2010/main" val="94334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6" name="Rectangle 16"/>
          <p:cNvSpPr>
            <a:spLocks noGrp="1" noChangeArrowheads="1"/>
          </p:cNvSpPr>
          <p:nvPr>
            <p:ph type="dt" sz="half" idx="12"/>
          </p:nvPr>
        </p:nvSpPr>
        <p:spPr>
          <a:ln/>
        </p:spPr>
        <p:txBody>
          <a:bodyPr/>
          <a:lstStyle>
            <a:lvl1pPr>
              <a:defRPr/>
            </a:lvl1pPr>
          </a:lstStyle>
          <a:p>
            <a:fld id="{0DE1B34C-16F6-4577-9CB4-3E9B1F7A2137}" type="datetime1">
              <a:rPr kumimoji="1" lang="ja-JP" altLang="en-US" smtClean="0"/>
              <a:t>2016/2/15</a:t>
            </a:fld>
            <a:endParaRPr kumimoji="1" lang="ja-JP" altLang="en-US"/>
          </a:p>
        </p:txBody>
      </p:sp>
    </p:spTree>
    <p:extLst>
      <p:ext uri="{BB962C8B-B14F-4D97-AF65-F5344CB8AC3E}">
        <p14:creationId xmlns:p14="http://schemas.microsoft.com/office/powerpoint/2010/main" val="396443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6" name="Rectangle 16"/>
          <p:cNvSpPr>
            <a:spLocks noGrp="1" noChangeArrowheads="1"/>
          </p:cNvSpPr>
          <p:nvPr>
            <p:ph type="dt" sz="half" idx="12"/>
          </p:nvPr>
        </p:nvSpPr>
        <p:spPr>
          <a:ln/>
        </p:spPr>
        <p:txBody>
          <a:bodyPr/>
          <a:lstStyle>
            <a:lvl1pPr>
              <a:defRPr/>
            </a:lvl1pPr>
          </a:lstStyle>
          <a:p>
            <a:fld id="{B883E1A6-92E1-4D1F-B74E-4A66316F80E9}" type="datetime1">
              <a:rPr kumimoji="1" lang="ja-JP" altLang="en-US" smtClean="0"/>
              <a:t>2016/2/15</a:t>
            </a:fld>
            <a:endParaRPr kumimoji="1" lang="ja-JP" altLang="en-US"/>
          </a:p>
        </p:txBody>
      </p:sp>
    </p:spTree>
    <p:extLst>
      <p:ext uri="{BB962C8B-B14F-4D97-AF65-F5344CB8AC3E}">
        <p14:creationId xmlns:p14="http://schemas.microsoft.com/office/powerpoint/2010/main" val="79750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7" name="Rectangle 16"/>
          <p:cNvSpPr>
            <a:spLocks noGrp="1" noChangeArrowheads="1"/>
          </p:cNvSpPr>
          <p:nvPr>
            <p:ph type="dt" sz="half" idx="12"/>
          </p:nvPr>
        </p:nvSpPr>
        <p:spPr>
          <a:ln/>
        </p:spPr>
        <p:txBody>
          <a:bodyPr/>
          <a:lstStyle>
            <a:lvl1pPr>
              <a:defRPr/>
            </a:lvl1pPr>
          </a:lstStyle>
          <a:p>
            <a:fld id="{EDD495DA-1478-4682-B135-9B95E40757EE}" type="datetime1">
              <a:rPr kumimoji="1" lang="ja-JP" altLang="en-US" smtClean="0"/>
              <a:t>2016/2/15</a:t>
            </a:fld>
            <a:endParaRPr kumimoji="1" lang="ja-JP" altLang="en-US"/>
          </a:p>
        </p:txBody>
      </p:sp>
    </p:spTree>
    <p:extLst>
      <p:ext uri="{BB962C8B-B14F-4D97-AF65-F5344CB8AC3E}">
        <p14:creationId xmlns:p14="http://schemas.microsoft.com/office/powerpoint/2010/main" val="796558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9" name="Rectangle 16"/>
          <p:cNvSpPr>
            <a:spLocks noGrp="1" noChangeArrowheads="1"/>
          </p:cNvSpPr>
          <p:nvPr>
            <p:ph type="dt" sz="half" idx="12"/>
          </p:nvPr>
        </p:nvSpPr>
        <p:spPr>
          <a:ln/>
        </p:spPr>
        <p:txBody>
          <a:bodyPr/>
          <a:lstStyle>
            <a:lvl1pPr>
              <a:defRPr/>
            </a:lvl1pPr>
          </a:lstStyle>
          <a:p>
            <a:fld id="{FB5F6CAA-46E7-499C-8EBC-97036E214738}" type="datetime1">
              <a:rPr kumimoji="1" lang="ja-JP" altLang="en-US" smtClean="0"/>
              <a:t>2016/2/15</a:t>
            </a:fld>
            <a:endParaRPr kumimoji="1" lang="ja-JP" altLang="en-US"/>
          </a:p>
        </p:txBody>
      </p:sp>
    </p:spTree>
    <p:extLst>
      <p:ext uri="{BB962C8B-B14F-4D97-AF65-F5344CB8AC3E}">
        <p14:creationId xmlns:p14="http://schemas.microsoft.com/office/powerpoint/2010/main" val="146178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5" name="Rectangle 16"/>
          <p:cNvSpPr>
            <a:spLocks noGrp="1" noChangeArrowheads="1"/>
          </p:cNvSpPr>
          <p:nvPr>
            <p:ph type="dt" sz="half" idx="12"/>
          </p:nvPr>
        </p:nvSpPr>
        <p:spPr>
          <a:ln/>
        </p:spPr>
        <p:txBody>
          <a:bodyPr/>
          <a:lstStyle>
            <a:lvl1pPr>
              <a:defRPr/>
            </a:lvl1pPr>
          </a:lstStyle>
          <a:p>
            <a:fld id="{AC3575CA-BBA1-45E3-BB8E-0FC4163DA662}" type="datetime1">
              <a:rPr kumimoji="1" lang="ja-JP" altLang="en-US" smtClean="0"/>
              <a:t>2016/2/15</a:t>
            </a:fld>
            <a:endParaRPr kumimoji="1" lang="ja-JP" altLang="en-US"/>
          </a:p>
        </p:txBody>
      </p:sp>
    </p:spTree>
    <p:extLst>
      <p:ext uri="{BB962C8B-B14F-4D97-AF65-F5344CB8AC3E}">
        <p14:creationId xmlns:p14="http://schemas.microsoft.com/office/powerpoint/2010/main" val="32470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4" name="Rectangle 16"/>
          <p:cNvSpPr>
            <a:spLocks noGrp="1" noChangeArrowheads="1"/>
          </p:cNvSpPr>
          <p:nvPr>
            <p:ph type="dt" sz="half" idx="12"/>
          </p:nvPr>
        </p:nvSpPr>
        <p:spPr>
          <a:ln/>
        </p:spPr>
        <p:txBody>
          <a:bodyPr/>
          <a:lstStyle>
            <a:lvl1pPr>
              <a:defRPr/>
            </a:lvl1pPr>
          </a:lstStyle>
          <a:p>
            <a:fld id="{6CC5F06C-816C-42A7-9ABD-69E4BCE0B340}" type="datetime1">
              <a:rPr kumimoji="1" lang="ja-JP" altLang="en-US" smtClean="0"/>
              <a:t>2016/2/15</a:t>
            </a:fld>
            <a:endParaRPr kumimoji="1" lang="ja-JP" altLang="en-US"/>
          </a:p>
        </p:txBody>
      </p:sp>
    </p:spTree>
    <p:extLst>
      <p:ext uri="{BB962C8B-B14F-4D97-AF65-F5344CB8AC3E}">
        <p14:creationId xmlns:p14="http://schemas.microsoft.com/office/powerpoint/2010/main" val="140091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7" name="Rectangle 16"/>
          <p:cNvSpPr>
            <a:spLocks noGrp="1" noChangeArrowheads="1"/>
          </p:cNvSpPr>
          <p:nvPr>
            <p:ph type="dt" sz="half" idx="12"/>
          </p:nvPr>
        </p:nvSpPr>
        <p:spPr>
          <a:ln/>
        </p:spPr>
        <p:txBody>
          <a:bodyPr/>
          <a:lstStyle>
            <a:lvl1pPr>
              <a:defRPr/>
            </a:lvl1pPr>
          </a:lstStyle>
          <a:p>
            <a:fld id="{2D0C470E-A055-43D9-916F-7C3F00171F13}" type="datetime1">
              <a:rPr kumimoji="1" lang="ja-JP" altLang="en-US" smtClean="0"/>
              <a:t>2016/2/15</a:t>
            </a:fld>
            <a:endParaRPr kumimoji="1" lang="ja-JP" altLang="en-US"/>
          </a:p>
        </p:txBody>
      </p:sp>
    </p:spTree>
    <p:extLst>
      <p:ext uri="{BB962C8B-B14F-4D97-AF65-F5344CB8AC3E}">
        <p14:creationId xmlns:p14="http://schemas.microsoft.com/office/powerpoint/2010/main" val="217529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p:cNvSpPr>
            <a:spLocks noGrp="1" noChangeArrowheads="1"/>
          </p:cNvSpPr>
          <p:nvPr>
            <p:ph type="sldNum" sz="quarter" idx="11"/>
          </p:nvPr>
        </p:nvSpPr>
        <p:spPr>
          <a:ln/>
        </p:spPr>
        <p:txBody>
          <a:bodyPr/>
          <a:lstStyle>
            <a:lvl1pPr>
              <a:defRPr/>
            </a:lvl1pPr>
          </a:lstStyle>
          <a:p>
            <a:fld id="{2584E713-2C9A-4C4D-8EAF-F0D58CF2F2B0}" type="slidenum">
              <a:rPr kumimoji="1" lang="ja-JP" altLang="en-US" smtClean="0"/>
              <a:t>‹#›</a:t>
            </a:fld>
            <a:endParaRPr kumimoji="1" lang="ja-JP" altLang="en-US"/>
          </a:p>
        </p:txBody>
      </p:sp>
      <p:sp>
        <p:nvSpPr>
          <p:cNvPr id="7" name="Rectangle 16"/>
          <p:cNvSpPr>
            <a:spLocks noGrp="1" noChangeArrowheads="1"/>
          </p:cNvSpPr>
          <p:nvPr>
            <p:ph type="dt" sz="half" idx="12"/>
          </p:nvPr>
        </p:nvSpPr>
        <p:spPr>
          <a:ln/>
        </p:spPr>
        <p:txBody>
          <a:bodyPr/>
          <a:lstStyle>
            <a:lvl1pPr>
              <a:defRPr/>
            </a:lvl1pPr>
          </a:lstStyle>
          <a:p>
            <a:fld id="{CCC07BF9-DA15-4694-90B6-53BF705AB0C9}" type="datetime1">
              <a:rPr kumimoji="1" lang="ja-JP" altLang="en-US" smtClean="0"/>
              <a:t>2016/2/15</a:t>
            </a:fld>
            <a:endParaRPr kumimoji="1" lang="ja-JP" altLang="en-US"/>
          </a:p>
        </p:txBody>
      </p:sp>
    </p:spTree>
    <p:extLst>
      <p:ext uri="{BB962C8B-B14F-4D97-AF65-F5344CB8AC3E}">
        <p14:creationId xmlns:p14="http://schemas.microsoft.com/office/powerpoint/2010/main" val="75000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smtClean="0">
                <a:latin typeface="Arial" charset="0"/>
              </a:defRPr>
            </a:lvl1pPr>
          </a:lstStyle>
          <a:p>
            <a:endParaRPr kumimoji="1" lang="ja-JP" altLang="en-US"/>
          </a:p>
        </p:txBody>
      </p:sp>
      <p:sp>
        <p:nvSpPr>
          <p:cNvPr id="13926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2584E713-2C9A-4C4D-8EAF-F0D58CF2F2B0}" type="slidenum">
              <a:rPr kumimoji="1" lang="ja-JP" altLang="en-US" smtClean="0"/>
              <a:t>‹#›</a:t>
            </a:fld>
            <a:endParaRPr kumimoji="1" lang="ja-JP"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ja-JP"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ja-JP">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3928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smtClean="0">
                <a:latin typeface="Arial" charset="0"/>
              </a:defRPr>
            </a:lvl1pPr>
          </a:lstStyle>
          <a:p>
            <a:fld id="{07251A6F-6420-475C-AC15-33848B60B3A1}" type="datetime1">
              <a:rPr kumimoji="1" lang="ja-JP" altLang="en-US" smtClean="0"/>
              <a:t>2016/2/15</a:t>
            </a:fld>
            <a:endParaRPr kumimoji="1" lang="ja-JP" altLang="en-US"/>
          </a:p>
        </p:txBody>
      </p:sp>
    </p:spTree>
    <p:extLst>
      <p:ext uri="{BB962C8B-B14F-4D97-AF65-F5344CB8AC3E}">
        <p14:creationId xmlns:p14="http://schemas.microsoft.com/office/powerpoint/2010/main" val="300848744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mlit.go.jp/river/suibou/suibouhou.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Excel_Worksheet4.xlsx"/></Relationships>
</file>

<file path=ppt/slides/_rels/slide3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2.bin"/><Relationship Id="rId7" Type="http://schemas.openxmlformats.org/officeDocument/2006/relationships/package" Target="../embeddings/Microsoft_Excel_Worksheet6.xlsx"/><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package" Target="../embeddings/Microsoft_Excel_Worksheet5.xls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31232" y="1785367"/>
            <a:ext cx="6912768" cy="2376265"/>
          </a:xfrm>
        </p:spPr>
        <p:txBody>
          <a:bodyPr/>
          <a:lstStyle/>
          <a:p>
            <a:r>
              <a:rPr lang="ja-JP" altLang="en-US" sz="4000" dirty="0" smtClean="0"/>
              <a:t>　　大規模地下空間</a:t>
            </a:r>
            <a:r>
              <a:rPr lang="en-US" altLang="ja-JP" sz="4000" dirty="0" smtClean="0"/>
              <a:t/>
            </a:r>
            <a:br>
              <a:rPr lang="en-US" altLang="ja-JP" sz="4000" dirty="0" smtClean="0"/>
            </a:br>
            <a:r>
              <a:rPr lang="ja-JP" altLang="en-US" sz="4000" dirty="0" smtClean="0"/>
              <a:t>　　における内水氾濫</a:t>
            </a:r>
            <a:r>
              <a:rPr kumimoji="1" lang="ja-JP" altLang="en-US" sz="4000" dirty="0" smtClean="0"/>
              <a:t>によ</a:t>
            </a:r>
            <a:r>
              <a:rPr lang="ja-JP" altLang="en-US" sz="4000" dirty="0" smtClean="0"/>
              <a:t>る</a:t>
            </a:r>
            <a:r>
              <a:rPr kumimoji="1" lang="en-US" altLang="ja-JP" sz="4000" dirty="0" smtClean="0"/>
              <a:t/>
            </a:r>
            <a:br>
              <a:rPr kumimoji="1" lang="en-US" altLang="ja-JP" sz="4000" dirty="0" smtClean="0"/>
            </a:br>
            <a:r>
              <a:rPr kumimoji="1" lang="ja-JP" altLang="en-US" sz="4000" dirty="0" smtClean="0"/>
              <a:t>　　</a:t>
            </a:r>
            <a:r>
              <a:rPr lang="ja-JP" altLang="en-US" sz="4000" dirty="0" smtClean="0"/>
              <a:t>浸水対策の検討</a:t>
            </a:r>
            <a:r>
              <a:rPr lang="en-US" altLang="ja-JP" sz="4000" dirty="0" smtClean="0"/>
              <a:t/>
            </a:r>
            <a:br>
              <a:rPr lang="en-US" altLang="ja-JP" sz="4000" dirty="0" smtClean="0"/>
            </a:br>
            <a:r>
              <a:rPr lang="ja-JP" altLang="en-US" sz="4000" dirty="0" err="1" smtClean="0"/>
              <a:t>ー</a:t>
            </a:r>
            <a:r>
              <a:rPr lang="ja-JP" altLang="en-US" sz="4000" dirty="0" smtClean="0"/>
              <a:t>大阪梅田地区を対象としてー</a:t>
            </a:r>
            <a:endParaRPr kumimoji="1" lang="ja-JP" altLang="en-US" sz="4000" dirty="0"/>
          </a:p>
        </p:txBody>
      </p:sp>
      <p:sp>
        <p:nvSpPr>
          <p:cNvPr id="3" name="サブタイトル 2"/>
          <p:cNvSpPr>
            <a:spLocks noGrp="1"/>
          </p:cNvSpPr>
          <p:nvPr>
            <p:ph type="subTitle" idx="1"/>
          </p:nvPr>
        </p:nvSpPr>
        <p:spPr>
          <a:xfrm>
            <a:off x="107504" y="4509120"/>
            <a:ext cx="8909266" cy="1377651"/>
          </a:xfrm>
        </p:spPr>
        <p:txBody>
          <a:bodyPr>
            <a:normAutofit fontScale="92500"/>
          </a:bodyPr>
          <a:lstStyle/>
          <a:p>
            <a:r>
              <a:rPr lang="ja-JP" altLang="en-US" dirty="0" smtClean="0"/>
              <a:t>　　　　　　　　環境マネジメント研究室　都１２－７２</a:t>
            </a:r>
            <a:endParaRPr lang="en-US" altLang="ja-JP" dirty="0" smtClean="0"/>
          </a:p>
          <a:p>
            <a:r>
              <a:rPr kumimoji="1" lang="ja-JP" altLang="en-US" dirty="0" smtClean="0"/>
              <a:t>　　　　　　　　　　　　　　　　　　　　　　　　　武田侑也</a:t>
            </a:r>
            <a:endParaRPr kumimoji="1" lang="ja-JP" altLang="en-US" dirty="0"/>
          </a:p>
        </p:txBody>
      </p:sp>
      <p:sp>
        <p:nvSpPr>
          <p:cNvPr id="4" name="スライド番号プレースホルダー 3"/>
          <p:cNvSpPr>
            <a:spLocks noGrp="1"/>
          </p:cNvSpPr>
          <p:nvPr>
            <p:ph type="sldNum" sz="quarter" idx="12"/>
          </p:nvPr>
        </p:nvSpPr>
        <p:spPr/>
        <p:txBody>
          <a:bodyPr/>
          <a:lstStyle/>
          <a:p>
            <a:fld id="{2584E713-2C9A-4C4D-8EAF-F0D58CF2F2B0}" type="slidenum">
              <a:rPr kumimoji="1" lang="ja-JP" altLang="en-US" smtClean="0"/>
              <a:t>1</a:t>
            </a:fld>
            <a:endParaRPr kumimoji="1" lang="ja-JP" altLang="en-US"/>
          </a:p>
        </p:txBody>
      </p:sp>
    </p:spTree>
    <p:extLst>
      <p:ext uri="{BB962C8B-B14F-4D97-AF65-F5344CB8AC3E}">
        <p14:creationId xmlns:p14="http://schemas.microsoft.com/office/powerpoint/2010/main" val="2454439453"/>
      </p:ext>
    </p:extLst>
  </p:cSld>
  <p:clrMapOvr>
    <a:masterClrMapping/>
  </p:clrMapOvr>
  <mc:AlternateContent xmlns:mc="http://schemas.openxmlformats.org/markup-compatibility/2006" xmlns:p14="http://schemas.microsoft.com/office/powerpoint/2010/main">
    <mc:Choice Requires="p14">
      <p:transition spd="slow" p14:dur="2000" advTm="10268"/>
    </mc:Choice>
    <mc:Fallback xmlns="">
      <p:transition spd="slow" advTm="1026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p:cNvGraphicFramePr>
            <a:graphicFrameLocks/>
          </p:cNvGraphicFramePr>
          <p:nvPr>
            <p:extLst/>
          </p:nvPr>
        </p:nvGraphicFramePr>
        <p:xfrm>
          <a:off x="457200" y="2003141"/>
          <a:ext cx="4042792" cy="3154051"/>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sz="4000" dirty="0"/>
              <a:t>５</a:t>
            </a:r>
            <a:r>
              <a:rPr lang="en-US" altLang="ja-JP" sz="4000" dirty="0" smtClean="0"/>
              <a:t>.</a:t>
            </a:r>
            <a:r>
              <a:rPr lang="ja-JP" altLang="en-US" sz="4000" dirty="0"/>
              <a:t>　地下街が直面している問題</a:t>
            </a:r>
            <a:endParaRPr kumimoji="1" lang="ja-JP" altLang="en-US" sz="4000" dirty="0"/>
          </a:p>
        </p:txBody>
      </p:sp>
      <p:sp>
        <p:nvSpPr>
          <p:cNvPr id="3" name="スライド番号プレースホルダー 2"/>
          <p:cNvSpPr>
            <a:spLocks noGrp="1"/>
          </p:cNvSpPr>
          <p:nvPr>
            <p:ph type="sldNum" sz="quarter" idx="11"/>
          </p:nvPr>
        </p:nvSpPr>
        <p:spPr>
          <a:xfrm>
            <a:off x="6506912" y="6237312"/>
            <a:ext cx="2133600" cy="457200"/>
          </a:xfrm>
        </p:spPr>
        <p:txBody>
          <a:bodyPr/>
          <a:lstStyle/>
          <a:p>
            <a:fld id="{2584E713-2C9A-4C4D-8EAF-F0D58CF2F2B0}" type="slidenum">
              <a:rPr kumimoji="1" lang="ja-JP" altLang="en-US" smtClean="0"/>
              <a:t>10</a:t>
            </a:fld>
            <a:endParaRPr kumimoji="1" lang="ja-JP" altLang="en-US" dirty="0"/>
          </a:p>
        </p:txBody>
      </p:sp>
      <p:sp>
        <p:nvSpPr>
          <p:cNvPr id="6" name="テキスト ボックス 5"/>
          <p:cNvSpPr txBox="1"/>
          <p:nvPr/>
        </p:nvSpPr>
        <p:spPr>
          <a:xfrm>
            <a:off x="61444" y="1808521"/>
            <a:ext cx="1106989" cy="261610"/>
          </a:xfrm>
          <a:prstGeom prst="rect">
            <a:avLst/>
          </a:prstGeom>
          <a:noFill/>
        </p:spPr>
        <p:txBody>
          <a:bodyPr wrap="square" rtlCol="0">
            <a:spAutoFit/>
          </a:bodyPr>
          <a:lstStyle/>
          <a:p>
            <a:r>
              <a:rPr lang="en-US" altLang="ja-JP" sz="1100" dirty="0"/>
              <a:t>m</a:t>
            </a:r>
            <a:r>
              <a:rPr lang="en-US" altLang="ja-JP" sz="1100" dirty="0" smtClean="0"/>
              <a:t>m/</a:t>
            </a:r>
            <a:r>
              <a:rPr lang="en-US" altLang="ja-JP" sz="1100" dirty="0" err="1" smtClean="0"/>
              <a:t>hr</a:t>
            </a:r>
            <a:endParaRPr lang="en-US" altLang="ja-JP" sz="1100" dirty="0" smtClean="0"/>
          </a:p>
        </p:txBody>
      </p:sp>
      <p:sp>
        <p:nvSpPr>
          <p:cNvPr id="7" name="テキスト ボックス 6"/>
          <p:cNvSpPr txBox="1"/>
          <p:nvPr/>
        </p:nvSpPr>
        <p:spPr>
          <a:xfrm>
            <a:off x="3763223" y="5126236"/>
            <a:ext cx="1106989" cy="261610"/>
          </a:xfrm>
          <a:prstGeom prst="rect">
            <a:avLst/>
          </a:prstGeom>
          <a:noFill/>
        </p:spPr>
        <p:txBody>
          <a:bodyPr wrap="square" rtlCol="0">
            <a:spAutoFit/>
          </a:bodyPr>
          <a:lstStyle/>
          <a:p>
            <a:r>
              <a:rPr lang="ja-JP" altLang="en-US" sz="1100" dirty="0" smtClean="0"/>
              <a:t>発生</a:t>
            </a:r>
            <a:r>
              <a:rPr lang="ja-JP" altLang="en-US" sz="1100" dirty="0"/>
              <a:t>時刻</a:t>
            </a:r>
            <a:endParaRPr lang="en-US" altLang="ja-JP" sz="1100" dirty="0" smtClean="0"/>
          </a:p>
        </p:txBody>
      </p:sp>
      <p:sp>
        <p:nvSpPr>
          <p:cNvPr id="11" name="円/楕円 10"/>
          <p:cNvSpPr/>
          <p:nvPr/>
        </p:nvSpPr>
        <p:spPr>
          <a:xfrm>
            <a:off x="1187472" y="1731305"/>
            <a:ext cx="144016" cy="1846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168433" y="1644134"/>
            <a:ext cx="3334938" cy="369332"/>
          </a:xfrm>
          <a:prstGeom prst="rect">
            <a:avLst/>
          </a:prstGeom>
          <a:noFill/>
        </p:spPr>
        <p:txBody>
          <a:bodyPr wrap="square" rtlCol="0">
            <a:spAutoFit/>
          </a:bodyPr>
          <a:lstStyle/>
          <a:p>
            <a:r>
              <a:rPr kumimoji="1" lang="ja-JP" altLang="en-US" dirty="0" smtClean="0"/>
              <a:t>　　：　台風による降雨</a:t>
            </a:r>
            <a:endParaRPr kumimoji="1" lang="ja-JP" altLang="en-US" dirty="0"/>
          </a:p>
        </p:txBody>
      </p:sp>
      <p:sp>
        <p:nvSpPr>
          <p:cNvPr id="13" name="テキスト ボックス 12"/>
          <p:cNvSpPr txBox="1"/>
          <p:nvPr/>
        </p:nvSpPr>
        <p:spPr>
          <a:xfrm>
            <a:off x="7807269" y="5135774"/>
            <a:ext cx="1022755" cy="261610"/>
          </a:xfrm>
          <a:prstGeom prst="rect">
            <a:avLst/>
          </a:prstGeom>
          <a:noFill/>
        </p:spPr>
        <p:txBody>
          <a:bodyPr wrap="square" rtlCol="0">
            <a:spAutoFit/>
          </a:bodyPr>
          <a:lstStyle/>
          <a:p>
            <a:r>
              <a:rPr lang="ja-JP" altLang="en-US" sz="1100" dirty="0" smtClean="0"/>
              <a:t>発生</a:t>
            </a:r>
            <a:r>
              <a:rPr lang="ja-JP" altLang="en-US" sz="1100" dirty="0"/>
              <a:t>時刻</a:t>
            </a:r>
            <a:endParaRPr lang="en-US" altLang="ja-JP" sz="1100" dirty="0" smtClean="0"/>
          </a:p>
        </p:txBody>
      </p:sp>
      <p:graphicFrame>
        <p:nvGraphicFramePr>
          <p:cNvPr id="14" name="グラフ 13"/>
          <p:cNvGraphicFramePr>
            <a:graphicFrameLocks/>
          </p:cNvGraphicFramePr>
          <p:nvPr/>
        </p:nvGraphicFramePr>
        <p:xfrm>
          <a:off x="4484586" y="1937040"/>
          <a:ext cx="4334182" cy="3132776"/>
        </p:xfrm>
        <a:graphic>
          <a:graphicData uri="http://schemas.openxmlformats.org/drawingml/2006/chart">
            <c:chart xmlns:c="http://schemas.openxmlformats.org/drawingml/2006/chart" xmlns:r="http://schemas.openxmlformats.org/officeDocument/2006/relationships" r:id="rId3"/>
          </a:graphicData>
        </a:graphic>
      </p:graphicFrame>
      <p:sp>
        <p:nvSpPr>
          <p:cNvPr id="16" name="テキスト ボックス 15"/>
          <p:cNvSpPr txBox="1"/>
          <p:nvPr/>
        </p:nvSpPr>
        <p:spPr>
          <a:xfrm>
            <a:off x="4261398" y="1600500"/>
            <a:ext cx="1106989" cy="261610"/>
          </a:xfrm>
          <a:prstGeom prst="rect">
            <a:avLst/>
          </a:prstGeom>
          <a:noFill/>
        </p:spPr>
        <p:txBody>
          <a:bodyPr wrap="square" rtlCol="0">
            <a:spAutoFit/>
          </a:bodyPr>
          <a:lstStyle/>
          <a:p>
            <a:r>
              <a:rPr lang="ja-JP" altLang="en-US" sz="1100" dirty="0" smtClean="0"/>
              <a:t>頻度</a:t>
            </a:r>
            <a:endParaRPr lang="en-US" altLang="ja-JP" sz="1100" dirty="0" smtClean="0"/>
          </a:p>
        </p:txBody>
      </p:sp>
      <p:sp>
        <p:nvSpPr>
          <p:cNvPr id="17" name="テキスト ボックス 16"/>
          <p:cNvSpPr txBox="1"/>
          <p:nvPr/>
        </p:nvSpPr>
        <p:spPr>
          <a:xfrm>
            <a:off x="179512" y="5589368"/>
            <a:ext cx="4923412" cy="400110"/>
          </a:xfrm>
          <a:prstGeom prst="rect">
            <a:avLst/>
          </a:prstGeom>
          <a:noFill/>
        </p:spPr>
        <p:txBody>
          <a:bodyPr wrap="square" rtlCol="0">
            <a:spAutoFit/>
          </a:bodyPr>
          <a:lstStyle/>
          <a:p>
            <a:r>
              <a:rPr lang="ja-JP" altLang="en-US" sz="2000" dirty="0" smtClean="0"/>
              <a:t>グラフ</a:t>
            </a:r>
            <a:r>
              <a:rPr lang="en-US" altLang="ja-JP" sz="2000" dirty="0" smtClean="0"/>
              <a:t>1</a:t>
            </a:r>
            <a:r>
              <a:rPr lang="ja-JP" altLang="en-US" sz="2000" dirty="0" smtClean="0"/>
              <a:t>：豪雨発生時刻</a:t>
            </a:r>
            <a:r>
              <a:rPr lang="ja-JP" altLang="en-US" sz="2000" dirty="0" err="1" smtClean="0"/>
              <a:t>ー</a:t>
            </a:r>
            <a:r>
              <a:rPr lang="ja-JP" altLang="en-US" sz="2000" dirty="0" smtClean="0"/>
              <a:t>降雨強度の関係</a:t>
            </a:r>
            <a:endParaRPr lang="en-US" altLang="ja-JP" sz="2000" dirty="0" smtClean="0"/>
          </a:p>
        </p:txBody>
      </p:sp>
      <p:sp>
        <p:nvSpPr>
          <p:cNvPr id="18" name="テキスト ボックス 17"/>
          <p:cNvSpPr txBox="1"/>
          <p:nvPr/>
        </p:nvSpPr>
        <p:spPr>
          <a:xfrm>
            <a:off x="4870212" y="5589368"/>
            <a:ext cx="4923412" cy="400110"/>
          </a:xfrm>
          <a:prstGeom prst="rect">
            <a:avLst/>
          </a:prstGeom>
          <a:noFill/>
        </p:spPr>
        <p:txBody>
          <a:bodyPr wrap="square" rtlCol="0">
            <a:spAutoFit/>
          </a:bodyPr>
          <a:lstStyle/>
          <a:p>
            <a:r>
              <a:rPr lang="ja-JP" altLang="en-US" sz="2000" dirty="0" smtClean="0"/>
              <a:t>グラフ</a:t>
            </a:r>
            <a:r>
              <a:rPr lang="en-US" altLang="ja-JP" sz="2000" dirty="0" smtClean="0"/>
              <a:t>2</a:t>
            </a:r>
            <a:r>
              <a:rPr lang="ja-JP" altLang="en-US" sz="2000" dirty="0" smtClean="0"/>
              <a:t>：発生時刻のヒストグラム</a:t>
            </a:r>
            <a:endParaRPr lang="en-US" altLang="ja-JP" sz="2000" dirty="0" smtClean="0"/>
          </a:p>
        </p:txBody>
      </p:sp>
    </p:spTree>
    <p:extLst>
      <p:ext uri="{BB962C8B-B14F-4D97-AF65-F5344CB8AC3E}">
        <p14:creationId xmlns:p14="http://schemas.microsoft.com/office/powerpoint/2010/main" val="195875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５－１</a:t>
            </a:r>
            <a:r>
              <a:rPr kumimoji="1" lang="en-US" altLang="ja-JP" dirty="0" smtClean="0"/>
              <a:t>.</a:t>
            </a:r>
            <a:r>
              <a:rPr kumimoji="1" lang="ja-JP" altLang="en-US" dirty="0" smtClean="0"/>
              <a:t>　止水</a:t>
            </a:r>
            <a:r>
              <a:rPr lang="ja-JP" altLang="en-US" dirty="0"/>
              <a:t>板</a:t>
            </a:r>
            <a:r>
              <a:rPr kumimoji="1" lang="ja-JP" altLang="en-US" dirty="0" smtClean="0"/>
              <a:t>設置順序</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11</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568934865"/>
              </p:ext>
            </p:extLst>
          </p:nvPr>
        </p:nvGraphicFramePr>
        <p:xfrm>
          <a:off x="251520" y="1700809"/>
          <a:ext cx="8712968" cy="4679713"/>
        </p:xfrm>
        <a:graphic>
          <a:graphicData uri="http://schemas.openxmlformats.org/drawingml/2006/table">
            <a:tbl>
              <a:tblPr/>
              <a:tblGrid>
                <a:gridCol w="461832"/>
                <a:gridCol w="3946196"/>
                <a:gridCol w="4304940"/>
              </a:tblGrid>
              <a:tr h="439273">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概要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492">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既往シュミレーション結果</a:t>
                      </a:r>
                      <a:r>
                        <a:rPr lang="ja-JP" altLang="en-US" sz="2400" b="0" i="0" u="none" strike="noStrike" dirty="0" smtClean="0">
                          <a:solidFill>
                            <a:srgbClr val="000000"/>
                          </a:solidFill>
                          <a:effectLst/>
                          <a:latin typeface="ＭＳ 明朝"/>
                        </a:rPr>
                        <a:t>に</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基づき</a:t>
                      </a:r>
                      <a:r>
                        <a:rPr lang="en-US" altLang="ja-JP" sz="2400" b="0" i="0" u="none" strike="noStrike" dirty="0">
                          <a:solidFill>
                            <a:srgbClr val="000000"/>
                          </a:solidFill>
                          <a:effectLst/>
                          <a:latin typeface="ＭＳ 明朝"/>
                        </a:rPr>
                        <a:t>, </a:t>
                      </a:r>
                      <a:r>
                        <a:rPr lang="ja-JP" altLang="en-US" sz="2400" b="0" i="0" u="none" strike="noStrike" dirty="0">
                          <a:solidFill>
                            <a:srgbClr val="000000"/>
                          </a:solidFill>
                          <a:effectLst/>
                          <a:latin typeface="ＭＳ 明朝"/>
                        </a:rPr>
                        <a:t>流入量が</a:t>
                      </a:r>
                      <a:r>
                        <a:rPr lang="ja-JP" altLang="en-US" sz="2400" b="0" i="0" u="none" strike="noStrike" dirty="0" smtClean="0">
                          <a:solidFill>
                            <a:srgbClr val="000000"/>
                          </a:solidFill>
                          <a:effectLst/>
                          <a:latin typeface="ＭＳ 明朝"/>
                        </a:rPr>
                        <a:t>多い</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流入</a:t>
                      </a:r>
                      <a:r>
                        <a:rPr lang="ja-JP" altLang="en-US" sz="2400" b="0" i="0" u="none" strike="noStrike" dirty="0">
                          <a:solidFill>
                            <a:srgbClr val="000000"/>
                          </a:solidFill>
                          <a:effectLst/>
                          <a:latin typeface="ＭＳ 明朝"/>
                        </a:rPr>
                        <a:t>出入り口から順に設置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既往研究「短時間集中豪雨に伴う内水氾濫による地下街浸水特性の検討」に基づく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3489">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tx1"/>
                          </a:solidFill>
                          <a:effectLst/>
                          <a:latin typeface="ＭＳ 明朝"/>
                        </a:rPr>
                        <a:t>防災センター付近の</a:t>
                      </a:r>
                      <a:r>
                        <a:rPr lang="ja-JP" altLang="en-US" sz="2400" b="0" i="0" u="none" strike="noStrike" dirty="0" smtClean="0">
                          <a:solidFill>
                            <a:schemeClr val="tx1"/>
                          </a:solidFill>
                          <a:effectLst/>
                          <a:latin typeface="ＭＳ 明朝"/>
                        </a:rPr>
                        <a:t>止水板</a:t>
                      </a:r>
                      <a:endParaRPr lang="en-US" altLang="ja-JP" sz="2400" b="0" i="0" u="none" strike="noStrike" dirty="0" smtClean="0">
                        <a:solidFill>
                          <a:schemeClr val="tx1"/>
                        </a:solidFill>
                        <a:effectLst/>
                        <a:latin typeface="ＭＳ 明朝"/>
                      </a:endParaRPr>
                    </a:p>
                    <a:p>
                      <a:pPr algn="ctr" fontAlgn="ctr"/>
                      <a:r>
                        <a:rPr lang="ja-JP" altLang="en-US" sz="2400" b="0" i="0" u="none" strike="noStrike" dirty="0" smtClean="0">
                          <a:solidFill>
                            <a:schemeClr val="tx1"/>
                          </a:solidFill>
                          <a:effectLst/>
                          <a:latin typeface="ＭＳ 明朝"/>
                        </a:rPr>
                        <a:t>から</a:t>
                      </a:r>
                      <a:r>
                        <a:rPr lang="ja-JP" altLang="en-US" sz="2400" b="0" i="0" u="none" strike="noStrike" dirty="0">
                          <a:solidFill>
                            <a:schemeClr val="tx1"/>
                          </a:solidFill>
                          <a:effectLst/>
                          <a:latin typeface="ＭＳ 明朝"/>
                        </a:rPr>
                        <a:t>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2400" b="0" i="0" u="none" strike="noStrike" dirty="0">
                          <a:solidFill>
                            <a:schemeClr val="tx1"/>
                          </a:solidFill>
                          <a:effectLst/>
                          <a:latin typeface="ＭＳ 明朝"/>
                        </a:rPr>
                        <a:t>警備員は</a:t>
                      </a:r>
                      <a:r>
                        <a:rPr lang="ja-JP" altLang="en-US" sz="2400" b="0" i="0" u="none" strike="noStrike" dirty="0" smtClean="0">
                          <a:solidFill>
                            <a:schemeClr val="tx1"/>
                          </a:solidFill>
                          <a:effectLst/>
                          <a:latin typeface="ＭＳ 明朝"/>
                        </a:rPr>
                        <a:t>１度</a:t>
                      </a:r>
                      <a:endParaRPr lang="en-US" altLang="ja-JP" sz="2400" b="0" i="0" u="none" strike="noStrike" dirty="0" smtClean="0">
                        <a:solidFill>
                          <a:schemeClr val="tx1"/>
                        </a:solidFill>
                        <a:effectLst/>
                        <a:latin typeface="ＭＳ 明朝"/>
                      </a:endParaRPr>
                    </a:p>
                    <a:p>
                      <a:pPr algn="ctr" fontAlgn="ctr"/>
                      <a:r>
                        <a:rPr lang="ja-JP" altLang="en-US" sz="2400" b="0" i="0" u="none" strike="noStrike" dirty="0" smtClean="0">
                          <a:solidFill>
                            <a:schemeClr val="tx1"/>
                          </a:solidFill>
                          <a:effectLst/>
                          <a:latin typeface="ＭＳ 明朝"/>
                        </a:rPr>
                        <a:t>地下内</a:t>
                      </a:r>
                      <a:r>
                        <a:rPr lang="ja-JP" altLang="en-US" sz="2400" b="0" i="0" u="none" strike="noStrike" dirty="0">
                          <a:solidFill>
                            <a:schemeClr val="tx1"/>
                          </a:solidFill>
                          <a:effectLst/>
                          <a:latin typeface="ＭＳ 明朝"/>
                        </a:rPr>
                        <a:t>防災センターに収集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68687">
                <a:tc>
                  <a:txBody>
                    <a:bodyPr/>
                    <a:lstStyle/>
                    <a:p>
                      <a:pPr algn="ctr" fontAlgn="ctr"/>
                      <a:r>
                        <a:rPr lang="ja-JP" altLang="en-US" sz="2400" b="0" i="0" u="none" strike="noStrike">
                          <a:solidFill>
                            <a:srgbClr val="000000"/>
                          </a:solidFill>
                          <a:effectLst/>
                          <a:latin typeface="ＭＳ 明朝"/>
                        </a:rPr>
                        <a:t>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tx1"/>
                          </a:solidFill>
                          <a:effectLst/>
                          <a:latin typeface="ＭＳ 明朝"/>
                        </a:rPr>
                        <a:t>地下内電気整備室に影響</a:t>
                      </a:r>
                      <a:r>
                        <a:rPr lang="ja-JP" altLang="en-US" sz="2400" b="0" i="0" u="none" strike="noStrike" dirty="0" smtClean="0">
                          <a:solidFill>
                            <a:schemeClr val="tx1"/>
                          </a:solidFill>
                          <a:effectLst/>
                          <a:latin typeface="ＭＳ 明朝"/>
                        </a:rPr>
                        <a:t>を</a:t>
                      </a:r>
                      <a:endParaRPr lang="en-US" altLang="ja-JP" sz="2400" b="0" i="0" u="none" strike="noStrike" dirty="0" smtClean="0">
                        <a:solidFill>
                          <a:schemeClr val="tx1"/>
                        </a:solidFill>
                        <a:effectLst/>
                        <a:latin typeface="ＭＳ 明朝"/>
                      </a:endParaRPr>
                    </a:p>
                    <a:p>
                      <a:pPr algn="ctr" fontAlgn="ctr"/>
                      <a:r>
                        <a:rPr lang="ja-JP" altLang="en-US" sz="2400" b="0" i="0" u="none" strike="noStrike" dirty="0" smtClean="0">
                          <a:solidFill>
                            <a:schemeClr val="tx1"/>
                          </a:solidFill>
                          <a:effectLst/>
                          <a:latin typeface="ＭＳ 明朝"/>
                        </a:rPr>
                        <a:t>与える</a:t>
                      </a:r>
                      <a:r>
                        <a:rPr lang="ja-JP" altLang="en-US" sz="2400" b="0" i="0" u="none" strike="noStrike" dirty="0">
                          <a:solidFill>
                            <a:schemeClr val="tx1"/>
                          </a:solidFill>
                          <a:effectLst/>
                          <a:latin typeface="ＭＳ 明朝"/>
                        </a:rPr>
                        <a:t>止水板から順に設置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2400" b="0" i="0" u="none" strike="noStrike" dirty="0">
                          <a:solidFill>
                            <a:schemeClr val="tx1"/>
                          </a:solidFill>
                          <a:effectLst/>
                          <a:latin typeface="ＭＳ 明朝"/>
                        </a:rPr>
                        <a:t>施設閉鎖の最大要因である電気系統浸水を防ぐ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59383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５ー１</a:t>
            </a:r>
            <a:r>
              <a:rPr kumimoji="1" lang="en-US" altLang="ja-JP" dirty="0" smtClean="0"/>
              <a:t>.</a:t>
            </a:r>
            <a:r>
              <a:rPr kumimoji="1" lang="ja-JP" altLang="en-US" dirty="0" smtClean="0"/>
              <a:t>　止水板設置順序①</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12</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476266517"/>
              </p:ext>
            </p:extLst>
          </p:nvPr>
        </p:nvGraphicFramePr>
        <p:xfrm>
          <a:off x="251520" y="1700809"/>
          <a:ext cx="8712968" cy="4679713"/>
        </p:xfrm>
        <a:graphic>
          <a:graphicData uri="http://schemas.openxmlformats.org/drawingml/2006/table">
            <a:tbl>
              <a:tblPr/>
              <a:tblGrid>
                <a:gridCol w="461832"/>
                <a:gridCol w="3946196"/>
                <a:gridCol w="4304940"/>
              </a:tblGrid>
              <a:tr h="439273">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概要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492">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既往シュミレーション結果</a:t>
                      </a:r>
                      <a:r>
                        <a:rPr lang="ja-JP" altLang="en-US" sz="2400" b="0" i="0" u="none" strike="noStrike" dirty="0" smtClean="0">
                          <a:solidFill>
                            <a:srgbClr val="000000"/>
                          </a:solidFill>
                          <a:effectLst/>
                          <a:latin typeface="ＭＳ 明朝"/>
                        </a:rPr>
                        <a:t>に</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基づき</a:t>
                      </a:r>
                      <a:r>
                        <a:rPr lang="en-US" altLang="ja-JP" sz="2400" b="0" i="0" u="none" strike="noStrike" dirty="0">
                          <a:solidFill>
                            <a:srgbClr val="000000"/>
                          </a:solidFill>
                          <a:effectLst/>
                          <a:latin typeface="ＭＳ 明朝"/>
                        </a:rPr>
                        <a:t>, </a:t>
                      </a:r>
                      <a:r>
                        <a:rPr lang="ja-JP" altLang="en-US" sz="2400" b="0" i="0" u="none" strike="noStrike" dirty="0">
                          <a:solidFill>
                            <a:srgbClr val="000000"/>
                          </a:solidFill>
                          <a:effectLst/>
                          <a:latin typeface="ＭＳ 明朝"/>
                        </a:rPr>
                        <a:t>流入量が</a:t>
                      </a:r>
                      <a:r>
                        <a:rPr lang="ja-JP" altLang="en-US" sz="2400" b="0" i="0" u="none" strike="noStrike" dirty="0" smtClean="0">
                          <a:solidFill>
                            <a:srgbClr val="000000"/>
                          </a:solidFill>
                          <a:effectLst/>
                          <a:latin typeface="ＭＳ 明朝"/>
                        </a:rPr>
                        <a:t>多い</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流入</a:t>
                      </a:r>
                      <a:r>
                        <a:rPr lang="ja-JP" altLang="en-US" sz="2400" b="0" i="0" u="none" strike="noStrike" dirty="0">
                          <a:solidFill>
                            <a:srgbClr val="000000"/>
                          </a:solidFill>
                          <a:effectLst/>
                          <a:latin typeface="ＭＳ 明朝"/>
                        </a:rPr>
                        <a:t>出入り口から順に設置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既往研究「短時間集中豪雨に伴う内水氾濫による地下街浸水特性の検討」に基づく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3489">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防災センター付近の</a:t>
                      </a:r>
                      <a:r>
                        <a:rPr lang="ja-JP" altLang="en-US" sz="2400" b="0" i="0" u="none" strike="noStrike" dirty="0" smtClean="0">
                          <a:solidFill>
                            <a:schemeClr val="bg1">
                              <a:lumMod val="65000"/>
                            </a:schemeClr>
                          </a:solidFill>
                          <a:effectLst/>
                          <a:latin typeface="ＭＳ 明朝"/>
                        </a:rPr>
                        <a:t>止水板</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から</a:t>
                      </a:r>
                      <a:r>
                        <a:rPr lang="ja-JP" altLang="en-US" sz="2400" b="0" i="0" u="none" strike="noStrike" dirty="0">
                          <a:solidFill>
                            <a:schemeClr val="bg1">
                              <a:lumMod val="65000"/>
                            </a:schemeClr>
                          </a:solidFill>
                          <a:effectLst/>
                          <a:latin typeface="ＭＳ 明朝"/>
                        </a:rPr>
                        <a:t>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警備員は</a:t>
                      </a:r>
                      <a:r>
                        <a:rPr lang="ja-JP" altLang="en-US" sz="2400" b="0" i="0" u="none" strike="noStrike" dirty="0" smtClean="0">
                          <a:solidFill>
                            <a:schemeClr val="bg1">
                              <a:lumMod val="65000"/>
                            </a:schemeClr>
                          </a:solidFill>
                          <a:effectLst/>
                          <a:latin typeface="ＭＳ 明朝"/>
                        </a:rPr>
                        <a:t>１度</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地下内</a:t>
                      </a:r>
                      <a:r>
                        <a:rPr lang="ja-JP" altLang="en-US" sz="2400" b="0" i="0" u="none" strike="noStrike" dirty="0">
                          <a:solidFill>
                            <a:schemeClr val="bg1">
                              <a:lumMod val="65000"/>
                            </a:schemeClr>
                          </a:solidFill>
                          <a:effectLst/>
                          <a:latin typeface="ＭＳ 明朝"/>
                        </a:rPr>
                        <a:t>防災センターに収集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8687">
                <a:tc>
                  <a:txBody>
                    <a:bodyPr/>
                    <a:lstStyle/>
                    <a:p>
                      <a:pPr algn="ctr" fontAlgn="ctr"/>
                      <a:r>
                        <a:rPr lang="ja-JP" altLang="en-US" sz="2400" b="0" i="0" u="none" strike="noStrike">
                          <a:solidFill>
                            <a:srgbClr val="000000"/>
                          </a:solidFill>
                          <a:effectLst/>
                          <a:latin typeface="ＭＳ 明朝"/>
                        </a:rPr>
                        <a:t>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地下内電気整備室に影響</a:t>
                      </a:r>
                      <a:r>
                        <a:rPr lang="ja-JP" altLang="en-US" sz="2400" b="0" i="0" u="none" strike="noStrike" dirty="0" smtClean="0">
                          <a:solidFill>
                            <a:schemeClr val="bg1">
                              <a:lumMod val="65000"/>
                            </a:schemeClr>
                          </a:solidFill>
                          <a:effectLst/>
                          <a:latin typeface="ＭＳ 明朝"/>
                        </a:rPr>
                        <a:t>を</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与える</a:t>
                      </a:r>
                      <a:r>
                        <a:rPr lang="ja-JP" altLang="en-US" sz="2400" b="0" i="0" u="none" strike="noStrike" dirty="0">
                          <a:solidFill>
                            <a:schemeClr val="bg1">
                              <a:lumMod val="65000"/>
                            </a:schemeClr>
                          </a:solidFill>
                          <a:effectLst/>
                          <a:latin typeface="ＭＳ 明朝"/>
                        </a:rPr>
                        <a:t>止水板から順に設置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施設閉鎖の最大要因である電気系統浸水を防ぐ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29708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５－１</a:t>
            </a:r>
            <a:r>
              <a:rPr kumimoji="1" lang="en-US" altLang="ja-JP" dirty="0" smtClean="0"/>
              <a:t>.</a:t>
            </a:r>
            <a:r>
              <a:rPr kumimoji="1" lang="ja-JP" altLang="en-US" dirty="0" smtClean="0"/>
              <a:t>　止水板設置順序②</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13</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149376808"/>
              </p:ext>
            </p:extLst>
          </p:nvPr>
        </p:nvGraphicFramePr>
        <p:xfrm>
          <a:off x="251520" y="1700809"/>
          <a:ext cx="8712968" cy="4679713"/>
        </p:xfrm>
        <a:graphic>
          <a:graphicData uri="http://schemas.openxmlformats.org/drawingml/2006/table">
            <a:tbl>
              <a:tblPr/>
              <a:tblGrid>
                <a:gridCol w="461832"/>
                <a:gridCol w="3946196"/>
                <a:gridCol w="4304940"/>
              </a:tblGrid>
              <a:tr h="439273">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概要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492">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既往シュミレーション結果</a:t>
                      </a:r>
                      <a:r>
                        <a:rPr lang="ja-JP" altLang="en-US" sz="2400" b="0" i="0" u="none" strike="noStrike" dirty="0" smtClean="0">
                          <a:solidFill>
                            <a:schemeClr val="bg1">
                              <a:lumMod val="65000"/>
                            </a:schemeClr>
                          </a:solidFill>
                          <a:effectLst/>
                          <a:latin typeface="ＭＳ 明朝"/>
                        </a:rPr>
                        <a:t>に</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基づき</a:t>
                      </a:r>
                      <a:r>
                        <a:rPr lang="en-US" altLang="ja-JP" sz="2400" b="0" i="0" u="none" strike="noStrike" dirty="0">
                          <a:solidFill>
                            <a:schemeClr val="bg1">
                              <a:lumMod val="65000"/>
                            </a:schemeClr>
                          </a:solidFill>
                          <a:effectLst/>
                          <a:latin typeface="ＭＳ 明朝"/>
                        </a:rPr>
                        <a:t>, </a:t>
                      </a:r>
                      <a:r>
                        <a:rPr lang="ja-JP" altLang="en-US" sz="2400" b="0" i="0" u="none" strike="noStrike" dirty="0">
                          <a:solidFill>
                            <a:schemeClr val="bg1">
                              <a:lumMod val="65000"/>
                            </a:schemeClr>
                          </a:solidFill>
                          <a:effectLst/>
                          <a:latin typeface="ＭＳ 明朝"/>
                        </a:rPr>
                        <a:t>流入量が</a:t>
                      </a:r>
                      <a:r>
                        <a:rPr lang="ja-JP" altLang="en-US" sz="2400" b="0" i="0" u="none" strike="noStrike" dirty="0" smtClean="0">
                          <a:solidFill>
                            <a:schemeClr val="bg1">
                              <a:lumMod val="65000"/>
                            </a:schemeClr>
                          </a:solidFill>
                          <a:effectLst/>
                          <a:latin typeface="ＭＳ 明朝"/>
                        </a:rPr>
                        <a:t>多い</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流入</a:t>
                      </a:r>
                      <a:r>
                        <a:rPr lang="ja-JP" altLang="en-US" sz="2400" b="0" i="0" u="none" strike="noStrike" dirty="0">
                          <a:solidFill>
                            <a:schemeClr val="bg1">
                              <a:lumMod val="65000"/>
                            </a:schemeClr>
                          </a:solidFill>
                          <a:effectLst/>
                          <a:latin typeface="ＭＳ 明朝"/>
                        </a:rPr>
                        <a:t>出入り口から順に設置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既往研究「短時間集中豪雨に伴う内水氾濫による地下街浸水特性の検討」に基づく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3489">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防災センター付近の</a:t>
                      </a:r>
                      <a:r>
                        <a:rPr lang="ja-JP" altLang="en-US" sz="2400" b="0" i="0" u="none" strike="noStrike" dirty="0" smtClean="0">
                          <a:solidFill>
                            <a:srgbClr val="000000"/>
                          </a:solidFill>
                          <a:effectLst/>
                          <a:latin typeface="ＭＳ 明朝"/>
                        </a:rPr>
                        <a:t>止水板</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から</a:t>
                      </a:r>
                      <a:r>
                        <a:rPr lang="ja-JP" altLang="en-US" sz="2400" b="0" i="0" u="none" strike="noStrike" dirty="0">
                          <a:solidFill>
                            <a:srgbClr val="000000"/>
                          </a:solidFill>
                          <a:effectLst/>
                          <a:latin typeface="ＭＳ 明朝"/>
                        </a:rPr>
                        <a:t>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警備員は</a:t>
                      </a:r>
                      <a:r>
                        <a:rPr lang="ja-JP" altLang="en-US" sz="2400" b="0" i="0" u="none" strike="noStrike" dirty="0" smtClean="0">
                          <a:solidFill>
                            <a:srgbClr val="000000"/>
                          </a:solidFill>
                          <a:effectLst/>
                          <a:latin typeface="ＭＳ 明朝"/>
                        </a:rPr>
                        <a:t>１度</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地下内</a:t>
                      </a:r>
                      <a:r>
                        <a:rPr lang="ja-JP" altLang="en-US" sz="2400" b="0" i="0" u="none" strike="noStrike" dirty="0">
                          <a:solidFill>
                            <a:srgbClr val="000000"/>
                          </a:solidFill>
                          <a:effectLst/>
                          <a:latin typeface="ＭＳ 明朝"/>
                        </a:rPr>
                        <a:t>防災センターに収集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8687">
                <a:tc>
                  <a:txBody>
                    <a:bodyPr/>
                    <a:lstStyle/>
                    <a:p>
                      <a:pPr algn="ctr" fontAlgn="ctr"/>
                      <a:r>
                        <a:rPr lang="ja-JP" altLang="en-US" sz="2400" b="0" i="0" u="none" strike="noStrike">
                          <a:solidFill>
                            <a:srgbClr val="000000"/>
                          </a:solidFill>
                          <a:effectLst/>
                          <a:latin typeface="ＭＳ 明朝"/>
                        </a:rPr>
                        <a:t>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地下内電気整備室に影響</a:t>
                      </a:r>
                      <a:r>
                        <a:rPr lang="ja-JP" altLang="en-US" sz="2400" b="0" i="0" u="none" strike="noStrike" dirty="0" smtClean="0">
                          <a:solidFill>
                            <a:schemeClr val="bg1">
                              <a:lumMod val="65000"/>
                            </a:schemeClr>
                          </a:solidFill>
                          <a:effectLst/>
                          <a:latin typeface="ＭＳ 明朝"/>
                        </a:rPr>
                        <a:t>を</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与える</a:t>
                      </a:r>
                      <a:r>
                        <a:rPr lang="ja-JP" altLang="en-US" sz="2400" b="0" i="0" u="none" strike="noStrike" dirty="0">
                          <a:solidFill>
                            <a:schemeClr val="bg1">
                              <a:lumMod val="65000"/>
                            </a:schemeClr>
                          </a:solidFill>
                          <a:effectLst/>
                          <a:latin typeface="ＭＳ 明朝"/>
                        </a:rPr>
                        <a:t>止水板から順に設置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施設閉鎖の最大要因である電気系統浸水を防ぐ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6869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4862400" y="1498473"/>
            <a:ext cx="1602039" cy="124518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2" name="タイトル 1"/>
          <p:cNvSpPr>
            <a:spLocks noGrp="1"/>
          </p:cNvSpPr>
          <p:nvPr>
            <p:ph type="title"/>
          </p:nvPr>
        </p:nvSpPr>
        <p:spPr/>
        <p:txBody>
          <a:bodyPr/>
          <a:lstStyle/>
          <a:p>
            <a:r>
              <a:rPr kumimoji="1" lang="ja-JP" altLang="en-US" dirty="0" smtClean="0"/>
              <a:t>　</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14</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96" y="1676281"/>
            <a:ext cx="7992888" cy="4927619"/>
          </a:xfrm>
          <a:prstGeom prst="rect">
            <a:avLst/>
          </a:prstGeom>
        </p:spPr>
      </p:pic>
      <p:sp>
        <p:nvSpPr>
          <p:cNvPr id="5" name="円/楕円 4"/>
          <p:cNvSpPr/>
          <p:nvPr/>
        </p:nvSpPr>
        <p:spPr>
          <a:xfrm>
            <a:off x="4926296" y="4676750"/>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円/楕円 7"/>
          <p:cNvSpPr/>
          <p:nvPr/>
        </p:nvSpPr>
        <p:spPr>
          <a:xfrm>
            <a:off x="4475357" y="3452832"/>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 name="円/楕円 9"/>
          <p:cNvSpPr/>
          <p:nvPr/>
        </p:nvSpPr>
        <p:spPr>
          <a:xfrm>
            <a:off x="6801645" y="310369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円/楕円 10"/>
          <p:cNvSpPr/>
          <p:nvPr/>
        </p:nvSpPr>
        <p:spPr>
          <a:xfrm>
            <a:off x="601544" y="1357099"/>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円/楕円 11"/>
          <p:cNvSpPr/>
          <p:nvPr/>
        </p:nvSpPr>
        <p:spPr>
          <a:xfrm>
            <a:off x="3178658" y="247233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円/楕円 21"/>
          <p:cNvSpPr/>
          <p:nvPr/>
        </p:nvSpPr>
        <p:spPr>
          <a:xfrm>
            <a:off x="1560155" y="180582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円/楕円 23"/>
          <p:cNvSpPr/>
          <p:nvPr/>
        </p:nvSpPr>
        <p:spPr>
          <a:xfrm>
            <a:off x="4735932" y="446693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a:off x="4300572" y="3805182"/>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円/楕円 30"/>
          <p:cNvSpPr/>
          <p:nvPr/>
        </p:nvSpPr>
        <p:spPr>
          <a:xfrm>
            <a:off x="2562132" y="223313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円/楕円 31"/>
          <p:cNvSpPr/>
          <p:nvPr/>
        </p:nvSpPr>
        <p:spPr>
          <a:xfrm>
            <a:off x="666664" y="5547489"/>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p:cNvSpPr txBox="1"/>
          <p:nvPr/>
        </p:nvSpPr>
        <p:spPr>
          <a:xfrm>
            <a:off x="1117645" y="5542843"/>
            <a:ext cx="2458616" cy="369332"/>
          </a:xfrm>
          <a:prstGeom prst="rect">
            <a:avLst/>
          </a:prstGeom>
          <a:noFill/>
        </p:spPr>
        <p:txBody>
          <a:bodyPr wrap="square" rtlCol="0">
            <a:spAutoFit/>
          </a:bodyPr>
          <a:lstStyle/>
          <a:p>
            <a:r>
              <a:rPr lang="ja-JP" altLang="en-US" dirty="0"/>
              <a:t>：　</a:t>
            </a:r>
            <a:r>
              <a:rPr lang="ja-JP" altLang="en-US" dirty="0" smtClean="0"/>
              <a:t>流入する出入口</a:t>
            </a:r>
            <a:endParaRPr lang="ja-JP" altLang="en-US" dirty="0"/>
          </a:p>
        </p:txBody>
      </p:sp>
      <p:sp>
        <p:nvSpPr>
          <p:cNvPr id="34" name="円/楕円 33"/>
          <p:cNvSpPr/>
          <p:nvPr/>
        </p:nvSpPr>
        <p:spPr>
          <a:xfrm>
            <a:off x="666664" y="499386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 ボックス 34"/>
          <p:cNvSpPr txBox="1"/>
          <p:nvPr/>
        </p:nvSpPr>
        <p:spPr>
          <a:xfrm>
            <a:off x="1137312" y="4993863"/>
            <a:ext cx="2458616" cy="369332"/>
          </a:xfrm>
          <a:prstGeom prst="rect">
            <a:avLst/>
          </a:prstGeom>
          <a:noFill/>
        </p:spPr>
        <p:txBody>
          <a:bodyPr wrap="square" rtlCol="0">
            <a:spAutoFit/>
          </a:bodyPr>
          <a:lstStyle/>
          <a:p>
            <a:r>
              <a:rPr lang="ja-JP" altLang="en-US" dirty="0"/>
              <a:t>：　</a:t>
            </a:r>
            <a:r>
              <a:rPr lang="ja-JP" altLang="en-US" dirty="0" smtClean="0"/>
              <a:t>流入のない出入口</a:t>
            </a:r>
            <a:endParaRPr lang="ja-JP" altLang="en-US" dirty="0"/>
          </a:p>
        </p:txBody>
      </p:sp>
      <p:sp>
        <p:nvSpPr>
          <p:cNvPr id="33" name="星 5 32"/>
          <p:cNvSpPr/>
          <p:nvPr/>
        </p:nvSpPr>
        <p:spPr>
          <a:xfrm>
            <a:off x="663754" y="6087169"/>
            <a:ext cx="376379" cy="352221"/>
          </a:xfrm>
          <a:prstGeom prst="star5">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37" name="テキスト ボックス 36"/>
          <p:cNvSpPr txBox="1"/>
          <p:nvPr/>
        </p:nvSpPr>
        <p:spPr>
          <a:xfrm>
            <a:off x="1137312" y="6101665"/>
            <a:ext cx="2458616" cy="369332"/>
          </a:xfrm>
          <a:prstGeom prst="rect">
            <a:avLst/>
          </a:prstGeom>
          <a:noFill/>
        </p:spPr>
        <p:txBody>
          <a:bodyPr wrap="square" rtlCol="0">
            <a:spAutoFit/>
          </a:bodyPr>
          <a:lstStyle/>
          <a:p>
            <a:r>
              <a:rPr lang="ja-JP" altLang="en-US" dirty="0"/>
              <a:t>：　</a:t>
            </a:r>
            <a:r>
              <a:rPr lang="ja-JP" altLang="en-US" dirty="0" smtClean="0"/>
              <a:t>防災センター</a:t>
            </a:r>
            <a:endParaRPr lang="ja-JP" altLang="en-US" dirty="0"/>
          </a:p>
        </p:txBody>
      </p:sp>
      <p:sp>
        <p:nvSpPr>
          <p:cNvPr id="38" name="星 5 37"/>
          <p:cNvSpPr/>
          <p:nvPr/>
        </p:nvSpPr>
        <p:spPr>
          <a:xfrm>
            <a:off x="7853228" y="2435756"/>
            <a:ext cx="376379" cy="352221"/>
          </a:xfrm>
          <a:prstGeom prst="star5">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40" name="正方形/長方形 39"/>
          <p:cNvSpPr/>
          <p:nvPr/>
        </p:nvSpPr>
        <p:spPr>
          <a:xfrm>
            <a:off x="457200" y="511427"/>
            <a:ext cx="8229600" cy="707886"/>
          </a:xfrm>
          <a:prstGeom prst="rect">
            <a:avLst/>
          </a:prstGeom>
        </p:spPr>
        <p:txBody>
          <a:bodyPr wrap="square">
            <a:spAutoFit/>
          </a:bodyPr>
          <a:lstStyle/>
          <a:p>
            <a:r>
              <a:rPr lang="ja-JP" altLang="en-US" sz="4000" kern="0" dirty="0" smtClean="0">
                <a:solidFill>
                  <a:srgbClr val="000000"/>
                </a:solidFill>
              </a:rPr>
              <a:t>５－１</a:t>
            </a:r>
            <a:r>
              <a:rPr lang="en-US" altLang="ja-JP" sz="4000" kern="0" dirty="0" smtClean="0">
                <a:solidFill>
                  <a:srgbClr val="000000"/>
                </a:solidFill>
              </a:rPr>
              <a:t>.</a:t>
            </a:r>
            <a:r>
              <a:rPr lang="ja-JP" altLang="en-US" sz="4000" kern="0" dirty="0" smtClean="0">
                <a:solidFill>
                  <a:srgbClr val="000000"/>
                </a:solidFill>
              </a:rPr>
              <a:t>　止水板設置順序②</a:t>
            </a:r>
            <a:endParaRPr lang="ja-JP" altLang="en-US" dirty="0"/>
          </a:p>
        </p:txBody>
      </p:sp>
      <p:sp>
        <p:nvSpPr>
          <p:cNvPr id="50" name="円/楕円 49"/>
          <p:cNvSpPr/>
          <p:nvPr/>
        </p:nvSpPr>
        <p:spPr>
          <a:xfrm>
            <a:off x="6136925" y="539308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円/楕円 51"/>
          <p:cNvSpPr/>
          <p:nvPr/>
        </p:nvSpPr>
        <p:spPr>
          <a:xfrm>
            <a:off x="6908079" y="14837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p:nvPr/>
        </p:nvSpPr>
        <p:spPr>
          <a:xfrm>
            <a:off x="6690727" y="18278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円/楕円 53"/>
          <p:cNvSpPr/>
          <p:nvPr/>
        </p:nvSpPr>
        <p:spPr>
          <a:xfrm>
            <a:off x="7273601" y="157670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円/楕円 55"/>
          <p:cNvSpPr/>
          <p:nvPr/>
        </p:nvSpPr>
        <p:spPr>
          <a:xfrm>
            <a:off x="5244544" y="3342466"/>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円/楕円 56"/>
          <p:cNvSpPr/>
          <p:nvPr/>
        </p:nvSpPr>
        <p:spPr>
          <a:xfrm>
            <a:off x="3328216" y="309279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円/楕円 57"/>
          <p:cNvSpPr/>
          <p:nvPr/>
        </p:nvSpPr>
        <p:spPr>
          <a:xfrm>
            <a:off x="6321122" y="362243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円/楕円 59"/>
          <p:cNvSpPr/>
          <p:nvPr/>
        </p:nvSpPr>
        <p:spPr>
          <a:xfrm>
            <a:off x="4956512" y="3491316"/>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円/楕円 60"/>
          <p:cNvSpPr/>
          <p:nvPr/>
        </p:nvSpPr>
        <p:spPr>
          <a:xfrm>
            <a:off x="323330" y="191551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円/楕円 66"/>
          <p:cNvSpPr/>
          <p:nvPr/>
        </p:nvSpPr>
        <p:spPr>
          <a:xfrm>
            <a:off x="5553816" y="362802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円/楕円 73"/>
          <p:cNvSpPr/>
          <p:nvPr/>
        </p:nvSpPr>
        <p:spPr>
          <a:xfrm>
            <a:off x="7408382" y="340214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円/楕円 50"/>
          <p:cNvSpPr/>
          <p:nvPr/>
        </p:nvSpPr>
        <p:spPr>
          <a:xfrm>
            <a:off x="3968275" y="287323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円/楕円 54"/>
          <p:cNvSpPr/>
          <p:nvPr/>
        </p:nvSpPr>
        <p:spPr>
          <a:xfrm>
            <a:off x="3824259" y="25931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円/楕円 58"/>
          <p:cNvSpPr/>
          <p:nvPr/>
        </p:nvSpPr>
        <p:spPr>
          <a:xfrm>
            <a:off x="6908079" y="596284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円/楕円 74"/>
          <p:cNvSpPr/>
          <p:nvPr/>
        </p:nvSpPr>
        <p:spPr>
          <a:xfrm>
            <a:off x="7243335" y="2743653"/>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7" name="円/楕円 76"/>
          <p:cNvSpPr/>
          <p:nvPr/>
        </p:nvSpPr>
        <p:spPr>
          <a:xfrm>
            <a:off x="7709212" y="184387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円/楕円 79"/>
          <p:cNvSpPr/>
          <p:nvPr/>
        </p:nvSpPr>
        <p:spPr>
          <a:xfrm>
            <a:off x="7089677" y="212563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円/楕円 80"/>
          <p:cNvSpPr/>
          <p:nvPr/>
        </p:nvSpPr>
        <p:spPr>
          <a:xfrm>
            <a:off x="7894716" y="2849904"/>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円/楕円 81"/>
          <p:cNvSpPr/>
          <p:nvPr/>
        </p:nvSpPr>
        <p:spPr>
          <a:xfrm>
            <a:off x="8318679" y="237819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4" name="円/楕円 83"/>
          <p:cNvSpPr/>
          <p:nvPr/>
        </p:nvSpPr>
        <p:spPr>
          <a:xfrm>
            <a:off x="5992909" y="4989663"/>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円/楕円 67"/>
          <p:cNvSpPr/>
          <p:nvPr/>
        </p:nvSpPr>
        <p:spPr>
          <a:xfrm>
            <a:off x="2370078" y="2744499"/>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円/楕円 68"/>
          <p:cNvSpPr/>
          <p:nvPr/>
        </p:nvSpPr>
        <p:spPr>
          <a:xfrm>
            <a:off x="4466080" y="4132054"/>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円/楕円 69"/>
          <p:cNvSpPr/>
          <p:nvPr/>
        </p:nvSpPr>
        <p:spPr>
          <a:xfrm>
            <a:off x="5388560" y="423070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円/楕円 70"/>
          <p:cNvSpPr/>
          <p:nvPr/>
        </p:nvSpPr>
        <p:spPr>
          <a:xfrm>
            <a:off x="5603944" y="442320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ドーナツ 6"/>
          <p:cNvSpPr/>
          <p:nvPr/>
        </p:nvSpPr>
        <p:spPr>
          <a:xfrm>
            <a:off x="6027051" y="1401497"/>
            <a:ext cx="3034804" cy="1843200"/>
          </a:xfrm>
          <a:prstGeom prst="donut">
            <a:avLst>
              <a:gd name="adj" fmla="val 65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09491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５－１</a:t>
            </a:r>
            <a:r>
              <a:rPr kumimoji="1" lang="en-US" altLang="ja-JP" dirty="0" smtClean="0"/>
              <a:t>.</a:t>
            </a:r>
            <a:r>
              <a:rPr kumimoji="1" lang="ja-JP" altLang="en-US" dirty="0" smtClean="0"/>
              <a:t>　止水板設置順序③</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15</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594792657"/>
              </p:ext>
            </p:extLst>
          </p:nvPr>
        </p:nvGraphicFramePr>
        <p:xfrm>
          <a:off x="251520" y="1700809"/>
          <a:ext cx="8712968" cy="4679713"/>
        </p:xfrm>
        <a:graphic>
          <a:graphicData uri="http://schemas.openxmlformats.org/drawingml/2006/table">
            <a:tbl>
              <a:tblPr/>
              <a:tblGrid>
                <a:gridCol w="461832"/>
                <a:gridCol w="3946196"/>
                <a:gridCol w="4304940"/>
              </a:tblGrid>
              <a:tr h="439273">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概要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492">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既往シュミレーション結果</a:t>
                      </a:r>
                      <a:r>
                        <a:rPr lang="ja-JP" altLang="en-US" sz="2400" b="0" i="0" u="none" strike="noStrike" dirty="0" smtClean="0">
                          <a:solidFill>
                            <a:schemeClr val="bg1">
                              <a:lumMod val="65000"/>
                            </a:schemeClr>
                          </a:solidFill>
                          <a:effectLst/>
                          <a:latin typeface="ＭＳ 明朝"/>
                        </a:rPr>
                        <a:t>に</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基づき</a:t>
                      </a:r>
                      <a:r>
                        <a:rPr lang="en-US" altLang="ja-JP" sz="2400" b="0" i="0" u="none" strike="noStrike" dirty="0">
                          <a:solidFill>
                            <a:schemeClr val="bg1">
                              <a:lumMod val="65000"/>
                            </a:schemeClr>
                          </a:solidFill>
                          <a:effectLst/>
                          <a:latin typeface="ＭＳ 明朝"/>
                        </a:rPr>
                        <a:t>, </a:t>
                      </a:r>
                      <a:r>
                        <a:rPr lang="ja-JP" altLang="en-US" sz="2400" b="0" i="0" u="none" strike="noStrike" dirty="0">
                          <a:solidFill>
                            <a:schemeClr val="bg1">
                              <a:lumMod val="65000"/>
                            </a:schemeClr>
                          </a:solidFill>
                          <a:effectLst/>
                          <a:latin typeface="ＭＳ 明朝"/>
                        </a:rPr>
                        <a:t>流入量が</a:t>
                      </a:r>
                      <a:r>
                        <a:rPr lang="ja-JP" altLang="en-US" sz="2400" b="0" i="0" u="none" strike="noStrike" dirty="0" smtClean="0">
                          <a:solidFill>
                            <a:schemeClr val="bg1">
                              <a:lumMod val="65000"/>
                            </a:schemeClr>
                          </a:solidFill>
                          <a:effectLst/>
                          <a:latin typeface="ＭＳ 明朝"/>
                        </a:rPr>
                        <a:t>多い</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流入</a:t>
                      </a:r>
                      <a:r>
                        <a:rPr lang="ja-JP" altLang="en-US" sz="2400" b="0" i="0" u="none" strike="noStrike" dirty="0">
                          <a:solidFill>
                            <a:schemeClr val="bg1">
                              <a:lumMod val="65000"/>
                            </a:schemeClr>
                          </a:solidFill>
                          <a:effectLst/>
                          <a:latin typeface="ＭＳ 明朝"/>
                        </a:rPr>
                        <a:t>出入り口から順に設置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既往研究「短時間集中豪雨に伴う内水氾濫による地下街浸水特性の検討」に基づく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3489">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防災センター付近の</a:t>
                      </a:r>
                      <a:r>
                        <a:rPr lang="ja-JP" altLang="en-US" sz="2400" b="0" i="0" u="none" strike="noStrike" dirty="0" smtClean="0">
                          <a:solidFill>
                            <a:schemeClr val="bg1">
                              <a:lumMod val="65000"/>
                            </a:schemeClr>
                          </a:solidFill>
                          <a:effectLst/>
                          <a:latin typeface="ＭＳ 明朝"/>
                        </a:rPr>
                        <a:t>止水板</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から</a:t>
                      </a:r>
                      <a:r>
                        <a:rPr lang="ja-JP" altLang="en-US" sz="2400" b="0" i="0" u="none" strike="noStrike" dirty="0">
                          <a:solidFill>
                            <a:schemeClr val="bg1">
                              <a:lumMod val="65000"/>
                            </a:schemeClr>
                          </a:solidFill>
                          <a:effectLst/>
                          <a:latin typeface="ＭＳ 明朝"/>
                        </a:rPr>
                        <a:t>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chemeClr val="bg1">
                              <a:lumMod val="65000"/>
                            </a:schemeClr>
                          </a:solidFill>
                          <a:effectLst/>
                          <a:latin typeface="ＭＳ 明朝"/>
                        </a:rPr>
                        <a:t>警備員は</a:t>
                      </a:r>
                      <a:r>
                        <a:rPr lang="ja-JP" altLang="en-US" sz="2400" b="0" i="0" u="none" strike="noStrike" dirty="0" smtClean="0">
                          <a:solidFill>
                            <a:schemeClr val="bg1">
                              <a:lumMod val="65000"/>
                            </a:schemeClr>
                          </a:solidFill>
                          <a:effectLst/>
                          <a:latin typeface="ＭＳ 明朝"/>
                        </a:rPr>
                        <a:t>１度</a:t>
                      </a:r>
                      <a:endParaRPr lang="en-US" altLang="ja-JP" sz="2400" b="0" i="0" u="none" strike="noStrike" dirty="0" smtClean="0">
                        <a:solidFill>
                          <a:schemeClr val="bg1">
                            <a:lumMod val="65000"/>
                          </a:schemeClr>
                        </a:solidFill>
                        <a:effectLst/>
                        <a:latin typeface="ＭＳ 明朝"/>
                      </a:endParaRPr>
                    </a:p>
                    <a:p>
                      <a:pPr algn="ctr" fontAlgn="ctr"/>
                      <a:r>
                        <a:rPr lang="ja-JP" altLang="en-US" sz="2400" b="0" i="0" u="none" strike="noStrike" dirty="0" smtClean="0">
                          <a:solidFill>
                            <a:schemeClr val="bg1">
                              <a:lumMod val="65000"/>
                            </a:schemeClr>
                          </a:solidFill>
                          <a:effectLst/>
                          <a:latin typeface="ＭＳ 明朝"/>
                        </a:rPr>
                        <a:t>地下内</a:t>
                      </a:r>
                      <a:r>
                        <a:rPr lang="ja-JP" altLang="en-US" sz="2400" b="0" i="0" u="none" strike="noStrike" dirty="0">
                          <a:solidFill>
                            <a:schemeClr val="bg1">
                              <a:lumMod val="65000"/>
                            </a:schemeClr>
                          </a:solidFill>
                          <a:effectLst/>
                          <a:latin typeface="ＭＳ 明朝"/>
                        </a:rPr>
                        <a:t>防災センターに収集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8687">
                <a:tc>
                  <a:txBody>
                    <a:bodyPr/>
                    <a:lstStyle/>
                    <a:p>
                      <a:pPr algn="ctr" fontAlgn="ctr"/>
                      <a:r>
                        <a:rPr lang="ja-JP" altLang="en-US" sz="2400" b="0" i="0" u="none" strike="noStrike">
                          <a:solidFill>
                            <a:srgbClr val="000000"/>
                          </a:solidFill>
                          <a:effectLst/>
                          <a:latin typeface="ＭＳ 明朝"/>
                        </a:rPr>
                        <a:t>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地下内電気整備室に影響</a:t>
                      </a:r>
                      <a:r>
                        <a:rPr lang="ja-JP" altLang="en-US" sz="2400" b="0" i="0" u="none" strike="noStrike" dirty="0" smtClean="0">
                          <a:solidFill>
                            <a:srgbClr val="000000"/>
                          </a:solidFill>
                          <a:effectLst/>
                          <a:latin typeface="ＭＳ 明朝"/>
                        </a:rPr>
                        <a:t>を</a:t>
                      </a:r>
                      <a:endParaRPr lang="en-US" altLang="ja-JP" sz="2400" b="0" i="0" u="none" strike="noStrike" dirty="0" smtClean="0">
                        <a:solidFill>
                          <a:srgbClr val="000000"/>
                        </a:solidFill>
                        <a:effectLst/>
                        <a:latin typeface="ＭＳ 明朝"/>
                      </a:endParaRPr>
                    </a:p>
                    <a:p>
                      <a:pPr algn="ctr" fontAlgn="ctr"/>
                      <a:r>
                        <a:rPr lang="ja-JP" altLang="en-US" sz="2400" b="0" i="0" u="none" strike="noStrike" dirty="0" smtClean="0">
                          <a:solidFill>
                            <a:srgbClr val="000000"/>
                          </a:solidFill>
                          <a:effectLst/>
                          <a:latin typeface="ＭＳ 明朝"/>
                        </a:rPr>
                        <a:t>与える</a:t>
                      </a:r>
                      <a:r>
                        <a:rPr lang="ja-JP" altLang="en-US" sz="2400" b="0" i="0" u="none" strike="noStrike" dirty="0">
                          <a:solidFill>
                            <a:srgbClr val="000000"/>
                          </a:solidFill>
                          <a:effectLst/>
                          <a:latin typeface="ＭＳ 明朝"/>
                        </a:rPr>
                        <a:t>止水板から順に設置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施設閉鎖の最大要因である電気系統浸水を防ぐ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3821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4862400" y="1498473"/>
            <a:ext cx="1602039" cy="124518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2" name="タイトル 1"/>
          <p:cNvSpPr>
            <a:spLocks noGrp="1"/>
          </p:cNvSpPr>
          <p:nvPr>
            <p:ph type="title"/>
          </p:nvPr>
        </p:nvSpPr>
        <p:spPr>
          <a:xfrm>
            <a:off x="457200" y="457200"/>
            <a:ext cx="8229600" cy="1041273"/>
          </a:xfrm>
        </p:spPr>
        <p:txBody>
          <a:bodyPr/>
          <a:lstStyle/>
          <a:p>
            <a:r>
              <a:rPr kumimoji="1" lang="ja-JP" altLang="en-US" dirty="0" smtClean="0"/>
              <a:t>　</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16</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96" y="1676281"/>
            <a:ext cx="7992888" cy="4927619"/>
          </a:xfrm>
          <a:prstGeom prst="rect">
            <a:avLst/>
          </a:prstGeom>
        </p:spPr>
      </p:pic>
      <p:sp>
        <p:nvSpPr>
          <p:cNvPr id="40" name="正方形/長方形 39"/>
          <p:cNvSpPr/>
          <p:nvPr/>
        </p:nvSpPr>
        <p:spPr>
          <a:xfrm>
            <a:off x="457200" y="511427"/>
            <a:ext cx="8229600" cy="707886"/>
          </a:xfrm>
          <a:prstGeom prst="rect">
            <a:avLst/>
          </a:prstGeom>
        </p:spPr>
        <p:txBody>
          <a:bodyPr wrap="square">
            <a:spAutoFit/>
          </a:bodyPr>
          <a:lstStyle/>
          <a:p>
            <a:r>
              <a:rPr lang="ja-JP" altLang="en-US" sz="4000" kern="0" dirty="0" smtClean="0">
                <a:solidFill>
                  <a:srgbClr val="000000"/>
                </a:solidFill>
              </a:rPr>
              <a:t>５－１</a:t>
            </a:r>
            <a:r>
              <a:rPr lang="en-US" altLang="ja-JP" sz="4000" kern="0" dirty="0" smtClean="0">
                <a:solidFill>
                  <a:srgbClr val="000000"/>
                </a:solidFill>
              </a:rPr>
              <a:t>.</a:t>
            </a:r>
            <a:r>
              <a:rPr lang="ja-JP" altLang="en-US" sz="4000" kern="0" dirty="0" smtClean="0">
                <a:solidFill>
                  <a:srgbClr val="000000"/>
                </a:solidFill>
              </a:rPr>
              <a:t>　止水板設置順序③</a:t>
            </a:r>
            <a:endParaRPr lang="ja-JP" altLang="en-US" dirty="0"/>
          </a:p>
        </p:txBody>
      </p:sp>
      <p:sp>
        <p:nvSpPr>
          <p:cNvPr id="45" name="正方形/長方形 44"/>
          <p:cNvSpPr/>
          <p:nvPr/>
        </p:nvSpPr>
        <p:spPr>
          <a:xfrm rot="1140000">
            <a:off x="1253762" y="1641687"/>
            <a:ext cx="376132" cy="30105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正方形/長方形 61"/>
          <p:cNvSpPr/>
          <p:nvPr/>
        </p:nvSpPr>
        <p:spPr>
          <a:xfrm rot="2305789">
            <a:off x="3590318" y="2268785"/>
            <a:ext cx="487576" cy="362617"/>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正方形/長方形 64"/>
          <p:cNvSpPr/>
          <p:nvPr/>
        </p:nvSpPr>
        <p:spPr>
          <a:xfrm>
            <a:off x="633981" y="5517406"/>
            <a:ext cx="490890" cy="402029"/>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1217567" y="5456044"/>
            <a:ext cx="2458616" cy="369332"/>
          </a:xfrm>
          <a:prstGeom prst="rect">
            <a:avLst/>
          </a:prstGeom>
          <a:noFill/>
        </p:spPr>
        <p:txBody>
          <a:bodyPr wrap="square" rtlCol="0">
            <a:spAutoFit/>
          </a:bodyPr>
          <a:lstStyle/>
          <a:p>
            <a:r>
              <a:rPr lang="ja-JP" altLang="en-US" dirty="0"/>
              <a:t>：　電気整備室</a:t>
            </a:r>
          </a:p>
        </p:txBody>
      </p:sp>
      <p:sp>
        <p:nvSpPr>
          <p:cNvPr id="73" name="正方形/長方形 72"/>
          <p:cNvSpPr/>
          <p:nvPr/>
        </p:nvSpPr>
        <p:spPr>
          <a:xfrm rot="2040000">
            <a:off x="4917968" y="5060133"/>
            <a:ext cx="299764" cy="383359"/>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6" name="正方形/長方形 75"/>
          <p:cNvSpPr/>
          <p:nvPr/>
        </p:nvSpPr>
        <p:spPr>
          <a:xfrm rot="1920000">
            <a:off x="8091532" y="2772446"/>
            <a:ext cx="300210" cy="3445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3" name="直線コネクタ 62"/>
          <p:cNvCxnSpPr/>
          <p:nvPr/>
        </p:nvCxnSpPr>
        <p:spPr>
          <a:xfrm flipH="1">
            <a:off x="1395572" y="1306935"/>
            <a:ext cx="2389568" cy="3571713"/>
          </a:xfrm>
          <a:prstGeom prst="line">
            <a:avLst/>
          </a:prstGeom>
          <a:ln w="76200"/>
        </p:spPr>
        <p:style>
          <a:lnRef idx="1">
            <a:schemeClr val="dk1"/>
          </a:lnRef>
          <a:fillRef idx="0">
            <a:schemeClr val="dk1"/>
          </a:fillRef>
          <a:effectRef idx="0">
            <a:schemeClr val="dk1"/>
          </a:effectRef>
          <a:fontRef idx="minor">
            <a:schemeClr val="tx1"/>
          </a:fontRef>
        </p:style>
      </p:cxnSp>
      <p:sp>
        <p:nvSpPr>
          <p:cNvPr id="64" name="フローチャート: 代替処理 7"/>
          <p:cNvSpPr/>
          <p:nvPr/>
        </p:nvSpPr>
        <p:spPr>
          <a:xfrm>
            <a:off x="3636206" y="4463990"/>
            <a:ext cx="1042807" cy="6098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400" dirty="0" smtClean="0"/>
          </a:p>
          <a:p>
            <a:endParaRPr lang="en-US" altLang="ja-JP" sz="2400" dirty="0" smtClean="0"/>
          </a:p>
          <a:p>
            <a:r>
              <a:rPr lang="ja-JP" altLang="en-US" sz="3200" dirty="0" smtClean="0"/>
              <a:t>１</a:t>
            </a:r>
            <a:r>
              <a:rPr lang="ja-JP" altLang="en-US" sz="3200" dirty="0"/>
              <a:t>期</a:t>
            </a:r>
            <a:endParaRPr lang="en-US" altLang="ja-JP" sz="3200" dirty="0"/>
          </a:p>
          <a:p>
            <a:endParaRPr kumimoji="1" lang="en-US" altLang="ja-JP" sz="2400" dirty="0" smtClean="0"/>
          </a:p>
          <a:p>
            <a:endParaRPr lang="en-US" altLang="ja-JP" sz="2400" dirty="0" smtClean="0"/>
          </a:p>
        </p:txBody>
      </p:sp>
      <p:sp>
        <p:nvSpPr>
          <p:cNvPr id="72" name="フローチャート: 代替処理 7"/>
          <p:cNvSpPr/>
          <p:nvPr/>
        </p:nvSpPr>
        <p:spPr>
          <a:xfrm>
            <a:off x="371853" y="2573165"/>
            <a:ext cx="1649266" cy="6098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400" dirty="0" smtClean="0"/>
          </a:p>
          <a:p>
            <a:endParaRPr lang="en-US" altLang="ja-JP" sz="2400" dirty="0" smtClean="0"/>
          </a:p>
          <a:p>
            <a:r>
              <a:rPr lang="ja-JP" altLang="en-US" sz="2400" dirty="0" smtClean="0"/>
              <a:t>プチ</a:t>
            </a:r>
            <a:r>
              <a:rPr lang="ja-JP" altLang="en-US" sz="2400" dirty="0"/>
              <a:t>シャン</a:t>
            </a:r>
            <a:endParaRPr lang="en-US" altLang="ja-JP" sz="2400" dirty="0"/>
          </a:p>
          <a:p>
            <a:endParaRPr kumimoji="1" lang="en-US" altLang="ja-JP" sz="2400" dirty="0" smtClean="0"/>
          </a:p>
          <a:p>
            <a:endParaRPr lang="en-US" altLang="ja-JP" sz="2400" dirty="0" smtClean="0"/>
          </a:p>
        </p:txBody>
      </p:sp>
      <p:cxnSp>
        <p:nvCxnSpPr>
          <p:cNvPr id="78" name="直線コネクタ 77"/>
          <p:cNvCxnSpPr/>
          <p:nvPr/>
        </p:nvCxnSpPr>
        <p:spPr>
          <a:xfrm>
            <a:off x="4560817" y="1360546"/>
            <a:ext cx="3899409" cy="3984950"/>
          </a:xfrm>
          <a:prstGeom prst="line">
            <a:avLst/>
          </a:prstGeom>
          <a:ln w="76200"/>
        </p:spPr>
        <p:style>
          <a:lnRef idx="1">
            <a:schemeClr val="dk1"/>
          </a:lnRef>
          <a:fillRef idx="0">
            <a:schemeClr val="dk1"/>
          </a:fillRef>
          <a:effectRef idx="0">
            <a:schemeClr val="dk1"/>
          </a:effectRef>
          <a:fontRef idx="minor">
            <a:schemeClr val="tx1"/>
          </a:fontRef>
        </p:style>
      </p:cxnSp>
      <p:sp>
        <p:nvSpPr>
          <p:cNvPr id="79" name="フローチャート: 代替処理 7"/>
          <p:cNvSpPr/>
          <p:nvPr/>
        </p:nvSpPr>
        <p:spPr>
          <a:xfrm>
            <a:off x="6244618" y="2384057"/>
            <a:ext cx="1042807" cy="6098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400" dirty="0" smtClean="0"/>
          </a:p>
          <a:p>
            <a:endParaRPr lang="en-US" altLang="ja-JP" sz="2400" dirty="0" smtClean="0"/>
          </a:p>
          <a:p>
            <a:r>
              <a:rPr lang="ja-JP" altLang="en-US" sz="3200" dirty="0" smtClean="0"/>
              <a:t>２期</a:t>
            </a:r>
            <a:endParaRPr lang="en-US" altLang="ja-JP" sz="3200" dirty="0"/>
          </a:p>
          <a:p>
            <a:endParaRPr kumimoji="1" lang="en-US" altLang="ja-JP" sz="2400" dirty="0" smtClean="0"/>
          </a:p>
          <a:p>
            <a:endParaRPr lang="en-US" altLang="ja-JP" sz="2400" dirty="0" smtClean="0"/>
          </a:p>
        </p:txBody>
      </p:sp>
    </p:spTree>
    <p:extLst>
      <p:ext uri="{BB962C8B-B14F-4D97-AF65-F5344CB8AC3E}">
        <p14:creationId xmlns:p14="http://schemas.microsoft.com/office/powerpoint/2010/main" val="425410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５－２</a:t>
            </a:r>
            <a:r>
              <a:rPr kumimoji="1" lang="en-US" altLang="ja-JP" sz="4000" dirty="0" smtClean="0"/>
              <a:t>. </a:t>
            </a:r>
            <a:r>
              <a:rPr kumimoji="1" lang="ja-JP" altLang="en-US" sz="4000" dirty="0" smtClean="0"/>
              <a:t>止水板設置開始</a:t>
            </a:r>
            <a:r>
              <a:rPr kumimoji="1" lang="en-US" altLang="ja-JP" sz="4000" dirty="0" smtClean="0"/>
              <a:t/>
            </a:r>
            <a:br>
              <a:rPr kumimoji="1" lang="en-US" altLang="ja-JP" sz="4000" dirty="0" smtClean="0"/>
            </a:br>
            <a:r>
              <a:rPr lang="ja-JP" altLang="en-US" sz="4000" dirty="0"/>
              <a:t>　</a:t>
            </a:r>
            <a:r>
              <a:rPr lang="ja-JP" altLang="en-US" sz="4000" dirty="0" smtClean="0"/>
              <a:t>　　　　　　　　　</a:t>
            </a:r>
            <a:r>
              <a:rPr kumimoji="1" lang="ja-JP" altLang="en-US" sz="4000" dirty="0" smtClean="0"/>
              <a:t>タイミング決定方法</a:t>
            </a:r>
            <a:endParaRPr kumimoji="1" lang="ja-JP" altLang="en-US" sz="4000"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17</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2080994449"/>
              </p:ext>
            </p:extLst>
          </p:nvPr>
        </p:nvGraphicFramePr>
        <p:xfrm>
          <a:off x="683568" y="2132856"/>
          <a:ext cx="7704856" cy="4176464"/>
        </p:xfrm>
        <a:graphic>
          <a:graphicData uri="http://schemas.openxmlformats.org/drawingml/2006/table">
            <a:tbl>
              <a:tblPr/>
              <a:tblGrid>
                <a:gridCol w="797053"/>
                <a:gridCol w="6907803"/>
              </a:tblGrid>
              <a:tr h="808938">
                <a:tc>
                  <a:txBody>
                    <a:bodyPr/>
                    <a:lstStyle/>
                    <a:p>
                      <a:pPr algn="ctr" fontAlgn="ctr"/>
                      <a:r>
                        <a:rPr lang="ja-JP" altLang="en-US" sz="2800" b="0" i="0" u="none" strike="noStrike" dirty="0">
                          <a:solidFill>
                            <a:srgbClr val="000000"/>
                          </a:solidFill>
                          <a:effectLst/>
                          <a:latin typeface="+mn-ea"/>
                          <a:ea typeface="+mn-ea"/>
                        </a:rPr>
                        <a:t>方法</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800" b="0" i="0" u="none" strike="noStrike" dirty="0">
                          <a:solidFill>
                            <a:srgbClr val="000000"/>
                          </a:solidFill>
                          <a:effectLst/>
                          <a:latin typeface="+mn-ea"/>
                          <a:ea typeface="+mn-ea"/>
                        </a:rPr>
                        <a:t>概要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9294">
                <a:tc>
                  <a:txBody>
                    <a:bodyPr/>
                    <a:lstStyle/>
                    <a:p>
                      <a:pPr algn="ctr" fontAlgn="ctr"/>
                      <a:r>
                        <a:rPr lang="en-US" altLang="ja-JP" sz="2800" b="0" i="0" u="none" strike="noStrike" dirty="0" smtClean="0">
                          <a:solidFill>
                            <a:srgbClr val="000000"/>
                          </a:solidFill>
                          <a:effectLst/>
                          <a:latin typeface="+mn-ea"/>
                          <a:ea typeface="+mn-ea"/>
                        </a:rPr>
                        <a:t>Ⅰ</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800" b="0" i="0" u="none" strike="noStrike" dirty="0">
                          <a:solidFill>
                            <a:srgbClr val="000000"/>
                          </a:solidFill>
                          <a:effectLst/>
                          <a:latin typeface="+mn-ea"/>
                          <a:ea typeface="+mn-ea"/>
                        </a:rPr>
                        <a:t>情報が適切に伝達されず</a:t>
                      </a:r>
                      <a:r>
                        <a:rPr lang="en-US" altLang="ja-JP" sz="2800" b="0" i="0" u="none" strike="noStrike" dirty="0">
                          <a:solidFill>
                            <a:srgbClr val="000000"/>
                          </a:solidFill>
                          <a:effectLst/>
                          <a:latin typeface="+mn-ea"/>
                          <a:ea typeface="+mn-ea"/>
                        </a:rPr>
                        <a:t>, </a:t>
                      </a:r>
                      <a:r>
                        <a:rPr lang="ja-JP" altLang="en-US" sz="2800" b="0" i="0" u="none" strike="noStrike" dirty="0" smtClean="0">
                          <a:solidFill>
                            <a:srgbClr val="000000"/>
                          </a:solidFill>
                          <a:effectLst/>
                          <a:latin typeface="+mn-ea"/>
                          <a:ea typeface="+mn-ea"/>
                        </a:rPr>
                        <a:t>地下への流入が始まったときを行動開始とする</a:t>
                      </a:r>
                      <a:r>
                        <a:rPr lang="en-US" altLang="ja-JP" sz="2800" b="0" i="0" u="none" strike="noStrike" dirty="0">
                          <a:solidFill>
                            <a:srgbClr val="000000"/>
                          </a:solidFill>
                          <a:effectLst/>
                          <a:latin typeface="+mn-ea"/>
                          <a:ea typeface="+mn-ea"/>
                        </a:rPr>
                        <a:t>. </a:t>
                      </a:r>
                      <a:endParaRPr lang="en-US" altLang="ja-JP" sz="2800" b="0" i="0" u="none" strike="noStrike" dirty="0" smtClean="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8112">
                <a:tc>
                  <a:txBody>
                    <a:bodyPr/>
                    <a:lstStyle/>
                    <a:p>
                      <a:pPr algn="ctr" fontAlgn="ctr"/>
                      <a:r>
                        <a:rPr lang="en-US" altLang="ja-JP" sz="2800" b="0" i="0" u="none" strike="noStrike" dirty="0" smtClean="0">
                          <a:solidFill>
                            <a:srgbClr val="000000"/>
                          </a:solidFill>
                          <a:effectLst/>
                          <a:latin typeface="+mn-ea"/>
                          <a:ea typeface="+mn-ea"/>
                        </a:rPr>
                        <a:t>Ⅱ</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800" b="0" i="0" u="none" strike="noStrike" dirty="0">
                          <a:solidFill>
                            <a:srgbClr val="000000"/>
                          </a:solidFill>
                          <a:effectLst/>
                          <a:latin typeface="+mn-ea"/>
                          <a:ea typeface="+mn-ea"/>
                        </a:rPr>
                        <a:t>地上監視カメラより</a:t>
                      </a:r>
                      <a:r>
                        <a:rPr lang="ja-JP" altLang="en-US" sz="2800" b="0" i="0" u="none" strike="noStrike" dirty="0" smtClean="0">
                          <a:solidFill>
                            <a:srgbClr val="000000"/>
                          </a:solidFill>
                          <a:effectLst/>
                          <a:latin typeface="+mn-ea"/>
                          <a:ea typeface="+mn-ea"/>
                        </a:rPr>
                        <a:t>判断</a:t>
                      </a:r>
                      <a:endParaRPr lang="en-US" altLang="ja-JP" sz="2800" b="0" i="0" u="none" strike="noStrike" dirty="0" smtClean="0">
                        <a:solidFill>
                          <a:srgbClr val="000000"/>
                        </a:solidFill>
                        <a:effectLst/>
                        <a:latin typeface="+mn-ea"/>
                        <a:ea typeface="+mn-ea"/>
                      </a:endParaRPr>
                    </a:p>
                    <a:p>
                      <a:pPr algn="ctr" fontAlgn="ctr"/>
                      <a:r>
                        <a:rPr lang="ja-JP" altLang="en-US" sz="2800" b="0" i="0" u="none" strike="noStrike" dirty="0" smtClean="0">
                          <a:solidFill>
                            <a:srgbClr val="000000"/>
                          </a:solidFill>
                          <a:effectLst/>
                          <a:latin typeface="+mn-ea"/>
                          <a:ea typeface="+mn-ea"/>
                        </a:rPr>
                        <a:t>（</a:t>
                      </a:r>
                      <a:r>
                        <a:rPr lang="ja-JP" altLang="en-US" sz="2800" b="0" i="0" u="none" strike="noStrike" dirty="0">
                          <a:solidFill>
                            <a:srgbClr val="000000"/>
                          </a:solidFill>
                          <a:effectLst/>
                          <a:latin typeface="+mn-ea"/>
                          <a:ea typeface="+mn-ea"/>
                        </a:rPr>
                        <a:t>地上洪水が始まったとき）</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0120">
                <a:tc>
                  <a:txBody>
                    <a:bodyPr/>
                    <a:lstStyle/>
                    <a:p>
                      <a:pPr algn="ctr" fontAlgn="ctr"/>
                      <a:r>
                        <a:rPr lang="en-US" altLang="ja-JP" sz="2800" b="0" i="0" u="none" strike="noStrike" dirty="0" smtClean="0">
                          <a:solidFill>
                            <a:srgbClr val="000000"/>
                          </a:solidFill>
                          <a:effectLst/>
                          <a:latin typeface="+mn-ea"/>
                          <a:ea typeface="+mn-ea"/>
                        </a:rPr>
                        <a:t>Ⅲ</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800" b="0" i="0" u="none" strike="noStrike" dirty="0">
                          <a:solidFill>
                            <a:srgbClr val="000000"/>
                          </a:solidFill>
                          <a:effectLst/>
                          <a:latin typeface="+mn-ea"/>
                          <a:ea typeface="+mn-ea"/>
                        </a:rPr>
                        <a:t>水位計より</a:t>
                      </a:r>
                      <a:r>
                        <a:rPr lang="ja-JP" altLang="en-US" sz="2800" b="0" i="0" u="none" strike="noStrike" dirty="0" smtClean="0">
                          <a:solidFill>
                            <a:srgbClr val="000000"/>
                          </a:solidFill>
                          <a:effectLst/>
                          <a:latin typeface="+mn-ea"/>
                          <a:ea typeface="+mn-ea"/>
                        </a:rPr>
                        <a:t>判断</a:t>
                      </a:r>
                      <a:endParaRPr lang="en-US" altLang="ja-JP" sz="2800" b="0" i="0" u="none" strike="noStrike" dirty="0" smtClean="0">
                        <a:solidFill>
                          <a:srgbClr val="000000"/>
                        </a:solidFill>
                        <a:effectLst/>
                        <a:latin typeface="+mn-ea"/>
                        <a:ea typeface="+mn-ea"/>
                      </a:endParaRPr>
                    </a:p>
                    <a:p>
                      <a:pPr algn="ctr" fontAlgn="ctr"/>
                      <a:r>
                        <a:rPr lang="ja-JP" altLang="en-US" sz="2800" b="0" i="0" u="none" strike="noStrike" dirty="0" smtClean="0">
                          <a:solidFill>
                            <a:srgbClr val="000000"/>
                          </a:solidFill>
                          <a:effectLst/>
                          <a:latin typeface="+mn-ea"/>
                          <a:ea typeface="+mn-ea"/>
                        </a:rPr>
                        <a:t>（</a:t>
                      </a:r>
                      <a:r>
                        <a:rPr lang="ja-JP" altLang="en-US" sz="2800" b="0" i="0" u="none" strike="noStrike" dirty="0">
                          <a:solidFill>
                            <a:srgbClr val="000000"/>
                          </a:solidFill>
                          <a:effectLst/>
                          <a:latin typeface="+mn-ea"/>
                          <a:ea typeface="+mn-ea"/>
                        </a:rPr>
                        <a:t>管渠内水位が管頂</a:t>
                      </a:r>
                      <a:r>
                        <a:rPr lang="en-US" altLang="ja-JP" sz="2800" b="0" i="0" u="none" strike="noStrike" dirty="0">
                          <a:solidFill>
                            <a:srgbClr val="000000"/>
                          </a:solidFill>
                          <a:effectLst/>
                          <a:latin typeface="+mn-ea"/>
                          <a:ea typeface="+mn-ea"/>
                        </a:rPr>
                        <a:t>8</a:t>
                      </a:r>
                      <a:r>
                        <a:rPr lang="ja-JP" altLang="en-US" sz="2800" b="0" i="0" u="none" strike="noStrike" dirty="0">
                          <a:solidFill>
                            <a:srgbClr val="000000"/>
                          </a:solidFill>
                          <a:effectLst/>
                          <a:latin typeface="+mn-ea"/>
                          <a:ea typeface="+mn-ea"/>
                        </a:rPr>
                        <a:t>割の高さに達したとき）</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478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６</a:t>
            </a:r>
            <a:r>
              <a:rPr kumimoji="1" lang="en-US" altLang="ja-JP" sz="4000" dirty="0" smtClean="0"/>
              <a:t>.</a:t>
            </a:r>
            <a:r>
              <a:rPr kumimoji="1" lang="ja-JP" altLang="en-US" sz="4000" dirty="0" smtClean="0"/>
              <a:t>　</a:t>
            </a:r>
            <a:r>
              <a:rPr lang="ja-JP" altLang="en-US" sz="4000" dirty="0" smtClean="0"/>
              <a:t>止水板</a:t>
            </a:r>
            <a:r>
              <a:rPr kumimoji="1" lang="ja-JP" altLang="en-US" sz="4000" dirty="0" smtClean="0"/>
              <a:t>設置順序毎の流入量変化</a:t>
            </a:r>
            <a:endParaRPr kumimoji="1" lang="ja-JP" altLang="en-US" sz="4000"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18</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80474"/>
            <a:ext cx="8136904" cy="4526756"/>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565834976"/>
              </p:ext>
            </p:extLst>
          </p:nvPr>
        </p:nvGraphicFramePr>
        <p:xfrm>
          <a:off x="4572000" y="299169"/>
          <a:ext cx="4068454" cy="1481305"/>
        </p:xfrm>
        <a:graphic>
          <a:graphicData uri="http://schemas.openxmlformats.org/drawingml/2006/table">
            <a:tbl>
              <a:tblPr/>
              <a:tblGrid>
                <a:gridCol w="720080"/>
                <a:gridCol w="3348374"/>
              </a:tblGrid>
              <a:tr h="504056">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15226">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smtClean="0">
                          <a:solidFill>
                            <a:srgbClr val="000000"/>
                          </a:solidFill>
                          <a:effectLst/>
                          <a:latin typeface="ＭＳ 明朝"/>
                        </a:rPr>
                        <a:t>流入量</a:t>
                      </a:r>
                      <a:r>
                        <a:rPr lang="ja-JP" altLang="en-US" sz="2400" b="0" i="0" u="none" strike="noStrike" dirty="0">
                          <a:solidFill>
                            <a:srgbClr val="000000"/>
                          </a:solidFill>
                          <a:effectLst/>
                          <a:latin typeface="ＭＳ 明朝"/>
                        </a:rPr>
                        <a:t>が</a:t>
                      </a:r>
                      <a:r>
                        <a:rPr lang="ja-JP" altLang="en-US" sz="2400" b="0" i="0" u="none" strike="noStrike" dirty="0" smtClean="0">
                          <a:solidFill>
                            <a:srgbClr val="000000"/>
                          </a:solidFill>
                          <a:effectLst/>
                          <a:latin typeface="ＭＳ 明朝"/>
                        </a:rPr>
                        <a:t>多い出入口から</a:t>
                      </a:r>
                      <a:endParaRPr lang="ja-JP" altLang="en-US" sz="2400" b="0" i="0" u="none" strike="noStrike" dirty="0">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62023">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a:solidFill>
                            <a:schemeClr val="tx1"/>
                          </a:solidFill>
                          <a:effectLst/>
                          <a:latin typeface="ＭＳ 明朝"/>
                        </a:rPr>
                        <a:t>防災センター</a:t>
                      </a:r>
                      <a:r>
                        <a:rPr lang="ja-JP" altLang="en-US" sz="2400" b="0" i="0" u="none" strike="noStrike" dirty="0" smtClean="0">
                          <a:solidFill>
                            <a:schemeClr val="tx1"/>
                          </a:solidFill>
                          <a:effectLst/>
                          <a:latin typeface="ＭＳ 明朝"/>
                        </a:rPr>
                        <a:t>付近から</a:t>
                      </a:r>
                      <a:endParaRPr lang="ja-JP" altLang="en-US" sz="2400" b="0" i="0" u="none" strike="noStrike" dirty="0">
                        <a:solidFill>
                          <a:schemeClr val="tx1"/>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9246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2467"/>
            <a:ext cx="4731129" cy="2844395"/>
          </a:xfrm>
          <a:prstGeom prst="rect">
            <a:avLst/>
          </a:prstGeom>
        </p:spPr>
      </p:pic>
      <p:sp>
        <p:nvSpPr>
          <p:cNvPr id="2" name="タイトル 1"/>
          <p:cNvSpPr>
            <a:spLocks noGrp="1"/>
          </p:cNvSpPr>
          <p:nvPr>
            <p:ph type="title"/>
          </p:nvPr>
        </p:nvSpPr>
        <p:spPr/>
        <p:txBody>
          <a:bodyPr/>
          <a:lstStyle/>
          <a:p>
            <a:r>
              <a:rPr kumimoji="1" lang="ja-JP" altLang="en-US" dirty="0" smtClean="0"/>
              <a:t>６</a:t>
            </a:r>
            <a:r>
              <a:rPr kumimoji="1" lang="en-US" altLang="ja-JP" dirty="0" smtClean="0"/>
              <a:t>. </a:t>
            </a:r>
            <a:r>
              <a:rPr kumimoji="1" lang="ja-JP" altLang="en-US" dirty="0" smtClean="0"/>
              <a:t>地下空間浸水状態</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19</a:t>
            </a:fld>
            <a:endParaRPr kumimoji="1"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9627"/>
            <a:ext cx="2304706" cy="473210"/>
          </a:xfrm>
          <a:prstGeom prst="rect">
            <a:avLst/>
          </a:prstGeom>
        </p:spPr>
      </p:pic>
      <p:sp>
        <p:nvSpPr>
          <p:cNvPr id="7" name="テキスト ボックス 6"/>
          <p:cNvSpPr txBox="1"/>
          <p:nvPr/>
        </p:nvSpPr>
        <p:spPr>
          <a:xfrm>
            <a:off x="683568" y="4970064"/>
            <a:ext cx="3600400" cy="830997"/>
          </a:xfrm>
          <a:prstGeom prst="rect">
            <a:avLst/>
          </a:prstGeom>
          <a:noFill/>
        </p:spPr>
        <p:txBody>
          <a:bodyPr wrap="square" rtlCol="0">
            <a:spAutoFit/>
          </a:bodyPr>
          <a:lstStyle/>
          <a:p>
            <a:r>
              <a:rPr kumimoji="1" lang="ja-JP" altLang="en-US" sz="2400" dirty="0" smtClean="0"/>
              <a:t>図１　設置順序①における</a:t>
            </a:r>
            <a:endParaRPr kumimoji="1" lang="en-US" altLang="ja-JP" sz="2400" dirty="0" smtClean="0"/>
          </a:p>
          <a:p>
            <a:r>
              <a:rPr lang="ja-JP" altLang="en-US" sz="2400" dirty="0"/>
              <a:t>　</a:t>
            </a:r>
            <a:r>
              <a:rPr lang="ja-JP" altLang="en-US" sz="2400" dirty="0" smtClean="0"/>
              <a:t>　　　</a:t>
            </a:r>
            <a:r>
              <a:rPr kumimoji="1" lang="ja-JP" altLang="en-US" sz="2400" dirty="0" smtClean="0"/>
              <a:t>最終浸水状態</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16760"/>
            <a:ext cx="4572000" cy="2748725"/>
          </a:xfrm>
          <a:prstGeom prst="rect">
            <a:avLst/>
          </a:prstGeom>
        </p:spPr>
      </p:pic>
      <p:sp>
        <p:nvSpPr>
          <p:cNvPr id="10" name="テキスト ボックス 9"/>
          <p:cNvSpPr txBox="1"/>
          <p:nvPr/>
        </p:nvSpPr>
        <p:spPr>
          <a:xfrm>
            <a:off x="4787608" y="4997443"/>
            <a:ext cx="3600400" cy="830997"/>
          </a:xfrm>
          <a:prstGeom prst="rect">
            <a:avLst/>
          </a:prstGeom>
          <a:noFill/>
        </p:spPr>
        <p:txBody>
          <a:bodyPr wrap="square" rtlCol="0">
            <a:spAutoFit/>
          </a:bodyPr>
          <a:lstStyle/>
          <a:p>
            <a:r>
              <a:rPr kumimoji="1" lang="ja-JP" altLang="en-US" sz="2400" dirty="0" smtClean="0"/>
              <a:t>図２　設置順序②における</a:t>
            </a:r>
            <a:endParaRPr kumimoji="1" lang="en-US" altLang="ja-JP" sz="2400" dirty="0" smtClean="0"/>
          </a:p>
          <a:p>
            <a:r>
              <a:rPr lang="ja-JP" altLang="en-US" sz="2400" dirty="0"/>
              <a:t>　</a:t>
            </a:r>
            <a:r>
              <a:rPr lang="ja-JP" altLang="en-US" sz="2400" dirty="0" smtClean="0"/>
              <a:t>　　　</a:t>
            </a:r>
            <a:r>
              <a:rPr kumimoji="1" lang="ja-JP" altLang="en-US" sz="2400" dirty="0" smtClean="0"/>
              <a:t>最終浸水状態</a:t>
            </a:r>
            <a:endParaRPr kumimoji="1" lang="ja-JP" altLang="en-US" sz="2400" dirty="0"/>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5956" y="3163936"/>
            <a:ext cx="1440238" cy="1433177"/>
          </a:xfrm>
          <a:prstGeom prst="rect">
            <a:avLst/>
          </a:prstGeom>
        </p:spPr>
      </p:pic>
      <p:graphicFrame>
        <p:nvGraphicFramePr>
          <p:cNvPr id="11" name="表 10"/>
          <p:cNvGraphicFramePr>
            <a:graphicFrameLocks noGrp="1"/>
          </p:cNvGraphicFramePr>
          <p:nvPr>
            <p:extLst>
              <p:ext uri="{D42A27DB-BD31-4B8C-83A1-F6EECF244321}">
                <p14:modId xmlns:p14="http://schemas.microsoft.com/office/powerpoint/2010/main" val="2138526557"/>
              </p:ext>
            </p:extLst>
          </p:nvPr>
        </p:nvGraphicFramePr>
        <p:xfrm>
          <a:off x="4572000" y="299169"/>
          <a:ext cx="4068454" cy="1481305"/>
        </p:xfrm>
        <a:graphic>
          <a:graphicData uri="http://schemas.openxmlformats.org/drawingml/2006/table">
            <a:tbl>
              <a:tblPr/>
              <a:tblGrid>
                <a:gridCol w="720080"/>
                <a:gridCol w="3348374"/>
              </a:tblGrid>
              <a:tr h="504056">
                <a:tc>
                  <a:txBody>
                    <a:bodyPr/>
                    <a:lstStyle/>
                    <a:p>
                      <a:pPr algn="ctr" fontAlgn="ctr"/>
                      <a:r>
                        <a:rPr lang="ja-JP" altLang="en-US" sz="2400" b="0" i="0" u="none" strike="noStrike" dirty="0">
                          <a:solidFill>
                            <a:srgbClr val="000000"/>
                          </a:solidFill>
                          <a:effectLst/>
                          <a:latin typeface="ＭＳ 明朝"/>
                        </a:rPr>
                        <a:t>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a:solidFill>
                            <a:srgbClr val="000000"/>
                          </a:solidFill>
                          <a:effectLst/>
                          <a:latin typeface="ＭＳ 明朝"/>
                        </a:rPr>
                        <a:t>設置順序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15226">
                <a:tc>
                  <a:txBody>
                    <a:bodyPr/>
                    <a:lstStyle/>
                    <a:p>
                      <a:pPr algn="ctr" fontAlgn="ctr"/>
                      <a:r>
                        <a:rPr lang="ja-JP" altLang="en-US" sz="2400" b="0" i="0" u="none" strike="noStrike">
                          <a:solidFill>
                            <a:srgbClr val="000000"/>
                          </a:solidFill>
                          <a:effectLst/>
                          <a:latin typeface="ＭＳ 明朝"/>
                        </a:rPr>
                        <a:t>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smtClean="0">
                          <a:solidFill>
                            <a:srgbClr val="000000"/>
                          </a:solidFill>
                          <a:effectLst/>
                          <a:latin typeface="ＭＳ 明朝"/>
                        </a:rPr>
                        <a:t>流入量</a:t>
                      </a:r>
                      <a:r>
                        <a:rPr lang="ja-JP" altLang="en-US" sz="2400" b="0" i="0" u="none" strike="noStrike" dirty="0">
                          <a:solidFill>
                            <a:srgbClr val="000000"/>
                          </a:solidFill>
                          <a:effectLst/>
                          <a:latin typeface="ＭＳ 明朝"/>
                        </a:rPr>
                        <a:t>が</a:t>
                      </a:r>
                      <a:r>
                        <a:rPr lang="ja-JP" altLang="en-US" sz="2400" b="0" i="0" u="none" strike="noStrike" dirty="0" smtClean="0">
                          <a:solidFill>
                            <a:srgbClr val="000000"/>
                          </a:solidFill>
                          <a:effectLst/>
                          <a:latin typeface="ＭＳ 明朝"/>
                        </a:rPr>
                        <a:t>多い出入口から</a:t>
                      </a:r>
                      <a:endParaRPr lang="ja-JP" altLang="en-US" sz="2400" b="0" i="0" u="none" strike="noStrike" dirty="0">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62023">
                <a:tc>
                  <a:txBody>
                    <a:bodyPr/>
                    <a:lstStyle/>
                    <a:p>
                      <a:pPr algn="ctr" fontAlgn="ctr"/>
                      <a:r>
                        <a:rPr lang="ja-JP" altLang="en-US" sz="2400" b="0" i="0" u="none" strike="noStrike">
                          <a:solidFill>
                            <a:srgbClr val="000000"/>
                          </a:solidFill>
                          <a:effectLst/>
                          <a:latin typeface="ＭＳ 明朝"/>
                        </a:rPr>
                        <a:t>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400" b="0" i="0" u="none" strike="noStrike" dirty="0">
                          <a:solidFill>
                            <a:schemeClr val="tx1"/>
                          </a:solidFill>
                          <a:effectLst/>
                          <a:latin typeface="ＭＳ 明朝"/>
                        </a:rPr>
                        <a:t>防災センター</a:t>
                      </a:r>
                      <a:r>
                        <a:rPr lang="ja-JP" altLang="en-US" sz="2400" b="0" i="0" u="none" strike="noStrike" dirty="0" smtClean="0">
                          <a:solidFill>
                            <a:schemeClr val="tx1"/>
                          </a:solidFill>
                          <a:effectLst/>
                          <a:latin typeface="ＭＳ 明朝"/>
                        </a:rPr>
                        <a:t>付近から</a:t>
                      </a:r>
                      <a:endParaRPr lang="ja-JP" altLang="en-US" sz="2400" b="0" i="0" u="none" strike="noStrike" dirty="0">
                        <a:solidFill>
                          <a:schemeClr val="tx1"/>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2565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ー 2"/>
          <p:cNvSpPr>
            <a:spLocks noGrp="1"/>
          </p:cNvSpPr>
          <p:nvPr>
            <p:ph idx="1"/>
          </p:nvPr>
        </p:nvSpPr>
        <p:spPr>
          <a:xfrm>
            <a:off x="457200" y="1981200"/>
            <a:ext cx="8229600" cy="4472136"/>
          </a:xfrm>
        </p:spPr>
        <p:txBody>
          <a:bodyPr>
            <a:normAutofit lnSpcReduction="10000"/>
          </a:bodyPr>
          <a:lstStyle/>
          <a:p>
            <a:pPr marL="0" indent="0">
              <a:buNone/>
            </a:pPr>
            <a:r>
              <a:rPr lang="ja-JP" altLang="en-US" dirty="0" smtClean="0"/>
              <a:t>１</a:t>
            </a:r>
            <a:r>
              <a:rPr lang="en-US" altLang="ja-JP" dirty="0" smtClean="0"/>
              <a:t>.</a:t>
            </a:r>
            <a:r>
              <a:rPr lang="ja-JP" altLang="en-US" dirty="0"/>
              <a:t> </a:t>
            </a:r>
            <a:r>
              <a:rPr lang="ja-JP" altLang="en-US" dirty="0" smtClean="0"/>
              <a:t>研究の背景</a:t>
            </a:r>
            <a:endParaRPr lang="en-US" altLang="ja-JP" dirty="0" smtClean="0"/>
          </a:p>
          <a:p>
            <a:pPr marL="0" indent="0">
              <a:buNone/>
            </a:pPr>
            <a:r>
              <a:rPr kumimoji="1" lang="ja-JP" altLang="en-US" dirty="0" smtClean="0"/>
              <a:t>２</a:t>
            </a:r>
            <a:r>
              <a:rPr kumimoji="1" lang="en-US" altLang="ja-JP" dirty="0" smtClean="0"/>
              <a:t>. </a:t>
            </a:r>
            <a:r>
              <a:rPr kumimoji="1" lang="ja-JP" altLang="en-US" dirty="0" smtClean="0"/>
              <a:t>研究の位置づけ、目的</a:t>
            </a:r>
            <a:endParaRPr kumimoji="1" lang="en-US" altLang="ja-JP" dirty="0" smtClean="0"/>
          </a:p>
          <a:p>
            <a:pPr marL="0" indent="0">
              <a:buNone/>
            </a:pPr>
            <a:r>
              <a:rPr lang="ja-JP" altLang="en-US" dirty="0" smtClean="0"/>
              <a:t>３</a:t>
            </a:r>
            <a:r>
              <a:rPr lang="en-US" altLang="ja-JP" dirty="0" smtClean="0"/>
              <a:t>. </a:t>
            </a:r>
            <a:r>
              <a:rPr lang="ja-JP" altLang="en-US" dirty="0" smtClean="0"/>
              <a:t>研究プロセス</a:t>
            </a:r>
            <a:endParaRPr lang="en-US" altLang="ja-JP" dirty="0" smtClean="0"/>
          </a:p>
          <a:p>
            <a:pPr marL="0" indent="0">
              <a:buNone/>
            </a:pPr>
            <a:r>
              <a:rPr lang="ja-JP" altLang="en-US" dirty="0" smtClean="0"/>
              <a:t>４</a:t>
            </a:r>
            <a:r>
              <a:rPr lang="en-US" altLang="ja-JP" dirty="0" smtClean="0"/>
              <a:t>. </a:t>
            </a:r>
            <a:r>
              <a:rPr lang="ja-JP" altLang="en-US" dirty="0" smtClean="0"/>
              <a:t>対象地域と対象降雨</a:t>
            </a:r>
            <a:endParaRPr lang="en-US" altLang="ja-JP" dirty="0" smtClean="0"/>
          </a:p>
          <a:p>
            <a:pPr marL="0" indent="0">
              <a:buNone/>
            </a:pPr>
            <a:r>
              <a:rPr lang="ja-JP" altLang="en-US" dirty="0"/>
              <a:t>５</a:t>
            </a:r>
            <a:r>
              <a:rPr kumimoji="1" lang="en-US" altLang="ja-JP" dirty="0" smtClean="0"/>
              <a:t>. </a:t>
            </a:r>
            <a:r>
              <a:rPr lang="ja-JP" altLang="en-US" dirty="0" smtClean="0"/>
              <a:t>検討内容およびケース</a:t>
            </a:r>
            <a:endParaRPr lang="en-US" altLang="ja-JP" dirty="0" smtClean="0"/>
          </a:p>
          <a:p>
            <a:pPr marL="0" indent="0">
              <a:buNone/>
            </a:pPr>
            <a:r>
              <a:rPr kumimoji="1" lang="ja-JP" altLang="en-US" dirty="0" smtClean="0"/>
              <a:t>６</a:t>
            </a:r>
            <a:r>
              <a:rPr kumimoji="1" lang="en-US" altLang="ja-JP" dirty="0" smtClean="0"/>
              <a:t>. </a:t>
            </a:r>
            <a:r>
              <a:rPr kumimoji="1" lang="ja-JP" altLang="en-US" dirty="0" smtClean="0"/>
              <a:t>内水氾濫シュミレーション</a:t>
            </a:r>
            <a:endParaRPr kumimoji="1" lang="en-US" altLang="ja-JP" dirty="0" smtClean="0"/>
          </a:p>
          <a:p>
            <a:pPr marL="0" indent="0">
              <a:buNone/>
            </a:pPr>
            <a:r>
              <a:rPr lang="ja-JP" altLang="en-US" dirty="0" smtClean="0"/>
              <a:t>７</a:t>
            </a:r>
            <a:r>
              <a:rPr lang="en-US" altLang="ja-JP" dirty="0" smtClean="0"/>
              <a:t>. </a:t>
            </a:r>
            <a:r>
              <a:rPr lang="ja-JP" altLang="en-US" dirty="0"/>
              <a:t>地下</a:t>
            </a:r>
            <a:r>
              <a:rPr lang="ja-JP" altLang="en-US" dirty="0" smtClean="0"/>
              <a:t>空間マネジメント</a:t>
            </a:r>
            <a:endParaRPr kumimoji="1" lang="en-US" altLang="ja-JP" dirty="0" smtClean="0"/>
          </a:p>
          <a:p>
            <a:pPr marL="0" indent="0">
              <a:buNone/>
            </a:pPr>
            <a:r>
              <a:rPr lang="ja-JP" altLang="en-US" dirty="0" smtClean="0"/>
              <a:t>８</a:t>
            </a:r>
            <a:r>
              <a:rPr lang="en-US" altLang="ja-JP" dirty="0" smtClean="0"/>
              <a:t>. </a:t>
            </a:r>
            <a:r>
              <a:rPr lang="ja-JP" altLang="en-US" dirty="0" smtClean="0"/>
              <a:t>参考文献</a:t>
            </a:r>
            <a:endParaRPr kumimoji="1"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2</a:t>
            </a:fld>
            <a:endParaRPr kumimoji="1" lang="ja-JP" altLang="en-US"/>
          </a:p>
        </p:txBody>
      </p:sp>
    </p:spTree>
    <p:extLst>
      <p:ext uri="{BB962C8B-B14F-4D97-AF65-F5344CB8AC3E}">
        <p14:creationId xmlns:p14="http://schemas.microsoft.com/office/powerpoint/2010/main" val="1444331442"/>
      </p:ext>
    </p:extLst>
  </p:cSld>
  <p:clrMapOvr>
    <a:masterClrMapping/>
  </p:clrMapOvr>
  <mc:AlternateContent xmlns:mc="http://schemas.openxmlformats.org/markup-compatibility/2006" xmlns:p14="http://schemas.microsoft.com/office/powerpoint/2010/main">
    <mc:Choice Requires="p14">
      <p:transition spd="slow" p14:dur="2000" advTm="2689"/>
    </mc:Choice>
    <mc:Fallback xmlns="">
      <p:transition spd="slow" advTm="268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r>
              <a:rPr kumimoji="1" lang="en-US" altLang="ja-JP" dirty="0" smtClean="0"/>
              <a:t>. </a:t>
            </a:r>
            <a:r>
              <a:rPr kumimoji="1" lang="ja-JP" altLang="en-US" dirty="0" smtClean="0"/>
              <a:t>リードタイムと流入量の関係</a:t>
            </a:r>
            <a:endParaRPr kumimoji="1" lang="ja-JP" altLang="en-US" dirty="0"/>
          </a:p>
        </p:txBody>
      </p:sp>
      <p:sp>
        <p:nvSpPr>
          <p:cNvPr id="3" name="スライド番号プレースホルダー 2"/>
          <p:cNvSpPr>
            <a:spLocks noGrp="1"/>
          </p:cNvSpPr>
          <p:nvPr>
            <p:ph type="sldNum" sz="quarter" idx="11"/>
          </p:nvPr>
        </p:nvSpPr>
        <p:spPr>
          <a:xfrm>
            <a:off x="6536034" y="6260702"/>
            <a:ext cx="2133600" cy="457200"/>
          </a:xfrm>
        </p:spPr>
        <p:txBody>
          <a:bodyPr/>
          <a:lstStyle/>
          <a:p>
            <a:fld id="{2584E713-2C9A-4C4D-8EAF-F0D58CF2F2B0}" type="slidenum">
              <a:rPr kumimoji="1" lang="ja-JP" altLang="en-US" smtClean="0"/>
              <a:t>20</a:t>
            </a:fld>
            <a:endParaRPr kumimoji="1" lang="ja-JP" altLang="en-US"/>
          </a:p>
        </p:txBody>
      </p:sp>
      <p:sp>
        <p:nvSpPr>
          <p:cNvPr id="6" name="正方形/長方形 5"/>
          <p:cNvSpPr/>
          <p:nvPr/>
        </p:nvSpPr>
        <p:spPr>
          <a:xfrm>
            <a:off x="7668344" y="5733256"/>
            <a:ext cx="64807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34162"/>
            <a:ext cx="8461565" cy="4707751"/>
          </a:xfrm>
          <a:prstGeom prst="rect">
            <a:avLst/>
          </a:prstGeom>
        </p:spPr>
      </p:pic>
      <p:sp>
        <p:nvSpPr>
          <p:cNvPr id="7" name="正方形/長方形 6"/>
          <p:cNvSpPr/>
          <p:nvPr/>
        </p:nvSpPr>
        <p:spPr>
          <a:xfrm>
            <a:off x="7607150" y="5906417"/>
            <a:ext cx="648072" cy="435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102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円/楕円 13"/>
          <p:cNvSpPr/>
          <p:nvPr/>
        </p:nvSpPr>
        <p:spPr>
          <a:xfrm>
            <a:off x="118919" y="1628800"/>
            <a:ext cx="8845569" cy="522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７</a:t>
            </a:r>
            <a:r>
              <a:rPr lang="en-US" altLang="ja-JP" dirty="0" smtClean="0"/>
              <a:t>. </a:t>
            </a:r>
            <a:r>
              <a:rPr lang="ja-JP" altLang="en-US" dirty="0" smtClean="0"/>
              <a:t>地下空間マネジメント</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21</a:t>
            </a:fld>
            <a:endParaRPr kumimoji="1" lang="ja-JP" altLang="en-US"/>
          </a:p>
        </p:txBody>
      </p:sp>
      <p:sp>
        <p:nvSpPr>
          <p:cNvPr id="4" name="片側の 2 つの角を切り取った四角形 3"/>
          <p:cNvSpPr/>
          <p:nvPr/>
        </p:nvSpPr>
        <p:spPr>
          <a:xfrm>
            <a:off x="906280" y="3766055"/>
            <a:ext cx="2376264"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水防法改訂</a:t>
            </a:r>
            <a:endParaRPr kumimoji="1" lang="ja-JP" altLang="en-US" sz="3200" dirty="0"/>
          </a:p>
        </p:txBody>
      </p:sp>
      <p:sp>
        <p:nvSpPr>
          <p:cNvPr id="6" name="片側の 2 つの角を切り取った四角形 5"/>
          <p:cNvSpPr/>
          <p:nvPr/>
        </p:nvSpPr>
        <p:spPr>
          <a:xfrm>
            <a:off x="3167844" y="2293372"/>
            <a:ext cx="2376264"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対象降雨</a:t>
            </a:r>
            <a:endParaRPr kumimoji="1" lang="ja-JP" altLang="en-US" sz="3200" dirty="0"/>
          </a:p>
        </p:txBody>
      </p:sp>
      <p:sp>
        <p:nvSpPr>
          <p:cNvPr id="8" name="角丸四角形 7"/>
          <p:cNvSpPr/>
          <p:nvPr/>
        </p:nvSpPr>
        <p:spPr>
          <a:xfrm>
            <a:off x="118919" y="4270111"/>
            <a:ext cx="4033428" cy="24354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sz="2400" dirty="0" smtClean="0"/>
          </a:p>
          <a:p>
            <a:pPr algn="ctr"/>
            <a:r>
              <a:rPr kumimoji="1" lang="ja-JP" altLang="en-US" sz="2800" dirty="0" smtClean="0"/>
              <a:t>官民</a:t>
            </a:r>
            <a:r>
              <a:rPr lang="ja-JP" altLang="en-US" sz="2800" dirty="0" smtClean="0"/>
              <a:t>連携</a:t>
            </a:r>
            <a:endParaRPr lang="en-US" altLang="ja-JP" sz="2800" dirty="0" smtClean="0"/>
          </a:p>
          <a:p>
            <a:endParaRPr lang="en-US" altLang="ja-JP" sz="2400" dirty="0"/>
          </a:p>
          <a:p>
            <a:r>
              <a:rPr lang="ja-JP" altLang="en-US" sz="2400" dirty="0" smtClean="0"/>
              <a:t>・地上監視カメラ</a:t>
            </a:r>
            <a:endParaRPr lang="en-US" altLang="ja-JP" sz="2400" dirty="0" smtClean="0"/>
          </a:p>
          <a:p>
            <a:r>
              <a:rPr lang="ja-JP" altLang="en-US" sz="2400" dirty="0" smtClean="0"/>
              <a:t>（目視状況判断）</a:t>
            </a:r>
            <a:endParaRPr lang="en-US" altLang="ja-JP" sz="2400" dirty="0" smtClean="0"/>
          </a:p>
          <a:p>
            <a:r>
              <a:rPr lang="ja-JP" altLang="en-US" sz="2400" dirty="0" smtClean="0"/>
              <a:t>・水位計</a:t>
            </a:r>
            <a:endParaRPr lang="en-US" altLang="ja-JP" sz="2400" dirty="0" smtClean="0"/>
          </a:p>
          <a:p>
            <a:r>
              <a:rPr lang="ja-JP" altLang="en-US" sz="2400" dirty="0" smtClean="0"/>
              <a:t>（既往結果による数値判断）</a:t>
            </a:r>
            <a:endParaRPr lang="en-US" altLang="ja-JP" sz="2400" dirty="0" smtClean="0"/>
          </a:p>
          <a:p>
            <a:pPr algn="ctr"/>
            <a:endParaRPr kumimoji="1" lang="ja-JP" altLang="en-US" sz="2400" dirty="0"/>
          </a:p>
        </p:txBody>
      </p:sp>
      <p:sp>
        <p:nvSpPr>
          <p:cNvPr id="9" name="角丸四角形 8"/>
          <p:cNvSpPr/>
          <p:nvPr/>
        </p:nvSpPr>
        <p:spPr>
          <a:xfrm>
            <a:off x="1331640" y="2778902"/>
            <a:ext cx="6048672" cy="756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総降雨量が同じで、降雨強度が異なる</a:t>
            </a:r>
            <a:endParaRPr kumimoji="1" lang="ja-JP" altLang="en-US" sz="2800" dirty="0"/>
          </a:p>
        </p:txBody>
      </p:sp>
      <p:sp>
        <p:nvSpPr>
          <p:cNvPr id="10" name="片側の 2 つの角を切り取った四角形 9"/>
          <p:cNvSpPr/>
          <p:nvPr/>
        </p:nvSpPr>
        <p:spPr>
          <a:xfrm>
            <a:off x="5365068" y="3733690"/>
            <a:ext cx="2376264"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dirty="0" smtClean="0"/>
              <a:t>解析結果</a:t>
            </a:r>
            <a:endParaRPr kumimoji="1" lang="ja-JP" altLang="en-US" sz="3200" dirty="0"/>
          </a:p>
        </p:txBody>
      </p:sp>
      <p:sp>
        <p:nvSpPr>
          <p:cNvPr id="11" name="角丸四角形 10"/>
          <p:cNvSpPr/>
          <p:nvPr/>
        </p:nvSpPr>
        <p:spPr>
          <a:xfrm>
            <a:off x="4536486" y="4237747"/>
            <a:ext cx="4033428" cy="24678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800" dirty="0" smtClean="0"/>
              <a:t>・止水板設置順序</a:t>
            </a:r>
            <a:endParaRPr lang="en-US" altLang="ja-JP" sz="2800" dirty="0" smtClean="0"/>
          </a:p>
          <a:p>
            <a:r>
              <a:rPr lang="ja-JP" altLang="en-US" sz="2800" dirty="0" smtClean="0"/>
              <a:t>・設置開始決定方法</a:t>
            </a:r>
            <a:endParaRPr lang="en-US" altLang="ja-JP" sz="2800" dirty="0" smtClean="0"/>
          </a:p>
          <a:p>
            <a:pPr algn="ctr"/>
            <a:endParaRPr lang="en-US" altLang="ja-JP" sz="2800" dirty="0" smtClean="0"/>
          </a:p>
          <a:p>
            <a:pPr algn="ctr"/>
            <a:r>
              <a:rPr lang="ja-JP" altLang="en-US" sz="2800" dirty="0" smtClean="0"/>
              <a:t>→　電気整備室への</a:t>
            </a:r>
            <a:endParaRPr lang="en-US" altLang="ja-JP" sz="2800" dirty="0" smtClean="0"/>
          </a:p>
          <a:p>
            <a:pPr algn="ctr"/>
            <a:r>
              <a:rPr lang="ja-JP" altLang="en-US" sz="2800" dirty="0" smtClean="0"/>
              <a:t>浸水防止</a:t>
            </a:r>
            <a:endParaRPr lang="en-US" altLang="ja-JP" sz="2800" dirty="0" smtClean="0"/>
          </a:p>
          <a:p>
            <a:pPr algn="ctr"/>
            <a:endParaRPr kumimoji="1" lang="ja-JP" altLang="en-US" sz="2400" dirty="0"/>
          </a:p>
        </p:txBody>
      </p:sp>
    </p:spTree>
    <p:extLst>
      <p:ext uri="{BB962C8B-B14F-4D97-AF65-F5344CB8AC3E}">
        <p14:creationId xmlns:p14="http://schemas.microsoft.com/office/powerpoint/2010/main" val="252401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lang="en-US" altLang="ja-JP" dirty="0" smtClean="0"/>
              <a:t>. </a:t>
            </a:r>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51520" y="1556792"/>
            <a:ext cx="8435280" cy="4744144"/>
          </a:xfrm>
        </p:spPr>
        <p:txBody>
          <a:bodyPr>
            <a:noAutofit/>
          </a:bodyPr>
          <a:lstStyle/>
          <a:p>
            <a:pPr marL="0" indent="0">
              <a:buNone/>
            </a:pPr>
            <a:r>
              <a:rPr lang="ja-JP" altLang="en-US" sz="1800" dirty="0" smtClean="0"/>
              <a:t>・国土交通省</a:t>
            </a:r>
            <a:r>
              <a:rPr lang="en-US" altLang="ja-JP" sz="1800" dirty="0" smtClean="0"/>
              <a:t>HP</a:t>
            </a:r>
            <a:r>
              <a:rPr lang="ja-JP" altLang="en-US" sz="1800" dirty="0"/>
              <a:t>： 「水防法の改正</a:t>
            </a:r>
            <a:r>
              <a:rPr lang="ja-JP" altLang="en-US" sz="1800" dirty="0" smtClean="0"/>
              <a:t>」</a:t>
            </a:r>
            <a:endParaRPr lang="en-US" altLang="ja-JP" sz="1800" dirty="0" smtClean="0"/>
          </a:p>
          <a:p>
            <a:pPr marL="0" indent="0">
              <a:buNone/>
            </a:pPr>
            <a:r>
              <a:rPr lang="ja-JP" altLang="en-US" sz="1800" dirty="0" smtClean="0"/>
              <a:t> </a:t>
            </a:r>
            <a:r>
              <a:rPr lang="en-US" altLang="ja-JP" sz="1800" u="sng" dirty="0">
                <a:hlinkClick r:id="rId2"/>
              </a:rPr>
              <a:t>http://</a:t>
            </a:r>
            <a:r>
              <a:rPr lang="en-US" altLang="ja-JP" sz="1800" u="sng" dirty="0" smtClean="0">
                <a:hlinkClick r:id="rId2"/>
              </a:rPr>
              <a:t>www.mlit.go.jp/river/suibou/suibouhou.html</a:t>
            </a:r>
            <a:endParaRPr lang="en-US" altLang="ja-JP" sz="1800" dirty="0" smtClean="0"/>
          </a:p>
          <a:p>
            <a:pPr marL="0" indent="0">
              <a:buNone/>
            </a:pPr>
            <a:r>
              <a:rPr lang="ja-JP" altLang="en-US" sz="1800" dirty="0" smtClean="0"/>
              <a:t>                            「</a:t>
            </a:r>
            <a:r>
              <a:rPr lang="ja-JP" altLang="en-US" sz="1800" dirty="0"/>
              <a:t>過去の気象データ」</a:t>
            </a:r>
            <a:endParaRPr lang="en-US" altLang="ja-JP" sz="1800" dirty="0"/>
          </a:p>
          <a:p>
            <a:pPr marL="0" indent="0">
              <a:buNone/>
            </a:pPr>
            <a:r>
              <a:rPr lang="en-US" altLang="ja-JP" sz="1800" u="sng" dirty="0" smtClean="0"/>
              <a:t>http</a:t>
            </a:r>
            <a:r>
              <a:rPr lang="en-US" altLang="ja-JP" sz="1800" u="sng" dirty="0"/>
              <a:t>://www.data.jma.go.jp/obd/stats/etrn/index.php?prec_no=&amp;block_no=&amp;year=2015&amp;month=&amp;day= </a:t>
            </a:r>
            <a:endParaRPr lang="en-US" altLang="ja-JP" sz="1800" dirty="0"/>
          </a:p>
          <a:p>
            <a:pPr marL="0" indent="0">
              <a:buNone/>
            </a:pPr>
            <a:endParaRPr lang="en-US" altLang="ja-JP" sz="1800" dirty="0" smtClean="0"/>
          </a:p>
          <a:p>
            <a:pPr marL="0" lvl="0" indent="0" fontAlgn="auto">
              <a:spcBef>
                <a:spcPts val="0"/>
              </a:spcBef>
              <a:spcAft>
                <a:spcPts val="0"/>
              </a:spcAft>
              <a:buClrTx/>
              <a:buSzTx/>
              <a:buNone/>
            </a:pPr>
            <a:r>
              <a:rPr kumimoji="1" lang="ja-JP" altLang="en-US" sz="1800" dirty="0" smtClean="0"/>
              <a:t>・</a:t>
            </a:r>
            <a:r>
              <a:rPr lang="en-US" altLang="ja-JP" sz="1800" kern="1200" dirty="0">
                <a:solidFill>
                  <a:srgbClr val="000000"/>
                </a:solidFill>
              </a:rPr>
              <a:t>H</a:t>
            </a:r>
            <a:r>
              <a:rPr lang="ja-JP" altLang="en-US" sz="1800" kern="1200" dirty="0">
                <a:solidFill>
                  <a:srgbClr val="000000"/>
                </a:solidFill>
              </a:rPr>
              <a:t>２４年度　森兼他　水工学論文集　</a:t>
            </a:r>
            <a:r>
              <a:rPr lang="en-US" altLang="ja-JP" sz="1800" kern="1200" dirty="0">
                <a:solidFill>
                  <a:srgbClr val="000000"/>
                </a:solidFill>
              </a:rPr>
              <a:t>Vol.69</a:t>
            </a:r>
          </a:p>
          <a:p>
            <a:pPr marL="0" lvl="0" indent="0" fontAlgn="auto">
              <a:spcBef>
                <a:spcPts val="0"/>
              </a:spcBef>
              <a:spcAft>
                <a:spcPts val="0"/>
              </a:spcAft>
              <a:buClrTx/>
              <a:buSzTx/>
              <a:buNone/>
            </a:pPr>
            <a:r>
              <a:rPr lang="ja-JP" altLang="en-US" sz="1800" kern="1200" dirty="0">
                <a:solidFill>
                  <a:srgbClr val="000000"/>
                </a:solidFill>
              </a:rPr>
              <a:t>「地下駅を考慮した大規模地下空間での浸水特性と浸水対応策の効果に関する検討」</a:t>
            </a:r>
            <a:endParaRPr lang="en-US" altLang="ja-JP" sz="1800" kern="1200" dirty="0">
              <a:solidFill>
                <a:srgbClr val="000000"/>
              </a:solidFill>
            </a:endParaRPr>
          </a:p>
          <a:p>
            <a:pPr marL="0" indent="0">
              <a:buNone/>
            </a:pPr>
            <a:endParaRPr lang="en-US" altLang="ja-JP" sz="1800" dirty="0" smtClean="0"/>
          </a:p>
          <a:p>
            <a:pPr marL="0" indent="0">
              <a:buNone/>
            </a:pPr>
            <a:r>
              <a:rPr lang="ja-JP" altLang="en-US" sz="1800" dirty="0" smtClean="0"/>
              <a:t>・</a:t>
            </a:r>
            <a:r>
              <a:rPr lang="ja-JP" altLang="ja-JP" sz="1800" dirty="0" smtClean="0"/>
              <a:t>尾﨑</a:t>
            </a:r>
            <a:r>
              <a:rPr lang="ja-JP" altLang="en-US" sz="1800" dirty="0" smtClean="0"/>
              <a:t>他　</a:t>
            </a:r>
            <a:r>
              <a:rPr lang="ja-JP" altLang="ja-JP" sz="1800" dirty="0" smtClean="0"/>
              <a:t>水</a:t>
            </a:r>
            <a:r>
              <a:rPr lang="ja-JP" altLang="ja-JP" sz="1800" dirty="0"/>
              <a:t>工学論文集，第</a:t>
            </a:r>
            <a:r>
              <a:rPr lang="en-US" altLang="ja-JP" sz="1800" dirty="0"/>
              <a:t>58</a:t>
            </a:r>
            <a:r>
              <a:rPr lang="ja-JP" altLang="ja-JP" sz="1800" dirty="0"/>
              <a:t>巻，</a:t>
            </a:r>
            <a:r>
              <a:rPr lang="en-US" altLang="ja-JP" sz="1800" dirty="0"/>
              <a:t>2014.2</a:t>
            </a:r>
            <a:endParaRPr lang="ja-JP" altLang="ja-JP" sz="1800" dirty="0"/>
          </a:p>
          <a:p>
            <a:pPr marL="0" indent="0">
              <a:buNone/>
            </a:pPr>
            <a:r>
              <a:rPr lang="ja-JP" altLang="en-US" sz="1800" dirty="0" smtClean="0"/>
              <a:t>「</a:t>
            </a:r>
            <a:r>
              <a:rPr lang="ja-JP" altLang="ja-JP" sz="1800" dirty="0" smtClean="0"/>
              <a:t>短時間</a:t>
            </a:r>
            <a:r>
              <a:rPr lang="ja-JP" altLang="ja-JP" sz="1800" dirty="0"/>
              <a:t>集中豪雨に伴う内水氾濫による地下街浸水特性の</a:t>
            </a:r>
            <a:r>
              <a:rPr lang="ja-JP" altLang="ja-JP" sz="1800" dirty="0" smtClean="0"/>
              <a:t>考察</a:t>
            </a:r>
            <a:r>
              <a:rPr lang="ja-JP" altLang="en-US" sz="1800" dirty="0" smtClean="0"/>
              <a:t>」</a:t>
            </a:r>
            <a:r>
              <a:rPr lang="ja-JP" altLang="ja-JP" sz="1800" dirty="0" smtClean="0"/>
              <a:t>水</a:t>
            </a:r>
            <a:r>
              <a:rPr lang="ja-JP" altLang="ja-JP" sz="1800" dirty="0"/>
              <a:t>工学論文集，第</a:t>
            </a:r>
            <a:r>
              <a:rPr lang="en-US" altLang="ja-JP" sz="1800" dirty="0"/>
              <a:t>58</a:t>
            </a:r>
            <a:r>
              <a:rPr lang="ja-JP" altLang="ja-JP" sz="1800" dirty="0"/>
              <a:t>巻，</a:t>
            </a:r>
            <a:r>
              <a:rPr lang="en-US" altLang="ja-JP" sz="1800" dirty="0"/>
              <a:t>2014.2</a:t>
            </a:r>
            <a:endParaRPr lang="ja-JP" altLang="ja-JP" sz="1800" dirty="0"/>
          </a:p>
          <a:p>
            <a:pPr marL="0" indent="0">
              <a:buNone/>
            </a:pPr>
            <a:endParaRPr lang="en-US" altLang="ja-JP" sz="1800" dirty="0" smtClean="0"/>
          </a:p>
          <a:p>
            <a:pPr marL="0" lvl="0" indent="0">
              <a:buNone/>
            </a:pPr>
            <a:r>
              <a:rPr lang="ja-JP" altLang="en-US" sz="1800" dirty="0" smtClean="0">
                <a:solidFill>
                  <a:prstClr val="black"/>
                </a:solidFill>
              </a:rPr>
              <a:t>・大阪地下街株式会社</a:t>
            </a:r>
            <a:endParaRPr lang="en-US" altLang="ja-JP" sz="1800" dirty="0" smtClean="0">
              <a:solidFill>
                <a:prstClr val="black"/>
              </a:solidFill>
            </a:endParaRPr>
          </a:p>
          <a:p>
            <a:pPr marL="0" lvl="0" indent="0">
              <a:buNone/>
            </a:pPr>
            <a:r>
              <a:rPr lang="ja-JP" altLang="en-US" sz="1800" dirty="0">
                <a:solidFill>
                  <a:prstClr val="black"/>
                </a:solidFill>
              </a:rPr>
              <a:t>「梅田地下空間避難確保・浸水防止</a:t>
            </a:r>
            <a:r>
              <a:rPr lang="ja-JP" altLang="en-US" sz="1800" dirty="0" smtClean="0">
                <a:solidFill>
                  <a:prstClr val="black"/>
                </a:solidFill>
              </a:rPr>
              <a:t>計画」</a:t>
            </a:r>
            <a:r>
              <a:rPr lang="en-US" altLang="ja-JP" sz="1800" dirty="0" smtClean="0">
                <a:solidFill>
                  <a:prstClr val="black"/>
                </a:solidFill>
              </a:rPr>
              <a:t>, 2013</a:t>
            </a:r>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22</a:t>
            </a:fld>
            <a:endParaRPr kumimoji="1" lang="ja-JP" altLang="en-US"/>
          </a:p>
        </p:txBody>
      </p:sp>
    </p:spTree>
    <p:extLst>
      <p:ext uri="{BB962C8B-B14F-4D97-AF65-F5344CB8AC3E}">
        <p14:creationId xmlns:p14="http://schemas.microsoft.com/office/powerpoint/2010/main" val="3940317501"/>
      </p:ext>
    </p:extLst>
  </p:cSld>
  <p:clrMapOvr>
    <a:masterClrMapping/>
  </p:clrMapOvr>
  <mc:AlternateContent xmlns:mc="http://schemas.openxmlformats.org/markup-compatibility/2006" xmlns:p14="http://schemas.microsoft.com/office/powerpoint/2010/main">
    <mc:Choice Requires="p14">
      <p:transition spd="slow" p14:dur="2000" advTm="925"/>
    </mc:Choice>
    <mc:Fallback xmlns="">
      <p:transition spd="slow" advTm="92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2"/>
          </p:nvPr>
        </p:nvSpPr>
        <p:spPr/>
        <p:txBody>
          <a:bodyPr/>
          <a:lstStyle/>
          <a:p>
            <a:fld id="{2584E713-2C9A-4C4D-8EAF-F0D58CF2F2B0}" type="slidenum">
              <a:rPr kumimoji="1" lang="ja-JP" altLang="en-US" smtClean="0"/>
              <a:t>23</a:t>
            </a:fld>
            <a:endParaRPr kumimoji="1" lang="ja-JP" altLang="en-US"/>
          </a:p>
        </p:txBody>
      </p:sp>
    </p:spTree>
    <p:extLst>
      <p:ext uri="{BB962C8B-B14F-4D97-AF65-F5344CB8AC3E}">
        <p14:creationId xmlns:p14="http://schemas.microsoft.com/office/powerpoint/2010/main" val="2616034492"/>
      </p:ext>
    </p:extLst>
  </p:cSld>
  <p:clrMapOvr>
    <a:masterClrMapping/>
  </p:clrMapOvr>
  <mc:AlternateContent xmlns:mc="http://schemas.openxmlformats.org/markup-compatibility/2006" xmlns:p14="http://schemas.microsoft.com/office/powerpoint/2010/main">
    <mc:Choice Requires="p14">
      <p:transition spd="slow" p14:dur="2000" advTm="427"/>
    </mc:Choice>
    <mc:Fallback xmlns="">
      <p:transition spd="slow" advTm="42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6600" dirty="0" smtClean="0"/>
              <a:t>参考資料</a:t>
            </a:r>
            <a:endParaRPr kumimoji="1" lang="ja-JP" altLang="en-US" sz="6600" dirty="0"/>
          </a:p>
        </p:txBody>
      </p:sp>
      <p:sp>
        <p:nvSpPr>
          <p:cNvPr id="4" name="スライド番号プレースホルダー 3"/>
          <p:cNvSpPr>
            <a:spLocks noGrp="1"/>
          </p:cNvSpPr>
          <p:nvPr>
            <p:ph type="sldNum" sz="quarter" idx="12"/>
          </p:nvPr>
        </p:nvSpPr>
        <p:spPr/>
        <p:txBody>
          <a:bodyPr/>
          <a:lstStyle/>
          <a:p>
            <a:fld id="{2584E713-2C9A-4C4D-8EAF-F0D58CF2F2B0}" type="slidenum">
              <a:rPr kumimoji="1" lang="ja-JP" altLang="en-US" smtClean="0"/>
              <a:t>24</a:t>
            </a:fld>
            <a:endParaRPr kumimoji="1" lang="ja-JP" altLang="en-US"/>
          </a:p>
        </p:txBody>
      </p:sp>
    </p:spTree>
    <p:extLst>
      <p:ext uri="{BB962C8B-B14F-4D97-AF65-F5344CB8AC3E}">
        <p14:creationId xmlns:p14="http://schemas.microsoft.com/office/powerpoint/2010/main" val="2744242502"/>
      </p:ext>
    </p:extLst>
  </p:cSld>
  <p:clrMapOvr>
    <a:masterClrMapping/>
  </p:clrMapOvr>
  <mc:AlternateContent xmlns:mc="http://schemas.openxmlformats.org/markup-compatibility/2006" xmlns:p14="http://schemas.microsoft.com/office/powerpoint/2010/main">
    <mc:Choice Requires="p14">
      <p:transition spd="slow" p14:dur="2000" advTm="427"/>
    </mc:Choice>
    <mc:Fallback xmlns="">
      <p:transition spd="slow" advTm="42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r>
              <a:rPr kumimoji="1" lang="en-US" altLang="ja-JP" dirty="0" smtClean="0"/>
              <a:t>. </a:t>
            </a:r>
            <a:r>
              <a:rPr kumimoji="1" lang="ja-JP" altLang="en-US" dirty="0" smtClean="0"/>
              <a:t>対象下水排水区　</a:t>
            </a:r>
            <a:r>
              <a:rPr kumimoji="1" lang="en-US" altLang="ja-JP" dirty="0" smtClean="0"/>
              <a:t/>
            </a:r>
            <a:br>
              <a:rPr kumimoji="1" lang="en-US" altLang="ja-JP" dirty="0" smtClean="0"/>
            </a:br>
            <a:r>
              <a:rPr lang="ja-JP" altLang="en-US" dirty="0"/>
              <a:t>　</a:t>
            </a:r>
            <a:r>
              <a:rPr lang="ja-JP" altLang="en-US" dirty="0" smtClean="0"/>
              <a:t>　　　　　　</a:t>
            </a:r>
            <a:r>
              <a:rPr kumimoji="1" lang="ja-JP" altLang="en-US" dirty="0" smtClean="0"/>
              <a:t>梅田海老江処理地区</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25</a:t>
            </a:fld>
            <a:endParaRPr kumimoji="1" lang="ja-JP" altLang="en-US"/>
          </a:p>
        </p:txBody>
      </p:sp>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276872"/>
            <a:ext cx="3168352" cy="2736304"/>
          </a:xfrm>
          <a:prstGeom prst="rect">
            <a:avLst/>
          </a:prstGeom>
          <a:noFill/>
          <a:ln>
            <a:noFill/>
          </a:ln>
        </p:spPr>
      </p:pic>
      <p:sp>
        <p:nvSpPr>
          <p:cNvPr id="5" name="コンテンツ プレースホルダー 2"/>
          <p:cNvSpPr txBox="1">
            <a:spLocks/>
          </p:cNvSpPr>
          <p:nvPr/>
        </p:nvSpPr>
        <p:spPr>
          <a:xfrm>
            <a:off x="544573" y="1922525"/>
            <a:ext cx="4171443" cy="3444997"/>
          </a:xfrm>
          <a:prstGeom prst="rect">
            <a:avLst/>
          </a:prstGeom>
        </p:spPr>
        <p:txBody>
          <a:bodyPr>
            <a:normAutofit lnSpcReduction="10000"/>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anose="05000000000000000000" pitchFamily="2" charset="2"/>
              <a:buNone/>
            </a:pPr>
            <a:r>
              <a:rPr lang="ja-JP" altLang="en-US" kern="0" dirty="0" smtClean="0"/>
              <a:t>・全域　約１</a:t>
            </a:r>
            <a:r>
              <a:rPr lang="en-US" altLang="ja-JP" kern="0" dirty="0" smtClean="0"/>
              <a:t>,</a:t>
            </a:r>
            <a:r>
              <a:rPr lang="ja-JP" altLang="en-US" kern="0" dirty="0" smtClean="0"/>
              <a:t>２１５</a:t>
            </a:r>
            <a:r>
              <a:rPr lang="en-US" altLang="ja-JP" kern="0" dirty="0" smtClean="0"/>
              <a:t>ha</a:t>
            </a:r>
          </a:p>
          <a:p>
            <a:pPr marL="0" indent="0">
              <a:buFont typeface="Wingdings" panose="05000000000000000000" pitchFamily="2" charset="2"/>
              <a:buNone/>
            </a:pPr>
            <a:r>
              <a:rPr lang="ja-JP" altLang="en-US" kern="0" dirty="0" smtClean="0"/>
              <a:t>・管渠延長　約</a:t>
            </a:r>
            <a:r>
              <a:rPr lang="en-US" altLang="ja-JP" kern="0" dirty="0" smtClean="0"/>
              <a:t>360km</a:t>
            </a:r>
          </a:p>
          <a:p>
            <a:pPr marL="0" indent="0">
              <a:buFont typeface="Wingdings" panose="05000000000000000000" pitchFamily="2" charset="2"/>
              <a:buNone/>
            </a:pPr>
            <a:r>
              <a:rPr lang="ja-JP" altLang="en-US" kern="0" dirty="0" smtClean="0"/>
              <a:t>・管本数　</a:t>
            </a:r>
            <a:r>
              <a:rPr lang="en-US" altLang="ja-JP" kern="0" dirty="0" smtClean="0"/>
              <a:t>32,396</a:t>
            </a:r>
            <a:r>
              <a:rPr lang="ja-JP" altLang="en-US" kern="0" dirty="0" smtClean="0"/>
              <a:t>本</a:t>
            </a:r>
            <a:endParaRPr lang="en-US" altLang="ja-JP" kern="0" dirty="0" smtClean="0"/>
          </a:p>
          <a:p>
            <a:pPr marL="0" indent="0">
              <a:buFont typeface="Wingdings" panose="05000000000000000000" pitchFamily="2" charset="2"/>
              <a:buNone/>
            </a:pPr>
            <a:r>
              <a:rPr lang="ja-JP" altLang="en-US" kern="0" dirty="0" smtClean="0"/>
              <a:t>・地下街　出入口数　</a:t>
            </a:r>
            <a:endParaRPr lang="en-US" altLang="ja-JP" kern="0" dirty="0" smtClean="0"/>
          </a:p>
          <a:p>
            <a:pPr marL="0" indent="0">
              <a:buFont typeface="Wingdings" panose="05000000000000000000" pitchFamily="2" charset="2"/>
              <a:buNone/>
            </a:pPr>
            <a:r>
              <a:rPr lang="ja-JP" altLang="en-US" kern="0" dirty="0"/>
              <a:t>　</a:t>
            </a:r>
            <a:r>
              <a:rPr lang="ja-JP" altLang="en-US" kern="0" dirty="0" smtClean="0"/>
              <a:t>　　　　　　　　</a:t>
            </a:r>
            <a:r>
              <a:rPr lang="en-US" altLang="ja-JP" kern="0" dirty="0" smtClean="0"/>
              <a:t>120</a:t>
            </a:r>
            <a:r>
              <a:rPr lang="ja-JP" altLang="en-US" kern="0" dirty="0" smtClean="0"/>
              <a:t>か所</a:t>
            </a:r>
            <a:endParaRPr lang="en-US" altLang="ja-JP" kern="0" dirty="0" smtClean="0"/>
          </a:p>
          <a:p>
            <a:pPr marL="0" indent="0">
              <a:buFont typeface="Wingdings" panose="05000000000000000000" pitchFamily="2" charset="2"/>
              <a:buNone/>
            </a:pPr>
            <a:r>
              <a:rPr lang="ja-JP" altLang="en-US" kern="0" dirty="0" smtClean="0"/>
              <a:t>　　</a:t>
            </a:r>
            <a:endParaRPr lang="en-US" altLang="ja-JP" kern="0" dirty="0" smtClean="0"/>
          </a:p>
          <a:p>
            <a:pPr marL="0" indent="0">
              <a:buFont typeface="Wingdings" panose="05000000000000000000" pitchFamily="2" charset="2"/>
              <a:buNone/>
            </a:pPr>
            <a:endParaRPr lang="en-US" altLang="ja-JP" kern="0" dirty="0" smtClean="0"/>
          </a:p>
          <a:p>
            <a:pPr marL="0" indent="0">
              <a:buFont typeface="Wingdings" panose="05000000000000000000" pitchFamily="2" charset="2"/>
              <a:buNone/>
            </a:pPr>
            <a:endParaRPr lang="ja-JP" altLang="en-US" kern="0" dirty="0"/>
          </a:p>
        </p:txBody>
      </p:sp>
      <p:sp>
        <p:nvSpPr>
          <p:cNvPr id="6" name="フローチャート: 代替処理 7"/>
          <p:cNvSpPr/>
          <p:nvPr/>
        </p:nvSpPr>
        <p:spPr>
          <a:xfrm>
            <a:off x="2604741" y="5085184"/>
            <a:ext cx="4249817" cy="14948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400" dirty="0" smtClean="0"/>
          </a:p>
          <a:p>
            <a:endParaRPr lang="en-US" altLang="ja-JP" sz="2400" dirty="0" smtClean="0"/>
          </a:p>
          <a:p>
            <a:r>
              <a:rPr lang="ja-JP" altLang="en-US" sz="2800" dirty="0" smtClean="0"/>
              <a:t>海面との標高差がない</a:t>
            </a:r>
            <a:endParaRPr lang="en-US" altLang="ja-JP" sz="2800" dirty="0" smtClean="0"/>
          </a:p>
          <a:p>
            <a:r>
              <a:rPr lang="ja-JP" altLang="en-US" sz="2800" dirty="0" smtClean="0"/>
              <a:t>⇒　過去に氾濫被害あり</a:t>
            </a:r>
            <a:endParaRPr lang="en-US" altLang="ja-JP" sz="2800" dirty="0"/>
          </a:p>
          <a:p>
            <a:endParaRPr kumimoji="1" lang="en-US" altLang="ja-JP" sz="2400" dirty="0" smtClean="0"/>
          </a:p>
          <a:p>
            <a:endParaRPr lang="en-US" altLang="ja-JP" sz="2400" dirty="0" smtClean="0"/>
          </a:p>
        </p:txBody>
      </p:sp>
    </p:spTree>
    <p:extLst>
      <p:ext uri="{BB962C8B-B14F-4D97-AF65-F5344CB8AC3E}">
        <p14:creationId xmlns:p14="http://schemas.microsoft.com/office/powerpoint/2010/main" val="3353709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kumimoji="1" lang="en-US" altLang="ja-JP" dirty="0" smtClean="0"/>
              <a:t>. </a:t>
            </a:r>
            <a:r>
              <a:rPr lang="ja-JP" altLang="en-US" dirty="0" smtClean="0"/>
              <a:t>現地調査</a:t>
            </a:r>
            <a:r>
              <a:rPr kumimoji="1" lang="ja-JP" altLang="en-US" dirty="0" smtClean="0"/>
              <a:t>　電気整備室</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26</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896163" y="2183533"/>
            <a:ext cx="4176460" cy="2808562"/>
          </a:xfrm>
          <a:prstGeom prst="rect">
            <a:avLst/>
          </a:prstGeom>
        </p:spPr>
      </p:pic>
      <p:sp>
        <p:nvSpPr>
          <p:cNvPr id="5" name="右矢印 4"/>
          <p:cNvSpPr/>
          <p:nvPr/>
        </p:nvSpPr>
        <p:spPr>
          <a:xfrm>
            <a:off x="28548" y="5542364"/>
            <a:ext cx="720079" cy="1124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代替処理 7"/>
          <p:cNvSpPr/>
          <p:nvPr/>
        </p:nvSpPr>
        <p:spPr>
          <a:xfrm>
            <a:off x="884232" y="5210735"/>
            <a:ext cx="4249817" cy="14948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400" dirty="0" smtClean="0"/>
          </a:p>
          <a:p>
            <a:endParaRPr lang="en-US" altLang="ja-JP" sz="2400" dirty="0" smtClean="0"/>
          </a:p>
          <a:p>
            <a:r>
              <a:rPr lang="ja-JP" altLang="en-US" sz="2800" dirty="0" smtClean="0"/>
              <a:t>・扉下より浸水可能性あり</a:t>
            </a:r>
            <a:endParaRPr lang="en-US" altLang="ja-JP" sz="2800" dirty="0"/>
          </a:p>
          <a:p>
            <a:r>
              <a:rPr lang="ja-JP" altLang="en-US" sz="2800" dirty="0" smtClean="0"/>
              <a:t>→　止水板あり</a:t>
            </a:r>
            <a:endParaRPr lang="en-US" altLang="ja-JP" sz="2800" dirty="0"/>
          </a:p>
          <a:p>
            <a:endParaRPr kumimoji="1" lang="en-US" altLang="ja-JP" sz="2400" dirty="0" smtClean="0"/>
          </a:p>
          <a:p>
            <a:endParaRPr lang="en-US" altLang="ja-JP" sz="2400" dirty="0" smtClean="0"/>
          </a:p>
        </p:txBody>
      </p:sp>
      <p:sp>
        <p:nvSpPr>
          <p:cNvPr id="7" name="片側の 2 つの角を切り取った四角形 6"/>
          <p:cNvSpPr/>
          <p:nvPr/>
        </p:nvSpPr>
        <p:spPr>
          <a:xfrm>
            <a:off x="730833" y="1522302"/>
            <a:ext cx="2952328"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地下空間の脆弱</a:t>
            </a:r>
            <a:endParaRPr kumimoji="1" lang="ja-JP" altLang="en-US" sz="2800" dirty="0"/>
          </a:p>
        </p:txBody>
      </p:sp>
      <p:sp>
        <p:nvSpPr>
          <p:cNvPr id="8" name="角丸四角形 7"/>
          <p:cNvSpPr/>
          <p:nvPr/>
        </p:nvSpPr>
        <p:spPr>
          <a:xfrm>
            <a:off x="376600" y="2026358"/>
            <a:ext cx="3979376" cy="2986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ja-JP" sz="2800" dirty="0" smtClean="0">
              <a:solidFill>
                <a:srgbClr val="FF0000"/>
              </a:solidFill>
            </a:endParaRPr>
          </a:p>
          <a:p>
            <a:pPr algn="ctr">
              <a:defRPr/>
            </a:pPr>
            <a:r>
              <a:rPr lang="en-US" altLang="ja-JP" sz="2800" dirty="0" smtClean="0">
                <a:solidFill>
                  <a:schemeClr val="tx1"/>
                </a:solidFill>
              </a:rPr>
              <a:t>H11</a:t>
            </a:r>
            <a:r>
              <a:rPr lang="ja-JP" altLang="en-US" sz="2800" dirty="0" smtClean="0">
                <a:solidFill>
                  <a:schemeClr val="tx1"/>
                </a:solidFill>
              </a:rPr>
              <a:t>年 福岡集中豪雨</a:t>
            </a:r>
            <a:endParaRPr lang="en-US" altLang="ja-JP" sz="2800" dirty="0" smtClean="0">
              <a:solidFill>
                <a:schemeClr val="tx1"/>
              </a:solidFill>
            </a:endParaRPr>
          </a:p>
          <a:p>
            <a:pPr algn="ctr">
              <a:defRPr/>
            </a:pPr>
            <a:endParaRPr lang="en-US" altLang="ja-JP" sz="2000" dirty="0" smtClean="0">
              <a:solidFill>
                <a:schemeClr val="tx1"/>
              </a:solidFill>
            </a:endParaRPr>
          </a:p>
          <a:p>
            <a:pPr>
              <a:defRPr/>
            </a:pPr>
            <a:r>
              <a:rPr lang="ja-JP" altLang="en-US" sz="2800" dirty="0" smtClean="0">
                <a:solidFill>
                  <a:schemeClr val="tx1"/>
                </a:solidFill>
              </a:rPr>
              <a:t>・降雨強度</a:t>
            </a:r>
            <a:r>
              <a:rPr lang="en-US" altLang="ja-JP" sz="2800" dirty="0" smtClean="0">
                <a:solidFill>
                  <a:schemeClr val="tx1"/>
                </a:solidFill>
              </a:rPr>
              <a:t>78.5mm</a:t>
            </a:r>
          </a:p>
          <a:p>
            <a:pPr>
              <a:defRPr/>
            </a:pPr>
            <a:r>
              <a:rPr lang="ja-JP" altLang="en-US" sz="2800" dirty="0" smtClean="0">
                <a:solidFill>
                  <a:schemeClr val="tx1"/>
                </a:solidFill>
              </a:rPr>
              <a:t>→地下街浸水</a:t>
            </a:r>
            <a:endParaRPr lang="en-US" altLang="ja-JP" sz="2800" dirty="0">
              <a:solidFill>
                <a:schemeClr val="tx1"/>
              </a:solidFill>
            </a:endParaRPr>
          </a:p>
          <a:p>
            <a:pPr>
              <a:defRPr/>
            </a:pPr>
            <a:r>
              <a:rPr lang="ja-JP" altLang="en-US" sz="3600" dirty="0">
                <a:solidFill>
                  <a:schemeClr val="tx1"/>
                </a:solidFill>
              </a:rPr>
              <a:t>・</a:t>
            </a:r>
            <a:r>
              <a:rPr lang="ja-JP" altLang="en-US" sz="2800" dirty="0" smtClean="0">
                <a:solidFill>
                  <a:schemeClr val="tx1"/>
                </a:solidFill>
              </a:rPr>
              <a:t>電気整備室浸水に   　　より事業継続困難</a:t>
            </a:r>
            <a:endParaRPr lang="en-US" altLang="ja-JP" sz="3600" dirty="0" smtClean="0">
              <a:solidFill>
                <a:schemeClr val="tx1"/>
              </a:solidFill>
            </a:endParaRPr>
          </a:p>
        </p:txBody>
      </p:sp>
      <p:sp>
        <p:nvSpPr>
          <p:cNvPr id="9" name="テキスト ボックス 8"/>
          <p:cNvSpPr txBox="1"/>
          <p:nvPr/>
        </p:nvSpPr>
        <p:spPr>
          <a:xfrm>
            <a:off x="5300374" y="5785501"/>
            <a:ext cx="4923412" cy="461665"/>
          </a:xfrm>
          <a:prstGeom prst="rect">
            <a:avLst/>
          </a:prstGeom>
          <a:noFill/>
        </p:spPr>
        <p:txBody>
          <a:bodyPr wrap="square" rtlCol="0">
            <a:spAutoFit/>
          </a:bodyPr>
          <a:lstStyle/>
          <a:p>
            <a:r>
              <a:rPr lang="ja-JP" altLang="en-US" sz="2400" dirty="0" smtClean="0"/>
              <a:t>写真</a:t>
            </a:r>
            <a:r>
              <a:rPr lang="ja-JP" altLang="en-US" sz="2400" dirty="0"/>
              <a:t>３</a:t>
            </a:r>
            <a:r>
              <a:rPr lang="ja-JP" altLang="en-US" sz="2400" dirty="0" smtClean="0"/>
              <a:t>：地下内電気整備室</a:t>
            </a:r>
            <a:endParaRPr lang="en-US" altLang="ja-JP" sz="2400" dirty="0" smtClean="0"/>
          </a:p>
        </p:txBody>
      </p:sp>
    </p:spTree>
    <p:extLst>
      <p:ext uri="{BB962C8B-B14F-4D97-AF65-F5344CB8AC3E}">
        <p14:creationId xmlns:p14="http://schemas.microsoft.com/office/powerpoint/2010/main" val="1484850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t>３</a:t>
            </a:r>
            <a:r>
              <a:rPr lang="en-US" altLang="ja-JP" sz="4000" dirty="0" smtClean="0"/>
              <a:t>. </a:t>
            </a:r>
            <a:r>
              <a:rPr kumimoji="1" lang="ja-JP" altLang="en-US" sz="4000" dirty="0" smtClean="0"/>
              <a:t>解析モデル</a:t>
            </a:r>
            <a:endParaRPr kumimoji="1" lang="ja-JP" altLang="en-US" sz="4000" dirty="0"/>
          </a:p>
        </p:txBody>
      </p:sp>
      <p:sp>
        <p:nvSpPr>
          <p:cNvPr id="3" name="コンテンツ プレースホルダー 2"/>
          <p:cNvSpPr>
            <a:spLocks noGrp="1"/>
          </p:cNvSpPr>
          <p:nvPr>
            <p:ph idx="1"/>
          </p:nvPr>
        </p:nvSpPr>
        <p:spPr/>
        <p:txBody>
          <a:bodyPr/>
          <a:lstStyle/>
          <a:p>
            <a:pPr marL="0" indent="0">
              <a:buNone/>
            </a:pPr>
            <a:r>
              <a:rPr lang="ja-JP" altLang="en-US" dirty="0"/>
              <a:t>・</a:t>
            </a:r>
            <a:r>
              <a:rPr lang="en-US" altLang="ja-JP" dirty="0" smtClean="0"/>
              <a:t>H</a:t>
            </a:r>
            <a:r>
              <a:rPr lang="ja-JP" altLang="en-US" dirty="0" smtClean="0"/>
              <a:t>２</a:t>
            </a:r>
            <a:r>
              <a:rPr lang="en-US" altLang="ja-JP" dirty="0" smtClean="0"/>
              <a:t>6</a:t>
            </a:r>
            <a:r>
              <a:rPr lang="ja-JP" altLang="en-US" dirty="0" smtClean="0"/>
              <a:t>年度</a:t>
            </a:r>
            <a:r>
              <a:rPr lang="ja-JP" altLang="en-US" dirty="0"/>
              <a:t>　尾崎</a:t>
            </a:r>
            <a:r>
              <a:rPr lang="ja-JP" altLang="en-US" dirty="0" smtClean="0"/>
              <a:t>他　水工学論文集　</a:t>
            </a:r>
            <a:r>
              <a:rPr lang="en-US" altLang="ja-JP" dirty="0" smtClean="0"/>
              <a:t>Vol.58</a:t>
            </a:r>
            <a:endParaRPr lang="en-US" altLang="ja-JP" dirty="0"/>
          </a:p>
          <a:p>
            <a:pPr marL="0" indent="0">
              <a:buNone/>
            </a:pPr>
            <a:r>
              <a:rPr lang="ja-JP" altLang="en-US" dirty="0" smtClean="0"/>
              <a:t>「</a:t>
            </a:r>
            <a:r>
              <a:rPr lang="ja-JP" altLang="ja-JP" dirty="0" smtClean="0"/>
              <a:t>短時間</a:t>
            </a:r>
            <a:r>
              <a:rPr lang="ja-JP" altLang="ja-JP" dirty="0"/>
              <a:t>集中豪雨に伴う内水氾濫による地下街浸水特性の</a:t>
            </a:r>
            <a:r>
              <a:rPr lang="ja-JP" altLang="ja-JP" dirty="0" smtClean="0"/>
              <a:t>考察</a:t>
            </a:r>
            <a:r>
              <a:rPr lang="ja-JP" altLang="en-US" dirty="0" smtClean="0"/>
              <a:t>」　を参照</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　</a:t>
            </a:r>
            <a:r>
              <a:rPr lang="ja-JP" altLang="en-US" dirty="0" smtClean="0"/>
              <a:t>　　</a:t>
            </a: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27</a:t>
            </a:fld>
            <a:endParaRPr kumimoji="1" lang="ja-JP" altLang="en-US" dirty="0"/>
          </a:p>
        </p:txBody>
      </p:sp>
      <p:sp>
        <p:nvSpPr>
          <p:cNvPr id="5" name="右矢印 4"/>
          <p:cNvSpPr/>
          <p:nvPr/>
        </p:nvSpPr>
        <p:spPr>
          <a:xfrm>
            <a:off x="230607" y="4725144"/>
            <a:ext cx="864096" cy="1152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角丸四角形 5"/>
          <p:cNvSpPr/>
          <p:nvPr/>
        </p:nvSpPr>
        <p:spPr>
          <a:xfrm>
            <a:off x="1115616" y="3933056"/>
            <a:ext cx="7137477" cy="27201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ja-JP" sz="2800" dirty="0" smtClean="0"/>
          </a:p>
          <a:p>
            <a:endParaRPr lang="en-US" altLang="ja-JP" sz="2800" dirty="0"/>
          </a:p>
          <a:p>
            <a:r>
              <a:rPr lang="ja-JP" altLang="en-US" sz="2800" dirty="0" smtClean="0"/>
              <a:t>①　</a:t>
            </a:r>
            <a:r>
              <a:rPr lang="ja-JP" altLang="ja-JP" sz="2800" dirty="0" smtClean="0"/>
              <a:t>地下街</a:t>
            </a:r>
            <a:r>
              <a:rPr lang="ja-JP" altLang="ja-JP" sz="2800" dirty="0"/>
              <a:t>の通路部および地下駅</a:t>
            </a:r>
            <a:r>
              <a:rPr lang="ja-JP" altLang="ja-JP" sz="2800" dirty="0" smtClean="0"/>
              <a:t>出入り</a:t>
            </a:r>
            <a:endParaRPr lang="en-US" altLang="ja-JP" sz="2800" dirty="0" smtClean="0"/>
          </a:p>
          <a:p>
            <a:r>
              <a:rPr lang="ja-JP" altLang="en-US" sz="2800" dirty="0"/>
              <a:t>　</a:t>
            </a:r>
            <a:r>
              <a:rPr lang="ja-JP" altLang="en-US" sz="2800" dirty="0" smtClean="0"/>
              <a:t>　 </a:t>
            </a:r>
            <a:r>
              <a:rPr lang="ja-JP" altLang="ja-JP" sz="2800" dirty="0" smtClean="0"/>
              <a:t>口は</a:t>
            </a:r>
            <a:r>
              <a:rPr lang="ja-JP" altLang="ja-JP" sz="2800" dirty="0"/>
              <a:t>考慮し</a:t>
            </a:r>
            <a:r>
              <a:rPr lang="x-none" altLang="ja-JP" sz="2800" dirty="0"/>
              <a:t>, </a:t>
            </a:r>
            <a:r>
              <a:rPr lang="ja-JP" altLang="ja-JP" sz="2800" dirty="0"/>
              <a:t>店舗や接続ビルは</a:t>
            </a:r>
            <a:r>
              <a:rPr lang="ja-JP" altLang="ja-JP" sz="2800" dirty="0" smtClean="0"/>
              <a:t>対象外</a:t>
            </a:r>
            <a:r>
              <a:rPr lang="x-none" altLang="ja-JP" sz="2800" dirty="0" smtClean="0"/>
              <a:t>.</a:t>
            </a:r>
            <a:endParaRPr lang="en-US" altLang="ja-JP" sz="2800" dirty="0"/>
          </a:p>
          <a:p>
            <a:endParaRPr lang="en-US" altLang="ja-JP" sz="2800" dirty="0" smtClean="0"/>
          </a:p>
          <a:p>
            <a:r>
              <a:rPr lang="ja-JP" altLang="en-US" sz="2800" dirty="0" smtClean="0"/>
              <a:t>②　</a:t>
            </a:r>
            <a:r>
              <a:rPr lang="ja-JP" altLang="ja-JP" sz="2800" dirty="0" smtClean="0"/>
              <a:t>内水</a:t>
            </a:r>
            <a:r>
              <a:rPr lang="ja-JP" altLang="ja-JP" sz="2800" dirty="0"/>
              <a:t>氾濫水は建築物内には流入</a:t>
            </a:r>
            <a:r>
              <a:rPr lang="ja-JP" altLang="ja-JP" sz="2800" dirty="0" smtClean="0"/>
              <a:t>せず</a:t>
            </a:r>
            <a:endParaRPr lang="en-US" altLang="ja-JP" sz="2800" dirty="0" smtClean="0"/>
          </a:p>
          <a:p>
            <a:r>
              <a:rPr lang="en-US" altLang="ja-JP" sz="2800" dirty="0"/>
              <a:t> </a:t>
            </a:r>
            <a:r>
              <a:rPr lang="en-US" altLang="ja-JP" sz="2800" dirty="0" smtClean="0"/>
              <a:t>  </a:t>
            </a:r>
            <a:r>
              <a:rPr lang="en-US" altLang="ja-JP" sz="2800" dirty="0"/>
              <a:t> </a:t>
            </a:r>
            <a:r>
              <a:rPr lang="en-US" altLang="ja-JP" sz="2800" dirty="0" smtClean="0"/>
              <a:t>  </a:t>
            </a:r>
            <a:r>
              <a:rPr lang="ja-JP" altLang="ja-JP" sz="2800" dirty="0" smtClean="0"/>
              <a:t>道</a:t>
            </a:r>
            <a:r>
              <a:rPr lang="ja-JP" altLang="ja-JP" sz="2800" dirty="0"/>
              <a:t>路面のみを</a:t>
            </a:r>
            <a:r>
              <a:rPr lang="ja-JP" altLang="ja-JP" sz="2800" dirty="0" smtClean="0"/>
              <a:t>流れる</a:t>
            </a:r>
            <a:r>
              <a:rPr lang="x-none" altLang="ja-JP" sz="2800" dirty="0" smtClean="0"/>
              <a:t>.</a:t>
            </a:r>
            <a:endParaRPr lang="en-US" altLang="ja-JP" sz="2800" dirty="0" smtClean="0"/>
          </a:p>
          <a:p>
            <a:endParaRPr lang="en-US" altLang="ja-JP" sz="2800" dirty="0" smtClean="0"/>
          </a:p>
          <a:p>
            <a:endParaRPr lang="en-US" altLang="ja-JP" sz="2800" dirty="0" smtClean="0"/>
          </a:p>
        </p:txBody>
      </p:sp>
    </p:spTree>
    <p:extLst>
      <p:ext uri="{BB962C8B-B14F-4D97-AF65-F5344CB8AC3E}">
        <p14:creationId xmlns:p14="http://schemas.microsoft.com/office/powerpoint/2010/main" val="156167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a:t>
            </a:r>
            <a:r>
              <a:rPr kumimoji="1" lang="en-US" altLang="ja-JP" dirty="0" smtClean="0"/>
              <a:t>.</a:t>
            </a:r>
            <a:r>
              <a:rPr lang="ja-JP" altLang="en-US" dirty="0" smtClean="0"/>
              <a:t> </a:t>
            </a:r>
            <a:r>
              <a:rPr kumimoji="1" lang="ja-JP" altLang="en-US" dirty="0" smtClean="0"/>
              <a:t>警備員の行動ルール</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人員</a:t>
            </a:r>
            <a:r>
              <a:rPr kumimoji="1" lang="ja-JP" altLang="en-US" sz="2800" dirty="0" smtClean="0"/>
              <a:t> </a:t>
            </a:r>
            <a:r>
              <a:rPr kumimoji="1" lang="en-US" altLang="ja-JP" sz="2800" dirty="0" smtClean="0"/>
              <a:t>:</a:t>
            </a:r>
            <a:r>
              <a:rPr kumimoji="1" lang="ja-JP" altLang="en-US" sz="2800" dirty="0" smtClean="0"/>
              <a:t>　</a:t>
            </a:r>
            <a:r>
              <a:rPr lang="en-US" altLang="ja-JP" sz="2800" dirty="0" smtClean="0"/>
              <a:t>2</a:t>
            </a:r>
            <a:r>
              <a:rPr lang="ja-JP" altLang="en-US" sz="2800" dirty="0" smtClean="0"/>
              <a:t>人１組で６組の人員配置と仮定</a:t>
            </a:r>
            <a:endParaRPr lang="en-US" altLang="ja-JP" sz="2800" dirty="0" smtClean="0"/>
          </a:p>
          <a:p>
            <a:pPr marL="0" indent="0">
              <a:buNone/>
            </a:pPr>
            <a:r>
              <a:rPr lang="ja-JP" altLang="en-US" sz="2800" dirty="0" smtClean="0"/>
              <a:t>　・</a:t>
            </a:r>
            <a:r>
              <a:rPr lang="ja-JP" altLang="en-US" sz="2800" dirty="0"/>
              <a:t>歩行スピードは時速</a:t>
            </a:r>
            <a:r>
              <a:rPr lang="en-US" altLang="ja-JP" sz="2800" dirty="0"/>
              <a:t>4km</a:t>
            </a:r>
            <a:r>
              <a:rPr lang="ja-JP" altLang="en-US" sz="2800" dirty="0"/>
              <a:t>と</a:t>
            </a:r>
            <a:r>
              <a:rPr lang="ja-JP" altLang="en-US" sz="2800" dirty="0" smtClean="0"/>
              <a:t>する</a:t>
            </a:r>
            <a:endParaRPr lang="en-US" altLang="ja-JP" sz="2800" dirty="0" smtClean="0"/>
          </a:p>
          <a:p>
            <a:pPr marL="0" indent="0">
              <a:buNone/>
            </a:pPr>
            <a:endParaRPr lang="en-US" altLang="ja-JP" sz="2800" dirty="0" smtClean="0"/>
          </a:p>
          <a:p>
            <a:r>
              <a:rPr lang="ja-JP" altLang="en-US" sz="2800" dirty="0" smtClean="0"/>
              <a:t>止水板 </a:t>
            </a:r>
            <a:r>
              <a:rPr lang="en-US" altLang="ja-JP" sz="2800" dirty="0" smtClean="0"/>
              <a:t>:</a:t>
            </a:r>
            <a:r>
              <a:rPr lang="ja-JP" altLang="en-US" sz="2800" dirty="0" smtClean="0"/>
              <a:t>　種類別に設置時間を決定</a:t>
            </a:r>
            <a:endParaRPr lang="en-US" altLang="ja-JP" sz="2800" dirty="0" smtClean="0"/>
          </a:p>
          <a:p>
            <a:pPr marL="0" indent="0">
              <a:buNone/>
            </a:pPr>
            <a:r>
              <a:rPr lang="ja-JP" altLang="en-US" sz="2800" dirty="0"/>
              <a:t>　</a:t>
            </a:r>
            <a:endParaRPr lang="en-US" altLang="ja-JP" sz="2800" dirty="0" smtClean="0"/>
          </a:p>
          <a:p>
            <a:pPr marL="0" indent="0">
              <a:buNone/>
            </a:pPr>
            <a:r>
              <a:rPr lang="ja-JP" altLang="en-US" dirty="0"/>
              <a:t>　</a:t>
            </a:r>
            <a:r>
              <a:rPr lang="ja-JP" altLang="en-US" dirty="0" smtClean="0"/>
              <a:t>　 　</a:t>
            </a:r>
            <a:endParaRPr lang="en-US" altLang="ja-JP" dirty="0" smtClean="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28</a:t>
            </a:fld>
            <a:endParaRPr kumimoji="1" lang="ja-JP" altLang="en-US"/>
          </a:p>
        </p:txBody>
      </p:sp>
    </p:spTree>
    <p:extLst>
      <p:ext uri="{BB962C8B-B14F-4D97-AF65-F5344CB8AC3E}">
        <p14:creationId xmlns:p14="http://schemas.microsoft.com/office/powerpoint/2010/main" val="163102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4862400" y="1498473"/>
            <a:ext cx="1602039" cy="124518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2" name="タイトル 1"/>
          <p:cNvSpPr>
            <a:spLocks noGrp="1"/>
          </p:cNvSpPr>
          <p:nvPr>
            <p:ph type="title"/>
          </p:nvPr>
        </p:nvSpPr>
        <p:spPr/>
        <p:txBody>
          <a:bodyPr/>
          <a:lstStyle/>
          <a:p>
            <a:r>
              <a:rPr kumimoji="1" lang="ja-JP" altLang="en-US" dirty="0" smtClean="0"/>
              <a:t>　</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29</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206"/>
            <a:ext cx="7992888" cy="4927619"/>
          </a:xfrm>
          <a:prstGeom prst="rect">
            <a:avLst/>
          </a:prstGeom>
        </p:spPr>
      </p:pic>
      <p:sp>
        <p:nvSpPr>
          <p:cNvPr id="15" name="テキスト ボックス 14"/>
          <p:cNvSpPr txBox="1"/>
          <p:nvPr/>
        </p:nvSpPr>
        <p:spPr>
          <a:xfrm>
            <a:off x="1117645" y="5542843"/>
            <a:ext cx="2694640" cy="646331"/>
          </a:xfrm>
          <a:prstGeom prst="rect">
            <a:avLst/>
          </a:prstGeom>
          <a:noFill/>
        </p:spPr>
        <p:txBody>
          <a:bodyPr wrap="square" rtlCol="0">
            <a:spAutoFit/>
          </a:bodyPr>
          <a:lstStyle/>
          <a:p>
            <a:r>
              <a:rPr lang="ja-JP" altLang="en-US" dirty="0"/>
              <a:t>：　</a:t>
            </a:r>
            <a:r>
              <a:rPr lang="ja-JP" altLang="en-US" dirty="0" smtClean="0">
                <a:latin typeface="ＭＳ 明朝" panose="02020609040205080304" pitchFamily="17" charset="-128"/>
                <a:ea typeface="ＭＳ 明朝" panose="02020609040205080304" pitchFamily="17" charset="-128"/>
              </a:rPr>
              <a:t>各出入口の</a:t>
            </a:r>
            <a:endParaRPr lang="en-US" altLang="ja-JP" dirty="0" smtClean="0">
              <a:latin typeface="ＭＳ 明朝" panose="02020609040205080304" pitchFamily="17" charset="-128"/>
              <a:ea typeface="ＭＳ 明朝" panose="02020609040205080304" pitchFamily="17" charset="-128"/>
            </a:endParaRPr>
          </a:p>
          <a:p>
            <a:r>
              <a:rPr lang="ja-JP" altLang="en-US" dirty="0">
                <a:latin typeface="ＭＳ 明朝" panose="02020609040205080304" pitchFamily="17" charset="-128"/>
                <a:ea typeface="ＭＳ 明朝" panose="02020609040205080304" pitchFamily="17" charset="-128"/>
              </a:rPr>
              <a:t>　</a:t>
            </a:r>
            <a:r>
              <a:rPr lang="ja-JP" altLang="en-US" dirty="0" smtClean="0">
                <a:latin typeface="ＭＳ 明朝" panose="02020609040205080304" pitchFamily="17" charset="-128"/>
                <a:ea typeface="ＭＳ 明朝" panose="02020609040205080304" pitchFamily="17" charset="-128"/>
              </a:rPr>
              <a:t>　　　流入量割合</a:t>
            </a:r>
            <a:r>
              <a:rPr lang="en-US" altLang="ja-JP" dirty="0" smtClean="0">
                <a:latin typeface="ＭＳ 明朝" panose="02020609040205080304" pitchFamily="17" charset="-128"/>
                <a:ea typeface="ＭＳ 明朝" panose="02020609040205080304" pitchFamily="17" charset="-128"/>
              </a:rPr>
              <a:t>(%)</a:t>
            </a:r>
            <a:endParaRPr lang="ja-JP" altLang="en-US" dirty="0">
              <a:latin typeface="ＭＳ 明朝" panose="02020609040205080304" pitchFamily="17" charset="-128"/>
              <a:ea typeface="ＭＳ 明朝" panose="02020609040205080304" pitchFamily="17" charset="-128"/>
            </a:endParaRPr>
          </a:p>
        </p:txBody>
      </p:sp>
      <p:sp>
        <p:nvSpPr>
          <p:cNvPr id="40" name="正方形/長方形 39"/>
          <p:cNvSpPr/>
          <p:nvPr/>
        </p:nvSpPr>
        <p:spPr>
          <a:xfrm>
            <a:off x="457200" y="511427"/>
            <a:ext cx="8229600" cy="646331"/>
          </a:xfrm>
          <a:prstGeom prst="rect">
            <a:avLst/>
          </a:prstGeom>
        </p:spPr>
        <p:txBody>
          <a:bodyPr wrap="square">
            <a:spAutoFit/>
          </a:bodyPr>
          <a:lstStyle/>
          <a:p>
            <a:r>
              <a:rPr lang="ja-JP" altLang="en-US" sz="3600" kern="0" dirty="0" smtClean="0">
                <a:solidFill>
                  <a:srgbClr val="000000"/>
                </a:solidFill>
              </a:rPr>
              <a:t>５</a:t>
            </a:r>
            <a:r>
              <a:rPr lang="en-US" altLang="ja-JP" sz="3600" kern="0" dirty="0" smtClean="0">
                <a:solidFill>
                  <a:srgbClr val="000000"/>
                </a:solidFill>
              </a:rPr>
              <a:t>. </a:t>
            </a:r>
            <a:r>
              <a:rPr lang="ja-JP" altLang="en-US" sz="3600" kern="0" dirty="0" smtClean="0">
                <a:solidFill>
                  <a:srgbClr val="000000"/>
                </a:solidFill>
              </a:rPr>
              <a:t>入口別　流入</a:t>
            </a:r>
            <a:r>
              <a:rPr lang="ja-JP" altLang="en-US" sz="3600" kern="0" dirty="0">
                <a:solidFill>
                  <a:srgbClr val="000000"/>
                </a:solidFill>
              </a:rPr>
              <a:t>割合</a:t>
            </a:r>
            <a:endParaRPr lang="ja-JP" altLang="en-US" sz="1600" dirty="0"/>
          </a:p>
        </p:txBody>
      </p:sp>
      <p:sp>
        <p:nvSpPr>
          <p:cNvPr id="69" name="円/楕円 68"/>
          <p:cNvSpPr/>
          <p:nvPr/>
        </p:nvSpPr>
        <p:spPr>
          <a:xfrm>
            <a:off x="197836" y="1824498"/>
            <a:ext cx="460012" cy="3603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５</a:t>
            </a:r>
            <a:endParaRPr lang="ja-JP" altLang="en-US" b="1" dirty="0">
              <a:solidFill>
                <a:schemeClr val="tx1"/>
              </a:solidFill>
            </a:endParaRPr>
          </a:p>
        </p:txBody>
      </p:sp>
      <p:sp>
        <p:nvSpPr>
          <p:cNvPr id="71" name="円/楕円 70"/>
          <p:cNvSpPr/>
          <p:nvPr/>
        </p:nvSpPr>
        <p:spPr>
          <a:xfrm>
            <a:off x="1917672" y="1892412"/>
            <a:ext cx="754427" cy="448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１０</a:t>
            </a:r>
            <a:endParaRPr lang="ja-JP" altLang="en-US" b="1" dirty="0">
              <a:solidFill>
                <a:schemeClr val="tx1"/>
              </a:solidFill>
            </a:endParaRPr>
          </a:p>
        </p:txBody>
      </p:sp>
      <p:sp>
        <p:nvSpPr>
          <p:cNvPr id="87" name="円/楕円 86"/>
          <p:cNvSpPr/>
          <p:nvPr/>
        </p:nvSpPr>
        <p:spPr>
          <a:xfrm>
            <a:off x="446130" y="1270431"/>
            <a:ext cx="395729" cy="428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４</a:t>
            </a:r>
            <a:endParaRPr lang="ja-JP" altLang="en-US" b="1" dirty="0">
              <a:solidFill>
                <a:schemeClr val="tx1"/>
              </a:solidFill>
            </a:endParaRPr>
          </a:p>
        </p:txBody>
      </p:sp>
      <p:sp>
        <p:nvSpPr>
          <p:cNvPr id="89" name="円/楕円 88"/>
          <p:cNvSpPr/>
          <p:nvPr/>
        </p:nvSpPr>
        <p:spPr>
          <a:xfrm>
            <a:off x="2794437" y="2902026"/>
            <a:ext cx="758484" cy="409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１３</a:t>
            </a:r>
            <a:endParaRPr lang="ja-JP" altLang="en-US" b="1" dirty="0">
              <a:solidFill>
                <a:schemeClr val="tx1"/>
              </a:solidFill>
            </a:endParaRPr>
          </a:p>
        </p:txBody>
      </p:sp>
      <p:sp>
        <p:nvSpPr>
          <p:cNvPr id="93" name="円/楕円 92"/>
          <p:cNvSpPr/>
          <p:nvPr/>
        </p:nvSpPr>
        <p:spPr>
          <a:xfrm>
            <a:off x="6278311" y="3152349"/>
            <a:ext cx="442284" cy="4343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６</a:t>
            </a:r>
            <a:endParaRPr lang="ja-JP" altLang="en-US" b="1" dirty="0">
              <a:solidFill>
                <a:schemeClr val="tx1"/>
              </a:solidFill>
            </a:endParaRPr>
          </a:p>
        </p:txBody>
      </p:sp>
      <p:sp>
        <p:nvSpPr>
          <p:cNvPr id="100" name="円/楕円 99"/>
          <p:cNvSpPr/>
          <p:nvPr/>
        </p:nvSpPr>
        <p:spPr>
          <a:xfrm>
            <a:off x="7816106" y="1661747"/>
            <a:ext cx="434278" cy="436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４</a:t>
            </a:r>
            <a:endParaRPr lang="ja-JP" altLang="en-US" b="1" dirty="0">
              <a:solidFill>
                <a:schemeClr val="tx1"/>
              </a:solidFill>
            </a:endParaRPr>
          </a:p>
        </p:txBody>
      </p:sp>
      <p:sp>
        <p:nvSpPr>
          <p:cNvPr id="31" name="円/楕円 30"/>
          <p:cNvSpPr/>
          <p:nvPr/>
        </p:nvSpPr>
        <p:spPr>
          <a:xfrm>
            <a:off x="579256" y="5517550"/>
            <a:ext cx="465089" cy="4661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b="1" dirty="0">
              <a:solidFill>
                <a:schemeClr val="tx1"/>
              </a:solidFill>
            </a:endParaRPr>
          </a:p>
        </p:txBody>
      </p:sp>
      <p:sp>
        <p:nvSpPr>
          <p:cNvPr id="32" name="テキスト ボックス 31"/>
          <p:cNvSpPr txBox="1"/>
          <p:nvPr/>
        </p:nvSpPr>
        <p:spPr>
          <a:xfrm>
            <a:off x="544394" y="996285"/>
            <a:ext cx="2458616" cy="461665"/>
          </a:xfrm>
          <a:prstGeom prst="rect">
            <a:avLst/>
          </a:prstGeom>
          <a:noFill/>
        </p:spPr>
        <p:txBody>
          <a:bodyPr wrap="square" rtlCol="0">
            <a:spAutoFit/>
          </a:bodyPr>
          <a:lstStyle/>
          <a:p>
            <a:r>
              <a:rPr lang="en-US" altLang="ja-JP" sz="2400" b="1" dirty="0" smtClean="0"/>
              <a:t>H2</a:t>
            </a:r>
          </a:p>
        </p:txBody>
      </p:sp>
      <p:sp>
        <p:nvSpPr>
          <p:cNvPr id="33" name="テキスト ボックス 32"/>
          <p:cNvSpPr txBox="1"/>
          <p:nvPr/>
        </p:nvSpPr>
        <p:spPr>
          <a:xfrm>
            <a:off x="138700" y="2220737"/>
            <a:ext cx="2458616" cy="461665"/>
          </a:xfrm>
          <a:prstGeom prst="rect">
            <a:avLst/>
          </a:prstGeom>
          <a:noFill/>
        </p:spPr>
        <p:txBody>
          <a:bodyPr wrap="square" rtlCol="0">
            <a:spAutoFit/>
          </a:bodyPr>
          <a:lstStyle/>
          <a:p>
            <a:r>
              <a:rPr lang="en-US" altLang="ja-JP" sz="2400" b="1" dirty="0" smtClean="0"/>
              <a:t>H</a:t>
            </a:r>
            <a:r>
              <a:rPr lang="ja-JP" altLang="en-US" sz="2400" b="1" dirty="0" smtClean="0"/>
              <a:t>１</a:t>
            </a:r>
            <a:endParaRPr lang="en-US" altLang="ja-JP" sz="2400" b="1" dirty="0" smtClean="0"/>
          </a:p>
        </p:txBody>
      </p:sp>
      <p:sp>
        <p:nvSpPr>
          <p:cNvPr id="34" name="テキスト ボックス 33"/>
          <p:cNvSpPr txBox="1"/>
          <p:nvPr/>
        </p:nvSpPr>
        <p:spPr>
          <a:xfrm>
            <a:off x="2193525" y="1518311"/>
            <a:ext cx="2458616" cy="461665"/>
          </a:xfrm>
          <a:prstGeom prst="rect">
            <a:avLst/>
          </a:prstGeom>
          <a:noFill/>
        </p:spPr>
        <p:txBody>
          <a:bodyPr wrap="square" rtlCol="0">
            <a:spAutoFit/>
          </a:bodyPr>
          <a:lstStyle/>
          <a:p>
            <a:r>
              <a:rPr lang="en-US" altLang="ja-JP" sz="2400" b="1" dirty="0" smtClean="0"/>
              <a:t>H</a:t>
            </a:r>
            <a:r>
              <a:rPr lang="ja-JP" altLang="en-US" sz="2400" b="1" dirty="0" smtClean="0"/>
              <a:t>１</a:t>
            </a:r>
            <a:r>
              <a:rPr lang="en-US" altLang="ja-JP" sz="2400" b="1" dirty="0" smtClean="0"/>
              <a:t>6</a:t>
            </a:r>
          </a:p>
        </p:txBody>
      </p:sp>
      <p:sp>
        <p:nvSpPr>
          <p:cNvPr id="35" name="テキスト ボックス 34"/>
          <p:cNvSpPr txBox="1"/>
          <p:nvPr/>
        </p:nvSpPr>
        <p:spPr>
          <a:xfrm>
            <a:off x="2044866" y="3015541"/>
            <a:ext cx="2458616" cy="461665"/>
          </a:xfrm>
          <a:prstGeom prst="rect">
            <a:avLst/>
          </a:prstGeom>
          <a:noFill/>
        </p:spPr>
        <p:txBody>
          <a:bodyPr wrap="square" rtlCol="0">
            <a:spAutoFit/>
          </a:bodyPr>
          <a:lstStyle/>
          <a:p>
            <a:r>
              <a:rPr lang="en-US" altLang="ja-JP" sz="2400" b="1" dirty="0"/>
              <a:t>5</a:t>
            </a:r>
            <a:r>
              <a:rPr lang="ja-JP" altLang="en-US" sz="2400" b="1" dirty="0" err="1" smtClean="0"/>
              <a:t>ー</a:t>
            </a:r>
            <a:r>
              <a:rPr lang="en-US" altLang="ja-JP" sz="2400" b="1" dirty="0" smtClean="0"/>
              <a:t>68</a:t>
            </a:r>
          </a:p>
        </p:txBody>
      </p:sp>
      <p:sp>
        <p:nvSpPr>
          <p:cNvPr id="36" name="テキスト ボックス 35"/>
          <p:cNvSpPr txBox="1"/>
          <p:nvPr/>
        </p:nvSpPr>
        <p:spPr>
          <a:xfrm>
            <a:off x="5969370" y="2860267"/>
            <a:ext cx="2458616" cy="461665"/>
          </a:xfrm>
          <a:prstGeom prst="rect">
            <a:avLst/>
          </a:prstGeom>
          <a:noFill/>
        </p:spPr>
        <p:txBody>
          <a:bodyPr wrap="square" rtlCol="0">
            <a:spAutoFit/>
          </a:bodyPr>
          <a:lstStyle/>
          <a:p>
            <a:r>
              <a:rPr lang="en-US" altLang="ja-JP" sz="2400" b="1" dirty="0"/>
              <a:t>7</a:t>
            </a:r>
            <a:r>
              <a:rPr lang="ja-JP" altLang="en-US" sz="2400" b="1" dirty="0" smtClean="0"/>
              <a:t>－</a:t>
            </a:r>
            <a:r>
              <a:rPr lang="en-US" altLang="ja-JP" sz="2400" b="1" dirty="0" smtClean="0"/>
              <a:t>66</a:t>
            </a:r>
          </a:p>
        </p:txBody>
      </p:sp>
      <p:sp>
        <p:nvSpPr>
          <p:cNvPr id="37" name="テキスト ボックス 36"/>
          <p:cNvSpPr txBox="1"/>
          <p:nvPr/>
        </p:nvSpPr>
        <p:spPr>
          <a:xfrm>
            <a:off x="8250383" y="1346631"/>
            <a:ext cx="2458616" cy="461665"/>
          </a:xfrm>
          <a:prstGeom prst="rect">
            <a:avLst/>
          </a:prstGeom>
          <a:noFill/>
        </p:spPr>
        <p:txBody>
          <a:bodyPr wrap="square" rtlCol="0">
            <a:spAutoFit/>
          </a:bodyPr>
          <a:lstStyle/>
          <a:p>
            <a:r>
              <a:rPr lang="en-US" altLang="ja-JP" sz="2400" b="1" dirty="0" smtClean="0"/>
              <a:t>M13</a:t>
            </a:r>
          </a:p>
        </p:txBody>
      </p:sp>
      <p:sp>
        <p:nvSpPr>
          <p:cNvPr id="21" name="テキスト ボックス 20"/>
          <p:cNvSpPr txBox="1"/>
          <p:nvPr/>
        </p:nvSpPr>
        <p:spPr>
          <a:xfrm>
            <a:off x="3518804" y="1982399"/>
            <a:ext cx="2458616" cy="461665"/>
          </a:xfrm>
          <a:prstGeom prst="rect">
            <a:avLst/>
          </a:prstGeom>
          <a:noFill/>
        </p:spPr>
        <p:txBody>
          <a:bodyPr wrap="square" rtlCol="0">
            <a:spAutoFit/>
          </a:bodyPr>
          <a:lstStyle/>
          <a:p>
            <a:r>
              <a:rPr lang="en-US" altLang="ja-JP" sz="2400" b="1" dirty="0" smtClean="0"/>
              <a:t>H28</a:t>
            </a:r>
          </a:p>
        </p:txBody>
      </p:sp>
      <p:sp>
        <p:nvSpPr>
          <p:cNvPr id="22" name="円/楕円 21"/>
          <p:cNvSpPr/>
          <p:nvPr/>
        </p:nvSpPr>
        <p:spPr>
          <a:xfrm>
            <a:off x="3169082" y="2244302"/>
            <a:ext cx="630511" cy="353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２</a:t>
            </a:r>
            <a:endParaRPr lang="ja-JP" altLang="en-US" b="1" dirty="0">
              <a:solidFill>
                <a:schemeClr val="tx1"/>
              </a:solidFill>
            </a:endParaRPr>
          </a:p>
        </p:txBody>
      </p:sp>
      <p:sp>
        <p:nvSpPr>
          <p:cNvPr id="23" name="円/楕円 22"/>
          <p:cNvSpPr/>
          <p:nvPr/>
        </p:nvSpPr>
        <p:spPr>
          <a:xfrm>
            <a:off x="3812285" y="2697838"/>
            <a:ext cx="586021" cy="380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１</a:t>
            </a:r>
            <a:endParaRPr lang="ja-JP" altLang="en-US" b="1" dirty="0">
              <a:solidFill>
                <a:schemeClr val="tx1"/>
              </a:solidFill>
            </a:endParaRPr>
          </a:p>
        </p:txBody>
      </p:sp>
      <p:sp>
        <p:nvSpPr>
          <p:cNvPr id="24" name="テキスト ボックス 23"/>
          <p:cNvSpPr txBox="1"/>
          <p:nvPr/>
        </p:nvSpPr>
        <p:spPr>
          <a:xfrm>
            <a:off x="4217251" y="2445059"/>
            <a:ext cx="2458616" cy="461665"/>
          </a:xfrm>
          <a:prstGeom prst="rect">
            <a:avLst/>
          </a:prstGeom>
          <a:noFill/>
        </p:spPr>
        <p:txBody>
          <a:bodyPr wrap="square" rtlCol="0">
            <a:spAutoFit/>
          </a:bodyPr>
          <a:lstStyle/>
          <a:p>
            <a:r>
              <a:rPr lang="en-US" altLang="ja-JP" sz="2400" b="1" dirty="0" smtClean="0"/>
              <a:t>H32</a:t>
            </a:r>
          </a:p>
        </p:txBody>
      </p:sp>
      <p:sp>
        <p:nvSpPr>
          <p:cNvPr id="25" name="円/楕円 24"/>
          <p:cNvSpPr/>
          <p:nvPr/>
        </p:nvSpPr>
        <p:spPr>
          <a:xfrm>
            <a:off x="5310635" y="3304528"/>
            <a:ext cx="492697" cy="4567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２</a:t>
            </a:r>
            <a:endParaRPr lang="ja-JP" altLang="en-US" b="1" dirty="0">
              <a:solidFill>
                <a:schemeClr val="tx1"/>
              </a:solidFill>
            </a:endParaRPr>
          </a:p>
        </p:txBody>
      </p:sp>
      <p:sp>
        <p:nvSpPr>
          <p:cNvPr id="26" name="テキスト ボックス 25"/>
          <p:cNvSpPr txBox="1"/>
          <p:nvPr/>
        </p:nvSpPr>
        <p:spPr>
          <a:xfrm>
            <a:off x="5270145" y="2875692"/>
            <a:ext cx="2458616" cy="461665"/>
          </a:xfrm>
          <a:prstGeom prst="rect">
            <a:avLst/>
          </a:prstGeom>
          <a:noFill/>
        </p:spPr>
        <p:txBody>
          <a:bodyPr wrap="square" rtlCol="0">
            <a:spAutoFit/>
          </a:bodyPr>
          <a:lstStyle/>
          <a:p>
            <a:r>
              <a:rPr lang="en-US" altLang="ja-JP" sz="2400" b="1" dirty="0" smtClean="0"/>
              <a:t>J2</a:t>
            </a:r>
          </a:p>
        </p:txBody>
      </p:sp>
      <p:sp>
        <p:nvSpPr>
          <p:cNvPr id="27" name="テキスト ボックス 26"/>
          <p:cNvSpPr txBox="1"/>
          <p:nvPr/>
        </p:nvSpPr>
        <p:spPr>
          <a:xfrm>
            <a:off x="5957215" y="1463919"/>
            <a:ext cx="2458616" cy="461665"/>
          </a:xfrm>
          <a:prstGeom prst="rect">
            <a:avLst/>
          </a:prstGeom>
          <a:noFill/>
        </p:spPr>
        <p:txBody>
          <a:bodyPr wrap="square" rtlCol="0">
            <a:spAutoFit/>
          </a:bodyPr>
          <a:lstStyle/>
          <a:p>
            <a:r>
              <a:rPr lang="en-US" altLang="ja-JP" sz="2400" b="1" dirty="0" smtClean="0"/>
              <a:t>M1</a:t>
            </a:r>
          </a:p>
        </p:txBody>
      </p:sp>
      <p:sp>
        <p:nvSpPr>
          <p:cNvPr id="28" name="円/楕円 27"/>
          <p:cNvSpPr/>
          <p:nvPr/>
        </p:nvSpPr>
        <p:spPr>
          <a:xfrm>
            <a:off x="6301537" y="1619887"/>
            <a:ext cx="503325" cy="386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２</a:t>
            </a:r>
            <a:endParaRPr lang="ja-JP" altLang="en-US" b="1" dirty="0">
              <a:solidFill>
                <a:schemeClr val="tx1"/>
              </a:solidFill>
            </a:endParaRPr>
          </a:p>
        </p:txBody>
      </p:sp>
      <p:sp>
        <p:nvSpPr>
          <p:cNvPr id="29" name="円/楕円 28"/>
          <p:cNvSpPr/>
          <p:nvPr/>
        </p:nvSpPr>
        <p:spPr>
          <a:xfrm>
            <a:off x="5197487" y="4153216"/>
            <a:ext cx="454633" cy="422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１</a:t>
            </a:r>
            <a:endParaRPr lang="ja-JP" altLang="en-US" b="1" dirty="0">
              <a:solidFill>
                <a:schemeClr val="tx1"/>
              </a:solidFill>
            </a:endParaRPr>
          </a:p>
        </p:txBody>
      </p:sp>
      <p:sp>
        <p:nvSpPr>
          <p:cNvPr id="30" name="テキスト ボックス 29"/>
          <p:cNvSpPr txBox="1"/>
          <p:nvPr/>
        </p:nvSpPr>
        <p:spPr>
          <a:xfrm>
            <a:off x="5491287" y="3916442"/>
            <a:ext cx="2458616" cy="461665"/>
          </a:xfrm>
          <a:prstGeom prst="rect">
            <a:avLst/>
          </a:prstGeom>
          <a:noFill/>
        </p:spPr>
        <p:txBody>
          <a:bodyPr wrap="square" rtlCol="0">
            <a:spAutoFit/>
          </a:bodyPr>
          <a:lstStyle/>
          <a:p>
            <a:r>
              <a:rPr lang="en-US" altLang="ja-JP" sz="2400" b="1" dirty="0" smtClean="0"/>
              <a:t>J4</a:t>
            </a:r>
          </a:p>
        </p:txBody>
      </p:sp>
      <p:sp>
        <p:nvSpPr>
          <p:cNvPr id="38" name="円/楕円 37"/>
          <p:cNvSpPr/>
          <p:nvPr/>
        </p:nvSpPr>
        <p:spPr>
          <a:xfrm>
            <a:off x="4733047" y="3160499"/>
            <a:ext cx="455894" cy="492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２</a:t>
            </a:r>
            <a:endParaRPr lang="ja-JP" altLang="en-US" b="1" dirty="0">
              <a:solidFill>
                <a:schemeClr val="tx1"/>
              </a:solidFill>
            </a:endParaRPr>
          </a:p>
        </p:txBody>
      </p:sp>
      <p:sp>
        <p:nvSpPr>
          <p:cNvPr id="41" name="テキスト ボックス 40"/>
          <p:cNvSpPr txBox="1"/>
          <p:nvPr/>
        </p:nvSpPr>
        <p:spPr>
          <a:xfrm>
            <a:off x="4639492" y="2849959"/>
            <a:ext cx="2458616" cy="461665"/>
          </a:xfrm>
          <a:prstGeom prst="rect">
            <a:avLst/>
          </a:prstGeom>
          <a:noFill/>
        </p:spPr>
        <p:txBody>
          <a:bodyPr wrap="square" rtlCol="0">
            <a:spAutoFit/>
          </a:bodyPr>
          <a:lstStyle/>
          <a:p>
            <a:r>
              <a:rPr lang="en-US" altLang="ja-JP" sz="2400" b="1" dirty="0" smtClean="0"/>
              <a:t>J3</a:t>
            </a:r>
          </a:p>
        </p:txBody>
      </p:sp>
      <p:sp>
        <p:nvSpPr>
          <p:cNvPr id="42" name="円/楕円 41"/>
          <p:cNvSpPr/>
          <p:nvPr/>
        </p:nvSpPr>
        <p:spPr>
          <a:xfrm>
            <a:off x="6883316" y="1247903"/>
            <a:ext cx="546440" cy="4011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２</a:t>
            </a:r>
            <a:endParaRPr lang="ja-JP" altLang="en-US" b="1" dirty="0">
              <a:solidFill>
                <a:schemeClr val="tx1"/>
              </a:solidFill>
            </a:endParaRPr>
          </a:p>
        </p:txBody>
      </p:sp>
      <p:sp>
        <p:nvSpPr>
          <p:cNvPr id="43" name="テキスト ボックス 42"/>
          <p:cNvSpPr txBox="1"/>
          <p:nvPr/>
        </p:nvSpPr>
        <p:spPr>
          <a:xfrm>
            <a:off x="7220780" y="1044039"/>
            <a:ext cx="2458616" cy="461665"/>
          </a:xfrm>
          <a:prstGeom prst="rect">
            <a:avLst/>
          </a:prstGeom>
          <a:noFill/>
        </p:spPr>
        <p:txBody>
          <a:bodyPr wrap="square" rtlCol="0">
            <a:spAutoFit/>
          </a:bodyPr>
          <a:lstStyle/>
          <a:p>
            <a:r>
              <a:rPr lang="en-US" altLang="ja-JP" sz="2400" b="1" dirty="0" smtClean="0"/>
              <a:t>M</a:t>
            </a:r>
            <a:r>
              <a:rPr lang="ja-JP" altLang="en-US" sz="2400" b="1" dirty="0" smtClean="0"/>
              <a:t>２</a:t>
            </a:r>
            <a:endParaRPr lang="en-US" altLang="ja-JP" sz="2400" b="1" dirty="0" smtClean="0"/>
          </a:p>
        </p:txBody>
      </p:sp>
      <p:sp>
        <p:nvSpPr>
          <p:cNvPr id="44" name="テキスト ボックス 43"/>
          <p:cNvSpPr txBox="1"/>
          <p:nvPr/>
        </p:nvSpPr>
        <p:spPr>
          <a:xfrm>
            <a:off x="6059613" y="5320189"/>
            <a:ext cx="2458616" cy="461665"/>
          </a:xfrm>
          <a:prstGeom prst="rect">
            <a:avLst/>
          </a:prstGeom>
          <a:noFill/>
        </p:spPr>
        <p:txBody>
          <a:bodyPr wrap="square" rtlCol="0">
            <a:spAutoFit/>
          </a:bodyPr>
          <a:lstStyle/>
          <a:p>
            <a:r>
              <a:rPr lang="en-US" altLang="ja-JP" sz="2400" b="1" dirty="0" smtClean="0"/>
              <a:t>H60</a:t>
            </a:r>
          </a:p>
        </p:txBody>
      </p:sp>
      <p:sp>
        <p:nvSpPr>
          <p:cNvPr id="45" name="テキスト ボックス 44"/>
          <p:cNvSpPr txBox="1"/>
          <p:nvPr/>
        </p:nvSpPr>
        <p:spPr>
          <a:xfrm>
            <a:off x="6228184" y="4550684"/>
            <a:ext cx="2458616" cy="461665"/>
          </a:xfrm>
          <a:prstGeom prst="rect">
            <a:avLst/>
          </a:prstGeom>
          <a:noFill/>
        </p:spPr>
        <p:txBody>
          <a:bodyPr wrap="square" rtlCol="0">
            <a:spAutoFit/>
          </a:bodyPr>
          <a:lstStyle/>
          <a:p>
            <a:r>
              <a:rPr lang="en-US" altLang="ja-JP" sz="2400" b="1" dirty="0" smtClean="0"/>
              <a:t>H58</a:t>
            </a:r>
          </a:p>
        </p:txBody>
      </p:sp>
      <p:sp>
        <p:nvSpPr>
          <p:cNvPr id="46" name="テキスト ボックス 45"/>
          <p:cNvSpPr txBox="1"/>
          <p:nvPr/>
        </p:nvSpPr>
        <p:spPr>
          <a:xfrm>
            <a:off x="6250836" y="2252076"/>
            <a:ext cx="2458616" cy="461665"/>
          </a:xfrm>
          <a:prstGeom prst="rect">
            <a:avLst/>
          </a:prstGeom>
          <a:noFill/>
        </p:spPr>
        <p:txBody>
          <a:bodyPr wrap="square" rtlCol="0">
            <a:spAutoFit/>
          </a:bodyPr>
          <a:lstStyle/>
          <a:p>
            <a:r>
              <a:rPr lang="en-US" altLang="ja-JP" sz="2400" b="1" dirty="0" smtClean="0"/>
              <a:t>M5</a:t>
            </a:r>
          </a:p>
        </p:txBody>
      </p:sp>
      <p:sp>
        <p:nvSpPr>
          <p:cNvPr id="47" name="円/楕円 46"/>
          <p:cNvSpPr/>
          <p:nvPr/>
        </p:nvSpPr>
        <p:spPr>
          <a:xfrm>
            <a:off x="6723734" y="2142715"/>
            <a:ext cx="474944" cy="464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1</a:t>
            </a:r>
            <a:endParaRPr lang="ja-JP" altLang="en-US" b="1" dirty="0">
              <a:solidFill>
                <a:schemeClr val="tx1"/>
              </a:solidFill>
            </a:endParaRPr>
          </a:p>
        </p:txBody>
      </p:sp>
      <p:sp>
        <p:nvSpPr>
          <p:cNvPr id="48" name="円/楕円 47"/>
          <p:cNvSpPr/>
          <p:nvPr/>
        </p:nvSpPr>
        <p:spPr>
          <a:xfrm>
            <a:off x="5968874" y="4759947"/>
            <a:ext cx="495565" cy="4734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1</a:t>
            </a:r>
            <a:endParaRPr lang="ja-JP" altLang="en-US" b="1" dirty="0">
              <a:solidFill>
                <a:schemeClr val="tx1"/>
              </a:solidFill>
            </a:endParaRPr>
          </a:p>
        </p:txBody>
      </p:sp>
      <p:sp>
        <p:nvSpPr>
          <p:cNvPr id="49" name="円/楕円 48"/>
          <p:cNvSpPr/>
          <p:nvPr/>
        </p:nvSpPr>
        <p:spPr>
          <a:xfrm>
            <a:off x="5781077" y="5371046"/>
            <a:ext cx="447107" cy="4342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1</a:t>
            </a:r>
            <a:endParaRPr lang="ja-JP" altLang="en-US" b="1" dirty="0">
              <a:solidFill>
                <a:schemeClr val="tx1"/>
              </a:solidFill>
            </a:endParaRPr>
          </a:p>
        </p:txBody>
      </p:sp>
    </p:spTree>
    <p:extLst>
      <p:ext uri="{BB962C8B-B14F-4D97-AF65-F5344CB8AC3E}">
        <p14:creationId xmlns:p14="http://schemas.microsoft.com/office/powerpoint/2010/main" val="156259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nvSpPr>
        <p:spPr bwMode="auto">
          <a:xfrm>
            <a:off x="-1620688" y="428603"/>
            <a:ext cx="7908114" cy="100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a:lstStyle>
          <a:p>
            <a:pPr eaLnBrk="1" hangingPunct="1"/>
            <a:r>
              <a:rPr lang="ja-JP" altLang="en-US" sz="4000" dirty="0" smtClean="0"/>
              <a:t>１</a:t>
            </a:r>
            <a:r>
              <a:rPr lang="en-US" altLang="ja-JP" sz="4000" dirty="0" smtClean="0"/>
              <a:t>. </a:t>
            </a:r>
            <a:r>
              <a:rPr lang="ja-JP" altLang="en-US" sz="4000" dirty="0" smtClean="0"/>
              <a:t>研究の背景　</a:t>
            </a:r>
          </a:p>
        </p:txBody>
      </p:sp>
      <p:sp>
        <p:nvSpPr>
          <p:cNvPr id="7" name="フローチャート: 代替処理 6"/>
          <p:cNvSpPr/>
          <p:nvPr/>
        </p:nvSpPr>
        <p:spPr>
          <a:xfrm>
            <a:off x="995900" y="1760504"/>
            <a:ext cx="3096344" cy="223224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　異常気象</a:t>
            </a:r>
            <a:endParaRPr lang="en-US" altLang="ja-JP" sz="2800" dirty="0" smtClean="0"/>
          </a:p>
          <a:p>
            <a:r>
              <a:rPr lang="ja-JP" altLang="en-US" sz="2800" dirty="0"/>
              <a:t>　</a:t>
            </a:r>
            <a:r>
              <a:rPr lang="ja-JP" altLang="en-US" sz="2800" dirty="0" smtClean="0"/>
              <a:t>による集中豪雨</a:t>
            </a:r>
            <a:endParaRPr lang="en-US" altLang="ja-JP" sz="2800" dirty="0" smtClean="0"/>
          </a:p>
          <a:p>
            <a:endParaRPr lang="en-US" altLang="ja-JP" sz="2800" dirty="0"/>
          </a:p>
          <a:p>
            <a:endParaRPr lang="en-US" altLang="ja-JP" sz="2800" dirty="0" smtClean="0"/>
          </a:p>
          <a:p>
            <a:endParaRPr kumimoji="1" lang="en-US" altLang="ja-JP" dirty="0" smtClean="0"/>
          </a:p>
        </p:txBody>
      </p:sp>
      <p:sp>
        <p:nvSpPr>
          <p:cNvPr id="8" name="フローチャート: 代替処理 7"/>
          <p:cNvSpPr/>
          <p:nvPr/>
        </p:nvSpPr>
        <p:spPr>
          <a:xfrm>
            <a:off x="5436096" y="1798085"/>
            <a:ext cx="3317748" cy="223224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2800" dirty="0" smtClean="0"/>
              <a:t>・</a:t>
            </a:r>
            <a:r>
              <a:rPr lang="ja-JP" altLang="en-US" sz="2800" dirty="0" smtClean="0"/>
              <a:t>都市化</a:t>
            </a:r>
            <a:endParaRPr lang="en-US" altLang="ja-JP" sz="2800" dirty="0" smtClean="0"/>
          </a:p>
          <a:p>
            <a:r>
              <a:rPr kumimoji="1" lang="ja-JP" altLang="en-US" sz="2800" dirty="0" smtClean="0"/>
              <a:t>・</a:t>
            </a:r>
            <a:r>
              <a:rPr lang="ja-JP" altLang="en-US" sz="2800" dirty="0" smtClean="0"/>
              <a:t>人口密集</a:t>
            </a:r>
            <a:endParaRPr kumimoji="1" lang="en-US" altLang="ja-JP" sz="2800" dirty="0" smtClean="0"/>
          </a:p>
          <a:p>
            <a:r>
              <a:rPr lang="ja-JP" altLang="en-US" sz="2800" dirty="0" smtClean="0"/>
              <a:t>・インフラ施設の</a:t>
            </a:r>
            <a:endParaRPr lang="en-US" altLang="ja-JP" sz="2800" dirty="0" smtClean="0"/>
          </a:p>
          <a:p>
            <a:r>
              <a:rPr lang="ja-JP" altLang="en-US" sz="2800" dirty="0"/>
              <a:t>　</a:t>
            </a:r>
            <a:r>
              <a:rPr lang="ja-JP" altLang="en-US" sz="2800" dirty="0" smtClean="0"/>
              <a:t>老朽化　　</a:t>
            </a:r>
            <a:endParaRPr lang="en-US" altLang="ja-JP" sz="2800" dirty="0" smtClean="0"/>
          </a:p>
        </p:txBody>
      </p:sp>
      <p:sp>
        <p:nvSpPr>
          <p:cNvPr id="9" name="右矢印 8"/>
          <p:cNvSpPr/>
          <p:nvPr/>
        </p:nvSpPr>
        <p:spPr>
          <a:xfrm rot="5400000">
            <a:off x="5750009" y="4537274"/>
            <a:ext cx="836827" cy="99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片側の 2 つの角を切り取った四角形 9"/>
          <p:cNvSpPr/>
          <p:nvPr/>
        </p:nvSpPr>
        <p:spPr>
          <a:xfrm>
            <a:off x="1463952" y="1283254"/>
            <a:ext cx="2160240"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自然</a:t>
            </a:r>
            <a:r>
              <a:rPr lang="ja-JP" altLang="en-US" sz="2800" dirty="0"/>
              <a:t>問題</a:t>
            </a:r>
            <a:endParaRPr kumimoji="1" lang="ja-JP" altLang="en-US" sz="2800" dirty="0"/>
          </a:p>
        </p:txBody>
      </p:sp>
      <p:sp>
        <p:nvSpPr>
          <p:cNvPr id="11" name="片側の 2 つの角を切り取った四角形 10"/>
          <p:cNvSpPr/>
          <p:nvPr/>
        </p:nvSpPr>
        <p:spPr>
          <a:xfrm>
            <a:off x="5879232" y="1279045"/>
            <a:ext cx="2160240" cy="504056"/>
          </a:xfrm>
          <a:prstGeom prst="snip2SameRect">
            <a:avLst>
              <a:gd name="adj1" fmla="val 0"/>
              <a:gd name="adj2"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都市</a:t>
            </a:r>
            <a:r>
              <a:rPr lang="ja-JP" altLang="en-US" sz="2800" dirty="0"/>
              <a:t>問題</a:t>
            </a:r>
            <a:endParaRPr kumimoji="1" lang="ja-JP" altLang="en-US" sz="2800" dirty="0"/>
          </a:p>
        </p:txBody>
      </p:sp>
      <p:sp>
        <p:nvSpPr>
          <p:cNvPr id="12" name="正方形/長方形 11"/>
          <p:cNvSpPr/>
          <p:nvPr/>
        </p:nvSpPr>
        <p:spPr>
          <a:xfrm>
            <a:off x="3923928" y="5650358"/>
            <a:ext cx="5036753"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dirty="0" smtClean="0"/>
              <a:t>・</a:t>
            </a:r>
            <a:r>
              <a:rPr lang="ja-JP" altLang="en-US" sz="2400" dirty="0" smtClean="0"/>
              <a:t>想定外力を超えた内水氾濫の発生</a:t>
            </a:r>
            <a:endParaRPr lang="en-US" altLang="ja-JP" sz="2400" dirty="0" smtClean="0"/>
          </a:p>
          <a:p>
            <a:r>
              <a:rPr lang="ja-JP" altLang="en-US" sz="2400" dirty="0" smtClean="0"/>
              <a:t>・複合的に被害が拡大</a:t>
            </a:r>
            <a:endParaRPr lang="en-US" altLang="ja-JP" sz="2400" dirty="0" smtClean="0"/>
          </a:p>
        </p:txBody>
      </p:sp>
      <p:sp>
        <p:nvSpPr>
          <p:cNvPr id="13" name="十字形 12"/>
          <p:cNvSpPr/>
          <p:nvPr/>
        </p:nvSpPr>
        <p:spPr>
          <a:xfrm rot="19089784">
            <a:off x="4473699" y="2460762"/>
            <a:ext cx="914400" cy="914400"/>
          </a:xfrm>
          <a:prstGeom prst="plus">
            <a:avLst>
              <a:gd name="adj" fmla="val 33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1"/>
          </p:nvPr>
        </p:nvSpPr>
        <p:spPr/>
        <p:txBody>
          <a:bodyPr/>
          <a:lstStyle/>
          <a:p>
            <a:fld id="{2584E713-2C9A-4C4D-8EAF-F0D58CF2F2B0}" type="slidenum">
              <a:rPr kumimoji="1" lang="ja-JP" altLang="en-US" smtClean="0"/>
              <a:t>3</a:t>
            </a:fld>
            <a:endParaRPr kumimoji="1" lang="ja-JP" altLang="en-US"/>
          </a:p>
        </p:txBody>
      </p:sp>
      <p:sp>
        <p:nvSpPr>
          <p:cNvPr id="4" name="テキスト ボックス 3"/>
          <p:cNvSpPr txBox="1"/>
          <p:nvPr/>
        </p:nvSpPr>
        <p:spPr>
          <a:xfrm>
            <a:off x="276489" y="2615018"/>
            <a:ext cx="288032" cy="261610"/>
          </a:xfrm>
          <a:prstGeom prst="rect">
            <a:avLst/>
          </a:prstGeom>
          <a:noFill/>
        </p:spPr>
        <p:txBody>
          <a:bodyPr wrap="square" rtlCol="0">
            <a:spAutoFit/>
          </a:bodyPr>
          <a:lstStyle/>
          <a:p>
            <a:r>
              <a:rPr kumimoji="1" lang="ja-JP" altLang="en-US" sz="1100" dirty="0" smtClean="0"/>
              <a:t>回</a:t>
            </a:r>
            <a:endParaRPr kumimoji="1" lang="ja-JP" altLang="en-US" sz="1100" dirty="0"/>
          </a:p>
        </p:txBody>
      </p:sp>
      <p:graphicFrame>
        <p:nvGraphicFramePr>
          <p:cNvPr id="14" name="グラフ 13"/>
          <p:cNvGraphicFramePr>
            <a:graphicFrameLocks/>
          </p:cNvGraphicFramePr>
          <p:nvPr>
            <p:extLst>
              <p:ext uri="{D42A27DB-BD31-4B8C-83A1-F6EECF244321}">
                <p14:modId xmlns:p14="http://schemas.microsoft.com/office/powerpoint/2010/main" val="3767357001"/>
              </p:ext>
            </p:extLst>
          </p:nvPr>
        </p:nvGraphicFramePr>
        <p:xfrm>
          <a:off x="199769" y="2874346"/>
          <a:ext cx="4267200" cy="2949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0733998"/>
      </p:ext>
    </p:extLst>
  </p:cSld>
  <p:clrMapOvr>
    <a:masterClrMapping/>
  </p:clrMapOvr>
  <mc:AlternateContent xmlns:mc="http://schemas.openxmlformats.org/markup-compatibility/2006" xmlns:p14="http://schemas.microsoft.com/office/powerpoint/2010/main">
    <mc:Choice Requires="p14">
      <p:transition spd="slow" p14:dur="2000" advTm="48809"/>
    </mc:Choice>
    <mc:Fallback xmlns="">
      <p:transition spd="slow" advTm="4880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3184"/>
            <a:ext cx="8229600" cy="1371600"/>
          </a:xfrm>
        </p:spPr>
        <p:txBody>
          <a:bodyPr/>
          <a:lstStyle/>
          <a:p>
            <a:r>
              <a:rPr lang="en-US" altLang="ja-JP" dirty="0"/>
              <a:t>6</a:t>
            </a:r>
            <a:r>
              <a:rPr kumimoji="1" lang="en-US" altLang="ja-JP" dirty="0" smtClean="0"/>
              <a:t>. </a:t>
            </a:r>
            <a:r>
              <a:rPr kumimoji="1" lang="ja-JP" altLang="en-US" dirty="0" smtClean="0"/>
              <a:t>止水板設置時間</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30</a:t>
            </a:fld>
            <a:endParaRPr kumimoji="1" lang="ja-JP" altLang="en-US"/>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75753875"/>
              </p:ext>
            </p:extLst>
          </p:nvPr>
        </p:nvGraphicFramePr>
        <p:xfrm>
          <a:off x="971600" y="1219200"/>
          <a:ext cx="6768752" cy="5486400"/>
        </p:xfrm>
        <a:graphic>
          <a:graphicData uri="http://schemas.openxmlformats.org/presentationml/2006/ole">
            <mc:AlternateContent xmlns:mc="http://schemas.openxmlformats.org/markup-compatibility/2006">
              <mc:Choice xmlns:v="urn:schemas-microsoft-com:vml" Requires="v">
                <p:oleObj spid="_x0000_s2065" name="Worksheet" r:id="rId4" imgW="3530704" imgH="5486400" progId="Excel.Sheet.12">
                  <p:embed/>
                </p:oleObj>
              </mc:Choice>
              <mc:Fallback>
                <p:oleObj name="Worksheet" r:id="rId4" imgW="3530704" imgH="5486400" progId="Excel.Sheet.12">
                  <p:embed/>
                  <p:pic>
                    <p:nvPicPr>
                      <p:cNvPr id="0" name=""/>
                      <p:cNvPicPr/>
                      <p:nvPr/>
                    </p:nvPicPr>
                    <p:blipFill>
                      <a:blip r:embed="rId5"/>
                      <a:stretch>
                        <a:fillRect/>
                      </a:stretch>
                    </p:blipFill>
                    <p:spPr>
                      <a:xfrm>
                        <a:off x="971600" y="1219200"/>
                        <a:ext cx="6768752" cy="5486400"/>
                      </a:xfrm>
                      <a:prstGeom prst="rect">
                        <a:avLst/>
                      </a:prstGeom>
                    </p:spPr>
                  </p:pic>
                </p:oleObj>
              </mc:Fallback>
            </mc:AlternateContent>
          </a:graphicData>
        </a:graphic>
      </p:graphicFrame>
    </p:spTree>
    <p:extLst>
      <p:ext uri="{BB962C8B-B14F-4D97-AF65-F5344CB8AC3E}">
        <p14:creationId xmlns:p14="http://schemas.microsoft.com/office/powerpoint/2010/main" val="3458244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kumimoji="1" lang="en-US" altLang="ja-JP" dirty="0" smtClean="0"/>
              <a:t>. </a:t>
            </a:r>
            <a:r>
              <a:rPr kumimoji="1" lang="ja-JP" altLang="en-US" dirty="0" smtClean="0"/>
              <a:t>設置不可能止水板</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31</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36604396"/>
              </p:ext>
            </p:extLst>
          </p:nvPr>
        </p:nvGraphicFramePr>
        <p:xfrm>
          <a:off x="107504" y="2780928"/>
          <a:ext cx="8558613" cy="792088"/>
        </p:xfrm>
        <a:graphic>
          <a:graphicData uri="http://schemas.openxmlformats.org/presentationml/2006/ole">
            <mc:AlternateContent xmlns:mc="http://schemas.openxmlformats.org/markup-compatibility/2006">
              <mc:Choice xmlns:v="urn:schemas-microsoft-com:vml" Requires="v">
                <p:oleObj spid="_x0000_s1083" name="ワークシート" r:id="rId4" imgW="5734112" imgH="371520" progId="Excel.Sheet.12">
                  <p:embed/>
                </p:oleObj>
              </mc:Choice>
              <mc:Fallback>
                <p:oleObj name="ワークシート" r:id="rId4" imgW="5734112" imgH="371520" progId="Excel.Sheet.12">
                  <p:embed/>
                  <p:pic>
                    <p:nvPicPr>
                      <p:cNvPr id="0" name=""/>
                      <p:cNvPicPr/>
                      <p:nvPr/>
                    </p:nvPicPr>
                    <p:blipFill>
                      <a:blip r:embed="rId5"/>
                      <a:stretch>
                        <a:fillRect/>
                      </a:stretch>
                    </p:blipFill>
                    <p:spPr>
                      <a:xfrm>
                        <a:off x="107504" y="2780928"/>
                        <a:ext cx="8558613" cy="792088"/>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1207258522"/>
              </p:ext>
            </p:extLst>
          </p:nvPr>
        </p:nvGraphicFramePr>
        <p:xfrm>
          <a:off x="251520" y="4797152"/>
          <a:ext cx="8296424" cy="1440160"/>
        </p:xfrm>
        <a:graphic>
          <a:graphicData uri="http://schemas.openxmlformats.org/presentationml/2006/ole">
            <mc:AlternateContent xmlns:mc="http://schemas.openxmlformats.org/markup-compatibility/2006">
              <mc:Choice xmlns:v="urn:schemas-microsoft-com:vml" Requires="v">
                <p:oleObj spid="_x0000_s1084" name="ワークシート" r:id="rId7" imgW="5734112" imgH="733320" progId="Excel.Sheet.12">
                  <p:embed/>
                </p:oleObj>
              </mc:Choice>
              <mc:Fallback>
                <p:oleObj name="ワークシート" r:id="rId7" imgW="5734112" imgH="733320" progId="Excel.Sheet.12">
                  <p:embed/>
                  <p:pic>
                    <p:nvPicPr>
                      <p:cNvPr id="0" name=""/>
                      <p:cNvPicPr/>
                      <p:nvPr/>
                    </p:nvPicPr>
                    <p:blipFill>
                      <a:blip r:embed="rId8"/>
                      <a:stretch>
                        <a:fillRect/>
                      </a:stretch>
                    </p:blipFill>
                    <p:spPr>
                      <a:xfrm>
                        <a:off x="251520" y="4797152"/>
                        <a:ext cx="8296424" cy="1440160"/>
                      </a:xfrm>
                      <a:prstGeom prst="rect">
                        <a:avLst/>
                      </a:prstGeom>
                    </p:spPr>
                  </p:pic>
                </p:oleObj>
              </mc:Fallback>
            </mc:AlternateContent>
          </a:graphicData>
        </a:graphic>
      </p:graphicFrame>
      <p:sp>
        <p:nvSpPr>
          <p:cNvPr id="7" name="テキスト ボックス 6"/>
          <p:cNvSpPr txBox="1"/>
          <p:nvPr/>
        </p:nvSpPr>
        <p:spPr>
          <a:xfrm>
            <a:off x="827584" y="2029490"/>
            <a:ext cx="3456384" cy="523220"/>
          </a:xfrm>
          <a:prstGeom prst="rect">
            <a:avLst/>
          </a:prstGeom>
          <a:noFill/>
        </p:spPr>
        <p:txBody>
          <a:bodyPr wrap="square" rtlCol="0">
            <a:spAutoFit/>
          </a:bodyPr>
          <a:lstStyle/>
          <a:p>
            <a:r>
              <a:rPr kumimoji="1" lang="ja-JP" altLang="en-US" sz="2800" dirty="0" smtClean="0"/>
              <a:t>■　外力</a:t>
            </a:r>
            <a:endParaRPr kumimoji="1" lang="ja-JP" altLang="en-US" sz="2800" dirty="0"/>
          </a:p>
        </p:txBody>
      </p:sp>
      <p:sp>
        <p:nvSpPr>
          <p:cNvPr id="8" name="テキスト ボックス 7"/>
          <p:cNvSpPr txBox="1"/>
          <p:nvPr/>
        </p:nvSpPr>
        <p:spPr>
          <a:xfrm>
            <a:off x="849288" y="3933056"/>
            <a:ext cx="6026968" cy="523220"/>
          </a:xfrm>
          <a:prstGeom prst="rect">
            <a:avLst/>
          </a:prstGeom>
          <a:noFill/>
        </p:spPr>
        <p:txBody>
          <a:bodyPr wrap="square" rtlCol="0">
            <a:spAutoFit/>
          </a:bodyPr>
          <a:lstStyle/>
          <a:p>
            <a:r>
              <a:rPr kumimoji="1" lang="ja-JP" altLang="en-US" sz="2800" dirty="0" smtClean="0"/>
              <a:t>■　設置順序・設置開始決定方法</a:t>
            </a:r>
            <a:endParaRPr kumimoji="1" lang="ja-JP" altLang="en-US" sz="2800" dirty="0"/>
          </a:p>
        </p:txBody>
      </p:sp>
    </p:spTree>
    <p:extLst>
      <p:ext uri="{BB962C8B-B14F-4D97-AF65-F5344CB8AC3E}">
        <p14:creationId xmlns:p14="http://schemas.microsoft.com/office/powerpoint/2010/main" val="1531551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371600"/>
          </a:xfrm>
        </p:spPr>
        <p:txBody>
          <a:bodyPr/>
          <a:lstStyle/>
          <a:p>
            <a:r>
              <a:rPr lang="en-US" altLang="ja-JP" dirty="0"/>
              <a:t>8</a:t>
            </a:r>
            <a:r>
              <a:rPr kumimoji="1" lang="en-US" altLang="ja-JP" dirty="0" smtClean="0"/>
              <a:t>. </a:t>
            </a:r>
            <a:r>
              <a:rPr lang="ja-JP" altLang="en-US" dirty="0" smtClean="0"/>
              <a:t>総流入量比較</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32</a:t>
            </a:fld>
            <a:endParaRPr kumimoji="1" lang="ja-JP" altLang="en-US"/>
          </a:p>
        </p:txBody>
      </p:sp>
      <p:sp>
        <p:nvSpPr>
          <p:cNvPr id="7" name="テキスト ボックス 6"/>
          <p:cNvSpPr txBox="1"/>
          <p:nvPr/>
        </p:nvSpPr>
        <p:spPr>
          <a:xfrm>
            <a:off x="816714" y="1412776"/>
            <a:ext cx="3456384" cy="523220"/>
          </a:xfrm>
          <a:prstGeom prst="rect">
            <a:avLst/>
          </a:prstGeom>
          <a:noFill/>
        </p:spPr>
        <p:txBody>
          <a:bodyPr wrap="square" rtlCol="0">
            <a:spAutoFit/>
          </a:bodyPr>
          <a:lstStyle/>
          <a:p>
            <a:r>
              <a:rPr kumimoji="1" lang="ja-JP" altLang="en-US" sz="2800" dirty="0" smtClean="0"/>
              <a:t>■　外力</a:t>
            </a:r>
            <a:r>
              <a:rPr kumimoji="1" lang="en-US" altLang="ja-JP" sz="2800" dirty="0" smtClean="0"/>
              <a:t>(</a:t>
            </a:r>
            <a:r>
              <a:rPr kumimoji="1" lang="ja-JP" altLang="en-US" sz="2800" dirty="0" smtClean="0"/>
              <a:t>千</a:t>
            </a:r>
            <a:r>
              <a:rPr kumimoji="1" lang="en-US" altLang="ja-JP" sz="2800" dirty="0" smtClean="0"/>
              <a:t>m^3)</a:t>
            </a:r>
            <a:endParaRPr kumimoji="1" lang="ja-JP" altLang="en-US" sz="2800" dirty="0"/>
          </a:p>
        </p:txBody>
      </p:sp>
      <p:sp>
        <p:nvSpPr>
          <p:cNvPr id="8" name="テキスト ボックス 7"/>
          <p:cNvSpPr txBox="1"/>
          <p:nvPr/>
        </p:nvSpPr>
        <p:spPr>
          <a:xfrm>
            <a:off x="816714" y="3501008"/>
            <a:ext cx="7571710" cy="523220"/>
          </a:xfrm>
          <a:prstGeom prst="rect">
            <a:avLst/>
          </a:prstGeom>
          <a:noFill/>
        </p:spPr>
        <p:txBody>
          <a:bodyPr wrap="square" rtlCol="0">
            <a:spAutoFit/>
          </a:bodyPr>
          <a:lstStyle/>
          <a:p>
            <a:r>
              <a:rPr kumimoji="1" lang="ja-JP" altLang="en-US" sz="2800" dirty="0" smtClean="0"/>
              <a:t>■　設置順序・設置開始決定方法</a:t>
            </a:r>
            <a:r>
              <a:rPr kumimoji="1" lang="en-US" altLang="ja-JP" sz="2800" dirty="0" smtClean="0"/>
              <a:t>(</a:t>
            </a:r>
            <a:r>
              <a:rPr kumimoji="1" lang="ja-JP" altLang="en-US" sz="2800" dirty="0" smtClean="0"/>
              <a:t>千</a:t>
            </a:r>
            <a:r>
              <a:rPr kumimoji="1" lang="en-US" altLang="ja-JP" sz="2800" dirty="0" smtClean="0"/>
              <a:t>m^3)</a:t>
            </a:r>
            <a:endParaRPr kumimoji="1" lang="ja-JP" altLang="en-US" sz="2800" dirty="0"/>
          </a:p>
        </p:txBody>
      </p:sp>
      <p:graphicFrame>
        <p:nvGraphicFramePr>
          <p:cNvPr id="10" name="表 9"/>
          <p:cNvGraphicFramePr>
            <a:graphicFrameLocks noGrp="1"/>
          </p:cNvGraphicFramePr>
          <p:nvPr>
            <p:extLst>
              <p:ext uri="{D42A27DB-BD31-4B8C-83A1-F6EECF244321}">
                <p14:modId xmlns:p14="http://schemas.microsoft.com/office/powerpoint/2010/main" val="1383752906"/>
              </p:ext>
            </p:extLst>
          </p:nvPr>
        </p:nvGraphicFramePr>
        <p:xfrm>
          <a:off x="849288" y="1948076"/>
          <a:ext cx="6768752" cy="1482090"/>
        </p:xfrm>
        <a:graphic>
          <a:graphicData uri="http://schemas.openxmlformats.org/drawingml/2006/table">
            <a:tbl>
              <a:tblPr/>
              <a:tblGrid>
                <a:gridCol w="1068751"/>
                <a:gridCol w="1905000"/>
                <a:gridCol w="1905000"/>
                <a:gridCol w="1890001"/>
              </a:tblGrid>
              <a:tr h="688577">
                <a:tc>
                  <a:txBody>
                    <a:bodyPr/>
                    <a:lstStyle/>
                    <a:p>
                      <a:pPr algn="ctr" fontAlgn="ctr"/>
                      <a:r>
                        <a:rPr lang="ja-JP" altLang="en-US" sz="2400" b="0" i="0" u="none" strike="noStrike" dirty="0">
                          <a:solidFill>
                            <a:srgbClr val="000000"/>
                          </a:solidFill>
                          <a:effectLst/>
                          <a:latin typeface="ＭＳ 明朝"/>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ja-JP" altLang="en-US" sz="2400" b="0" i="0" u="none" strike="noStrike" dirty="0">
                          <a:solidFill>
                            <a:srgbClr val="000000"/>
                          </a:solidFill>
                          <a:effectLst/>
                          <a:latin typeface="ＭＳ 明朝"/>
                        </a:rPr>
                        <a:t>外力</a:t>
                      </a:r>
                      <a:r>
                        <a:rPr lang="en-US" altLang="ja-JP" sz="2400" b="0" i="0" u="none" strike="noStrike" dirty="0">
                          <a:solidFill>
                            <a:srgbClr val="000000"/>
                          </a:solidFill>
                          <a:effectLst/>
                          <a:latin typeface="Times New Roman"/>
                        </a:rPr>
                        <a:t>(60</a:t>
                      </a:r>
                      <a:r>
                        <a:rPr lang="en-US" sz="2400" b="0" i="0" u="none" strike="noStrike" dirty="0">
                          <a:solidFill>
                            <a:srgbClr val="000000"/>
                          </a:solidFill>
                          <a:effectLst/>
                          <a:latin typeface="Times New Roman"/>
                        </a:rPr>
                        <a:t>mm/</a:t>
                      </a:r>
                      <a:r>
                        <a:rPr lang="en-US" sz="2400" b="0" i="0" u="none" strike="noStrike" dirty="0" err="1">
                          <a:solidFill>
                            <a:srgbClr val="000000"/>
                          </a:solidFill>
                          <a:effectLst/>
                          <a:latin typeface="Times New Roman"/>
                        </a:rPr>
                        <a:t>hr</a:t>
                      </a:r>
                      <a:r>
                        <a:rPr lang="en-US" sz="2400" b="0" i="0" u="none" strike="noStrike" dirty="0">
                          <a:solidFill>
                            <a:srgbClr val="000000"/>
                          </a:solidFill>
                          <a:effectLst/>
                          <a:latin typeface="Times New Roman"/>
                        </a:rPr>
                        <a:t>)</a:t>
                      </a:r>
                      <a:endParaRPr lang="en-US" sz="2400" b="0" i="0" u="none" strike="noStrike" dirty="0">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ＭＳ 明朝"/>
                        </a:rPr>
                        <a:t>外力</a:t>
                      </a:r>
                      <a:r>
                        <a:rPr lang="en-US" altLang="ja-JP" sz="2400" b="0" i="0" u="none" strike="noStrike">
                          <a:solidFill>
                            <a:srgbClr val="000000"/>
                          </a:solidFill>
                          <a:effectLst/>
                          <a:latin typeface="Times New Roman"/>
                        </a:rPr>
                        <a:t>(120</a:t>
                      </a:r>
                      <a:r>
                        <a:rPr lang="en-US" sz="2400" b="0" i="0" u="none" strike="noStrike">
                          <a:solidFill>
                            <a:srgbClr val="000000"/>
                          </a:solidFill>
                          <a:effectLst/>
                          <a:latin typeface="Times New Roman"/>
                        </a:rPr>
                        <a:t>mm/hr)</a:t>
                      </a:r>
                      <a:endParaRPr lang="en-US" sz="2400" b="0" i="0" u="none" strike="noStrike">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ＭＳ 明朝"/>
                        </a:rPr>
                        <a:t>外力</a:t>
                      </a:r>
                      <a:r>
                        <a:rPr lang="en-US" altLang="ja-JP" sz="2400" b="0" i="0" u="none" strike="noStrike">
                          <a:solidFill>
                            <a:srgbClr val="000000"/>
                          </a:solidFill>
                          <a:effectLst/>
                          <a:latin typeface="Times New Roman"/>
                        </a:rPr>
                        <a:t>(180</a:t>
                      </a:r>
                      <a:r>
                        <a:rPr lang="en-US" sz="2400" b="0" i="0" u="none" strike="noStrike">
                          <a:solidFill>
                            <a:srgbClr val="000000"/>
                          </a:solidFill>
                          <a:effectLst/>
                          <a:latin typeface="Times New Roman"/>
                        </a:rPr>
                        <a:t>mm/hr)</a:t>
                      </a:r>
                      <a:endParaRPr lang="en-US" sz="2400" b="0" i="0" u="none" strike="noStrike">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7568">
                <a:tc>
                  <a:txBody>
                    <a:bodyPr/>
                    <a:lstStyle/>
                    <a:p>
                      <a:pPr algn="ctr" fontAlgn="ctr"/>
                      <a:r>
                        <a:rPr lang="ja-JP" altLang="en-US" sz="2400" b="0" i="0" u="none" strike="noStrike">
                          <a:solidFill>
                            <a:srgbClr val="000000"/>
                          </a:solidFill>
                          <a:effectLst/>
                          <a:latin typeface="ＭＳ 明朝"/>
                        </a:rPr>
                        <a:t>設置順序①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19.9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64.2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169247591"/>
              </p:ext>
            </p:extLst>
          </p:nvPr>
        </p:nvGraphicFramePr>
        <p:xfrm>
          <a:off x="611560" y="4040260"/>
          <a:ext cx="7145097" cy="2729802"/>
        </p:xfrm>
        <a:graphic>
          <a:graphicData uri="http://schemas.openxmlformats.org/drawingml/2006/table">
            <a:tbl>
              <a:tblPr/>
              <a:tblGrid>
                <a:gridCol w="1138685"/>
                <a:gridCol w="1901956"/>
                <a:gridCol w="2016224"/>
                <a:gridCol w="2088232"/>
              </a:tblGrid>
              <a:tr h="506667">
                <a:tc>
                  <a:txBody>
                    <a:bodyPr/>
                    <a:lstStyle/>
                    <a:p>
                      <a:pPr algn="ctr" fontAlgn="ctr"/>
                      <a:r>
                        <a:rPr lang="ja-JP" altLang="en-US" sz="2400" b="0" i="0" u="none" strike="noStrike" dirty="0">
                          <a:solidFill>
                            <a:srgbClr val="000000"/>
                          </a:solidFill>
                          <a:effectLst/>
                          <a:latin typeface="ＭＳ 明朝"/>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ja-JP" altLang="en-US" sz="2400" b="0" i="0" u="none" strike="noStrike" dirty="0">
                          <a:solidFill>
                            <a:srgbClr val="000000"/>
                          </a:solidFill>
                          <a:effectLst/>
                          <a:latin typeface="ＭＳ 明朝"/>
                        </a:rPr>
                        <a:t>設置順序①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ＭＳ 明朝"/>
                        </a:rPr>
                        <a:t>設置順序②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ＭＳ 明朝"/>
                        </a:rPr>
                        <a:t>設置順序③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4803">
                <a:tc>
                  <a:txBody>
                    <a:bodyPr/>
                    <a:lstStyle/>
                    <a:p>
                      <a:pPr algn="ctr" fontAlgn="ctr"/>
                      <a:r>
                        <a:rPr lang="ja-JP" altLang="en-US" sz="2400" b="0" i="0" u="none" strike="noStrike">
                          <a:solidFill>
                            <a:srgbClr val="000000"/>
                          </a:solidFill>
                          <a:effectLst/>
                          <a:latin typeface="ＭＳ 明朝"/>
                        </a:rPr>
                        <a:t>決定方法</a:t>
                      </a:r>
                      <a:r>
                        <a:rPr lang="en-US" altLang="ja-JP" sz="2400" b="0" i="0" u="none" strike="noStrike">
                          <a:solidFill>
                            <a:srgbClr val="000000"/>
                          </a:solidFill>
                          <a:effectLst/>
                          <a:latin typeface="ＭＳ 明朝"/>
                        </a:rPr>
                        <a:t>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64.2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64.2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Times New Roman"/>
                        </a:rPr>
                        <a:t>64.2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4803">
                <a:tc>
                  <a:txBody>
                    <a:bodyPr/>
                    <a:lstStyle/>
                    <a:p>
                      <a:pPr algn="ctr" fontAlgn="ctr"/>
                      <a:r>
                        <a:rPr lang="ja-JP" altLang="en-US" sz="2400" b="0" i="0" u="none" strike="noStrike">
                          <a:solidFill>
                            <a:srgbClr val="000000"/>
                          </a:solidFill>
                          <a:effectLst/>
                          <a:latin typeface="ＭＳ 明朝"/>
                        </a:rPr>
                        <a:t>決定方法</a:t>
                      </a:r>
                      <a:r>
                        <a:rPr lang="en-US" altLang="ja-JP" sz="2400" b="0" i="0" u="none" strike="noStrike">
                          <a:solidFill>
                            <a:srgbClr val="000000"/>
                          </a:solidFill>
                          <a:effectLst/>
                          <a:latin typeface="ＭＳ 明朝"/>
                        </a:rPr>
                        <a:t>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Times New Roman"/>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Times New Roman"/>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4803">
                <a:tc>
                  <a:txBody>
                    <a:bodyPr/>
                    <a:lstStyle/>
                    <a:p>
                      <a:pPr algn="ctr" fontAlgn="ctr"/>
                      <a:r>
                        <a:rPr lang="ja-JP" altLang="en-US" sz="2400" b="0" i="0" u="none" strike="noStrike">
                          <a:solidFill>
                            <a:srgbClr val="000000"/>
                          </a:solidFill>
                          <a:effectLst/>
                          <a:latin typeface="ＭＳ 明朝"/>
                        </a:rPr>
                        <a:t>決定方法</a:t>
                      </a:r>
                      <a:r>
                        <a:rPr lang="en-US" altLang="ja-JP" sz="2400" b="0" i="0" u="none" strike="noStrike">
                          <a:solidFill>
                            <a:srgbClr val="000000"/>
                          </a:solidFill>
                          <a:effectLst/>
                          <a:latin typeface="ＭＳ 明朝"/>
                        </a:rPr>
                        <a:t>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Times New Roman"/>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19.7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7716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a:t>
            </a:r>
            <a:r>
              <a:rPr kumimoji="1" lang="en-US" altLang="ja-JP" dirty="0" smtClean="0"/>
              <a:t>. </a:t>
            </a:r>
            <a:r>
              <a:rPr kumimoji="1" lang="ja-JP" altLang="en-US" dirty="0" smtClean="0"/>
              <a:t>既往研究結果　止水板無</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33</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763117326"/>
              </p:ext>
            </p:extLst>
          </p:nvPr>
        </p:nvGraphicFramePr>
        <p:xfrm>
          <a:off x="1115618" y="2852936"/>
          <a:ext cx="6696741" cy="1584176"/>
        </p:xfrm>
        <a:graphic>
          <a:graphicData uri="http://schemas.openxmlformats.org/drawingml/2006/table">
            <a:tbl>
              <a:tblPr/>
              <a:tblGrid>
                <a:gridCol w="1372884"/>
                <a:gridCol w="1774619"/>
                <a:gridCol w="1774619"/>
                <a:gridCol w="1774619"/>
              </a:tblGrid>
              <a:tr h="792088">
                <a:tc>
                  <a:txBody>
                    <a:bodyPr/>
                    <a:lstStyle/>
                    <a:p>
                      <a:pPr algn="ctr" fontAlgn="ctr"/>
                      <a:r>
                        <a:rPr lang="ja-JP" altLang="en-US" sz="2400" b="0" i="0" u="none" strike="noStrike" dirty="0">
                          <a:solidFill>
                            <a:srgbClr val="000000"/>
                          </a:solidFill>
                          <a:effectLst/>
                          <a:latin typeface="ＭＳ 明朝"/>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ja-JP" altLang="en-US" sz="2400" b="0" i="0" u="none" strike="noStrike" dirty="0">
                          <a:solidFill>
                            <a:srgbClr val="000000"/>
                          </a:solidFill>
                          <a:effectLst/>
                          <a:latin typeface="ＭＳ 明朝"/>
                        </a:rPr>
                        <a:t>外力</a:t>
                      </a:r>
                      <a:r>
                        <a:rPr lang="en-US" altLang="ja-JP" sz="2400" b="0" i="0" u="none" strike="noStrike" dirty="0">
                          <a:solidFill>
                            <a:srgbClr val="000000"/>
                          </a:solidFill>
                          <a:effectLst/>
                          <a:latin typeface="Times New Roman"/>
                        </a:rPr>
                        <a:t>(60</a:t>
                      </a:r>
                      <a:r>
                        <a:rPr lang="en-US" sz="2400" b="0" i="0" u="none" strike="noStrike" dirty="0">
                          <a:solidFill>
                            <a:srgbClr val="000000"/>
                          </a:solidFill>
                          <a:effectLst/>
                          <a:latin typeface="Times New Roman"/>
                        </a:rPr>
                        <a:t>mm/</a:t>
                      </a:r>
                      <a:r>
                        <a:rPr lang="en-US" sz="2400" b="0" i="0" u="none" strike="noStrike" dirty="0" err="1">
                          <a:solidFill>
                            <a:srgbClr val="000000"/>
                          </a:solidFill>
                          <a:effectLst/>
                          <a:latin typeface="Times New Roman"/>
                        </a:rPr>
                        <a:t>hr</a:t>
                      </a:r>
                      <a:r>
                        <a:rPr lang="en-US" sz="2400" b="0" i="0" u="none" strike="noStrike" dirty="0">
                          <a:solidFill>
                            <a:srgbClr val="000000"/>
                          </a:solidFill>
                          <a:effectLst/>
                          <a:latin typeface="Times New Roman"/>
                        </a:rPr>
                        <a:t>)</a:t>
                      </a:r>
                      <a:endParaRPr lang="en-US" sz="2400" b="0" i="0" u="none" strike="noStrike" dirty="0">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ＭＳ 明朝"/>
                        </a:rPr>
                        <a:t>外力</a:t>
                      </a:r>
                      <a:r>
                        <a:rPr lang="en-US" altLang="ja-JP" sz="2400" b="0" i="0" u="none" strike="noStrike">
                          <a:solidFill>
                            <a:srgbClr val="000000"/>
                          </a:solidFill>
                          <a:effectLst/>
                          <a:latin typeface="Times New Roman"/>
                        </a:rPr>
                        <a:t>(120</a:t>
                      </a:r>
                      <a:r>
                        <a:rPr lang="en-US" sz="2400" b="0" i="0" u="none" strike="noStrike">
                          <a:solidFill>
                            <a:srgbClr val="000000"/>
                          </a:solidFill>
                          <a:effectLst/>
                          <a:latin typeface="Times New Roman"/>
                        </a:rPr>
                        <a:t>mm/hr)</a:t>
                      </a:r>
                      <a:endParaRPr lang="en-US" sz="2400" b="0" i="0" u="none" strike="noStrike">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ＭＳ 明朝"/>
                        </a:rPr>
                        <a:t>外力</a:t>
                      </a:r>
                      <a:r>
                        <a:rPr lang="en-US" altLang="ja-JP" sz="2400" b="0" i="0" u="none" strike="noStrike">
                          <a:solidFill>
                            <a:srgbClr val="000000"/>
                          </a:solidFill>
                          <a:effectLst/>
                          <a:latin typeface="Times New Roman"/>
                        </a:rPr>
                        <a:t>(180</a:t>
                      </a:r>
                      <a:r>
                        <a:rPr lang="en-US" sz="2400" b="0" i="0" u="none" strike="noStrike">
                          <a:solidFill>
                            <a:srgbClr val="000000"/>
                          </a:solidFill>
                          <a:effectLst/>
                          <a:latin typeface="Times New Roman"/>
                        </a:rPr>
                        <a:t>mm/hr)</a:t>
                      </a:r>
                      <a:endParaRPr lang="en-US" sz="2400" b="0" i="0" u="none" strike="noStrike">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2088">
                <a:tc>
                  <a:txBody>
                    <a:bodyPr/>
                    <a:lstStyle/>
                    <a:p>
                      <a:pPr algn="ctr" fontAlgn="ctr"/>
                      <a:r>
                        <a:rPr lang="ja-JP" altLang="en-US" sz="2400" b="0" i="0" u="none" strike="noStrike" dirty="0" smtClean="0">
                          <a:solidFill>
                            <a:srgbClr val="000000"/>
                          </a:solidFill>
                          <a:effectLst/>
                          <a:latin typeface="ＭＳ 明朝"/>
                        </a:rPr>
                        <a:t>総流入量</a:t>
                      </a:r>
                      <a:endParaRPr lang="en-US" altLang="ja-JP" sz="2400" b="0" i="0" u="none" strike="noStrike" dirty="0" smtClean="0">
                        <a:solidFill>
                          <a:srgbClr val="000000"/>
                        </a:solidFill>
                        <a:effectLst/>
                        <a:latin typeface="ＭＳ 明朝"/>
                      </a:endParaRPr>
                    </a:p>
                    <a:p>
                      <a:pPr algn="ctr" fontAlgn="ctr"/>
                      <a:r>
                        <a:rPr lang="en-US" altLang="ja-JP" sz="2400" b="0" i="0" u="none" strike="noStrike" dirty="0" smtClean="0">
                          <a:solidFill>
                            <a:srgbClr val="000000"/>
                          </a:solidFill>
                          <a:effectLst/>
                          <a:latin typeface="Times New Roman"/>
                        </a:rPr>
                        <a:t>(</a:t>
                      </a:r>
                      <a:r>
                        <a:rPr lang="ja-JP" altLang="en-US" sz="2400" b="0" i="0" u="none" strike="noStrike" dirty="0">
                          <a:solidFill>
                            <a:srgbClr val="000000"/>
                          </a:solidFill>
                          <a:effectLst/>
                          <a:latin typeface="ＭＳ 明朝"/>
                        </a:rPr>
                        <a:t>千</a:t>
                      </a:r>
                      <a:r>
                        <a:rPr lang="en-US" sz="2400" b="0" i="0" u="none" strike="noStrike" dirty="0">
                          <a:solidFill>
                            <a:srgbClr val="000000"/>
                          </a:solidFill>
                          <a:effectLst/>
                          <a:latin typeface="Times New Roman"/>
                        </a:rPr>
                        <a:t>m^3)</a:t>
                      </a:r>
                      <a:endParaRPr lang="en-US" sz="2400" b="0" i="0" u="none" strike="noStrike" dirty="0">
                        <a:solidFill>
                          <a:srgbClr val="000000"/>
                        </a:solidFill>
                        <a:effectLst/>
                        <a:latin typeface="ＭＳ 明朝"/>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32.4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64.7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Times New Roman"/>
                        </a:rPr>
                        <a:t>73.7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0715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t>１０</a:t>
            </a:r>
            <a:r>
              <a:rPr lang="en-US" altLang="ja-JP" sz="4000" dirty="0" smtClean="0"/>
              <a:t>. </a:t>
            </a:r>
            <a:r>
              <a:rPr kumimoji="1" lang="ja-JP" altLang="en-US" sz="4000" dirty="0" smtClean="0"/>
              <a:t>解析結果　外力毎の流入量</a:t>
            </a:r>
            <a:r>
              <a:rPr lang="ja-JP" altLang="en-US" sz="4000" dirty="0"/>
              <a:t>変化</a:t>
            </a:r>
            <a:endParaRPr kumimoji="1" lang="ja-JP" altLang="en-US" sz="4000"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700808"/>
            <a:ext cx="7471450" cy="4104456"/>
          </a:xfrm>
          <a:prstGeom prst="rect">
            <a:avLst/>
          </a:prstGeom>
        </p:spPr>
      </p:pic>
    </p:spTree>
    <p:extLst>
      <p:ext uri="{BB962C8B-B14F-4D97-AF65-F5344CB8AC3E}">
        <p14:creationId xmlns:p14="http://schemas.microsoft.com/office/powerpoint/2010/main" val="3426359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511972" y="2132856"/>
            <a:ext cx="3168352"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sz="3600" dirty="0" smtClean="0"/>
              <a:t>１０</a:t>
            </a:r>
            <a:r>
              <a:rPr kumimoji="1" lang="en-US" altLang="ja-JP" sz="3600" dirty="0" smtClean="0"/>
              <a:t>. </a:t>
            </a:r>
            <a:r>
              <a:rPr kumimoji="1" lang="ja-JP" altLang="en-US" sz="3600" dirty="0" smtClean="0"/>
              <a:t>止水板決定方法毎の流入量変化</a:t>
            </a:r>
            <a:endParaRPr kumimoji="1" lang="ja-JP" altLang="en-US" sz="3600"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35</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96602"/>
            <a:ext cx="8539415" cy="4683996"/>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645761848"/>
              </p:ext>
            </p:extLst>
          </p:nvPr>
        </p:nvGraphicFramePr>
        <p:xfrm>
          <a:off x="5076056" y="548680"/>
          <a:ext cx="3060848" cy="1384759"/>
        </p:xfrm>
        <a:graphic>
          <a:graphicData uri="http://schemas.openxmlformats.org/drawingml/2006/table">
            <a:tbl>
              <a:tblPr/>
              <a:tblGrid>
                <a:gridCol w="423974"/>
                <a:gridCol w="2636874"/>
              </a:tblGrid>
              <a:tr h="0">
                <a:tc>
                  <a:txBody>
                    <a:bodyPr/>
                    <a:lstStyle/>
                    <a:p>
                      <a:pPr algn="ctr" fontAlgn="ctr"/>
                      <a:r>
                        <a:rPr lang="en-US" altLang="ja-JP" sz="2800" b="0" i="0" u="none" strike="noStrike" dirty="0" smtClean="0">
                          <a:solidFill>
                            <a:srgbClr val="000000"/>
                          </a:solidFill>
                          <a:effectLst/>
                          <a:latin typeface="+mn-ea"/>
                          <a:ea typeface="+mn-ea"/>
                        </a:rPr>
                        <a:t>Ⅰ</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2800" b="0" i="0" u="none" strike="noStrike" dirty="0" smtClean="0">
                          <a:solidFill>
                            <a:srgbClr val="000000"/>
                          </a:solidFill>
                          <a:effectLst/>
                          <a:latin typeface="+mn-ea"/>
                          <a:ea typeface="+mn-ea"/>
                        </a:rPr>
                        <a:t> </a:t>
                      </a:r>
                      <a:r>
                        <a:rPr lang="ja-JP" altLang="en-US" sz="2800" b="0" i="0" u="none" strike="noStrike" dirty="0" smtClean="0">
                          <a:solidFill>
                            <a:srgbClr val="000000"/>
                          </a:solidFill>
                          <a:effectLst/>
                          <a:latin typeface="+mn-ea"/>
                          <a:ea typeface="+mn-ea"/>
                        </a:rPr>
                        <a:t>地下流入開始時</a:t>
                      </a:r>
                      <a:endParaRPr lang="en-US" altLang="ja-JP" sz="2800" b="0" i="0" u="none" strike="noStrike" dirty="0" smtClean="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18619">
                <a:tc>
                  <a:txBody>
                    <a:bodyPr/>
                    <a:lstStyle/>
                    <a:p>
                      <a:pPr algn="ctr" fontAlgn="ctr"/>
                      <a:r>
                        <a:rPr lang="en-US" altLang="ja-JP" sz="2800" b="0" i="0" u="none" strike="noStrike" dirty="0" smtClean="0">
                          <a:solidFill>
                            <a:srgbClr val="000000"/>
                          </a:solidFill>
                          <a:effectLst/>
                          <a:latin typeface="+mn-ea"/>
                          <a:ea typeface="+mn-ea"/>
                        </a:rPr>
                        <a:t>Ⅱ</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800" b="0" i="0" u="none" strike="noStrike" dirty="0">
                          <a:solidFill>
                            <a:srgbClr val="000000"/>
                          </a:solidFill>
                          <a:effectLst/>
                          <a:latin typeface="+mn-ea"/>
                          <a:ea typeface="+mn-ea"/>
                        </a:rPr>
                        <a:t>地上監視</a:t>
                      </a:r>
                      <a:r>
                        <a:rPr lang="ja-JP" altLang="en-US" sz="2800" b="0" i="0" u="none" strike="noStrike" dirty="0" smtClean="0">
                          <a:solidFill>
                            <a:srgbClr val="000000"/>
                          </a:solidFill>
                          <a:effectLst/>
                          <a:latin typeface="+mn-ea"/>
                          <a:ea typeface="+mn-ea"/>
                        </a:rPr>
                        <a:t>カメラ</a:t>
                      </a:r>
                      <a:endParaRPr lang="en-US" altLang="ja-JP" sz="2800" b="0" i="0" u="none" strike="noStrike" dirty="0" smtClean="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39727">
                <a:tc>
                  <a:txBody>
                    <a:bodyPr/>
                    <a:lstStyle/>
                    <a:p>
                      <a:pPr algn="ctr" fontAlgn="ctr"/>
                      <a:r>
                        <a:rPr lang="en-US" altLang="ja-JP" sz="2800" b="0" i="0" u="none" strike="noStrike" dirty="0" smtClean="0">
                          <a:solidFill>
                            <a:srgbClr val="000000"/>
                          </a:solidFill>
                          <a:effectLst/>
                          <a:latin typeface="+mn-ea"/>
                          <a:ea typeface="+mn-ea"/>
                        </a:rPr>
                        <a:t>Ⅲ</a:t>
                      </a:r>
                      <a:endParaRPr lang="en-US" altLang="ja-JP" sz="2800" b="0" i="0" u="none" strike="noStrike" dirty="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2800" b="0" i="0" u="none" strike="noStrike" dirty="0" smtClean="0">
                          <a:solidFill>
                            <a:srgbClr val="000000"/>
                          </a:solidFill>
                          <a:effectLst/>
                          <a:latin typeface="+mn-ea"/>
                          <a:ea typeface="+mn-ea"/>
                        </a:rPr>
                        <a:t>水位計</a:t>
                      </a:r>
                      <a:endParaRPr lang="en-US" altLang="ja-JP" sz="2800" b="0" i="0" u="none" strike="noStrike" dirty="0" smtClean="0">
                        <a:solidFill>
                          <a:srgbClr val="000000"/>
                        </a:solidFill>
                        <a:effectLst/>
                        <a:latin typeface="+mn-ea"/>
                        <a:ea typeface="+mn-ea"/>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2736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kumimoji="1" lang="en-US" altLang="ja-JP" dirty="0" smtClean="0"/>
              <a:t>. </a:t>
            </a:r>
            <a:r>
              <a:rPr kumimoji="1" lang="ja-JP" altLang="en-US" dirty="0" smtClean="0"/>
              <a:t>地下内高低差図</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36</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7" y="2714524"/>
            <a:ext cx="3744417" cy="222664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276872"/>
            <a:ext cx="1950274" cy="1656184"/>
          </a:xfrm>
          <a:prstGeom prst="rect">
            <a:avLst/>
          </a:prstGeom>
        </p:spPr>
      </p:pic>
      <p:sp>
        <p:nvSpPr>
          <p:cNvPr id="6" name="正方形/長方形 5"/>
          <p:cNvSpPr/>
          <p:nvPr/>
        </p:nvSpPr>
        <p:spPr>
          <a:xfrm>
            <a:off x="2627723" y="2924944"/>
            <a:ext cx="64807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7866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 </a:t>
            </a:r>
            <a:r>
              <a:rPr kumimoji="1" lang="ja-JP" altLang="en-US" dirty="0" smtClean="0"/>
              <a:t>地下空間　浸水被害　例</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37</a:t>
            </a:fld>
            <a:endParaRPr kumimoji="1" lang="ja-JP" altLang="en-US"/>
          </a:p>
        </p:txBody>
      </p:sp>
      <p:sp>
        <p:nvSpPr>
          <p:cNvPr id="4" name="片側の 2 つの角を切り取った四角形 3"/>
          <p:cNvSpPr/>
          <p:nvPr/>
        </p:nvSpPr>
        <p:spPr>
          <a:xfrm>
            <a:off x="5276447" y="1768805"/>
            <a:ext cx="2160240" cy="504056"/>
          </a:xfrm>
          <a:prstGeom prst="snip2SameRect">
            <a:avLst>
              <a:gd name="adj1" fmla="val 0"/>
              <a:gd name="adj2"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smtClean="0"/>
              <a:t>被害特徴</a:t>
            </a:r>
            <a:endParaRPr kumimoji="1" lang="ja-JP" altLang="en-US" sz="2400" dirty="0"/>
          </a:p>
        </p:txBody>
      </p:sp>
      <p:sp>
        <p:nvSpPr>
          <p:cNvPr id="5" name="フローチャート: 代替処理 7"/>
          <p:cNvSpPr/>
          <p:nvPr/>
        </p:nvSpPr>
        <p:spPr>
          <a:xfrm>
            <a:off x="4026335" y="2272859"/>
            <a:ext cx="4938153" cy="441960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400" dirty="0"/>
              <a:t>①</a:t>
            </a:r>
            <a:r>
              <a:rPr kumimoji="1" lang="ja-JP" altLang="en-US" sz="2400" dirty="0" smtClean="0"/>
              <a:t>電気系統浸水</a:t>
            </a:r>
            <a:endParaRPr kumimoji="1" lang="en-US" altLang="ja-JP" sz="2400" dirty="0" smtClean="0"/>
          </a:p>
          <a:p>
            <a:r>
              <a:rPr lang="ja-JP" altLang="en-US" sz="2400" dirty="0" smtClean="0"/>
              <a:t>→わずかな浸水深でも事業継続　  </a:t>
            </a:r>
            <a:endParaRPr lang="en-US" altLang="ja-JP" sz="2400" dirty="0" smtClean="0"/>
          </a:p>
          <a:p>
            <a:r>
              <a:rPr kumimoji="1" lang="en-US" altLang="ja-JP" sz="2400" dirty="0"/>
              <a:t> </a:t>
            </a:r>
            <a:r>
              <a:rPr kumimoji="1" lang="en-US" altLang="ja-JP" sz="2400" dirty="0" smtClean="0"/>
              <a:t>   </a:t>
            </a:r>
            <a:r>
              <a:rPr kumimoji="1" lang="ja-JP" altLang="en-US" sz="2400" dirty="0" smtClean="0"/>
              <a:t>が困難</a:t>
            </a:r>
            <a:endParaRPr kumimoji="1" lang="en-US" altLang="ja-JP" sz="2400" dirty="0" smtClean="0"/>
          </a:p>
          <a:p>
            <a:r>
              <a:rPr lang="ja-JP" altLang="en-US" sz="2400" dirty="0"/>
              <a:t>②</a:t>
            </a:r>
            <a:r>
              <a:rPr lang="ja-JP" altLang="en-US" sz="2400" dirty="0" smtClean="0"/>
              <a:t>人的被害は少ないが、</a:t>
            </a:r>
            <a:endParaRPr lang="en-US" altLang="ja-JP" sz="2400" dirty="0" smtClean="0"/>
          </a:p>
          <a:p>
            <a:r>
              <a:rPr lang="ja-JP" altLang="en-US" sz="2400" dirty="0"/>
              <a:t>　</a:t>
            </a:r>
            <a:r>
              <a:rPr lang="ja-JP" altLang="en-US" sz="2400" dirty="0" smtClean="0"/>
              <a:t>　経済的被害は甚大</a:t>
            </a:r>
            <a:endParaRPr lang="en-US" altLang="ja-JP" sz="2400" dirty="0" smtClean="0"/>
          </a:p>
          <a:p>
            <a:r>
              <a:rPr lang="ja-JP" altLang="en-US" sz="2400" dirty="0" smtClean="0"/>
              <a:t>→店への浸水防止策は土嚢のみ</a:t>
            </a:r>
            <a:endParaRPr lang="en-US" altLang="ja-JP" sz="2400" dirty="0" smtClean="0"/>
          </a:p>
          <a:p>
            <a:r>
              <a:rPr lang="ja-JP" altLang="en-US" sz="2400" dirty="0"/>
              <a:t>③</a:t>
            </a:r>
            <a:r>
              <a:rPr lang="ja-JP" altLang="en-US" sz="2400" dirty="0" smtClean="0"/>
              <a:t>地上洪水状態が地下内に</a:t>
            </a:r>
            <a:endParaRPr lang="en-US" altLang="ja-JP" sz="2400" dirty="0" smtClean="0"/>
          </a:p>
          <a:p>
            <a:r>
              <a:rPr lang="ja-JP" altLang="en-US" sz="2400" dirty="0"/>
              <a:t>　</a:t>
            </a:r>
            <a:r>
              <a:rPr lang="ja-JP" altLang="en-US" sz="2400" dirty="0" smtClean="0"/>
              <a:t>　伝達されていない</a:t>
            </a:r>
            <a:endParaRPr lang="en-US" altLang="ja-JP" sz="2400" dirty="0" smtClean="0"/>
          </a:p>
          <a:p>
            <a:r>
              <a:rPr lang="ja-JP" altLang="en-US" sz="2400" dirty="0" smtClean="0"/>
              <a:t>→避難遅延・対策行動遅延　</a:t>
            </a:r>
            <a:r>
              <a:rPr lang="ja-JP" altLang="en-US" sz="2800" dirty="0" smtClean="0"/>
              <a:t>　</a:t>
            </a:r>
            <a:endParaRPr lang="en-US" altLang="ja-JP"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40" y="1768805"/>
            <a:ext cx="3834019" cy="167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8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38</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8680"/>
            <a:ext cx="8851814" cy="5904656"/>
          </a:xfrm>
          <a:prstGeom prst="rect">
            <a:avLst/>
          </a:prstGeom>
        </p:spPr>
      </p:pic>
    </p:spTree>
    <p:extLst>
      <p:ext uri="{BB962C8B-B14F-4D97-AF65-F5344CB8AC3E}">
        <p14:creationId xmlns:p14="http://schemas.microsoft.com/office/powerpoint/2010/main" val="55628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2584E713-2C9A-4C4D-8EAF-F0D58CF2F2B0}" type="slidenum">
              <a:rPr kumimoji="1" lang="ja-JP" altLang="en-US" smtClean="0"/>
              <a:t>39</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67576"/>
            <a:ext cx="7560840" cy="6038024"/>
          </a:xfrm>
          <a:prstGeom prst="rect">
            <a:avLst/>
          </a:prstGeom>
        </p:spPr>
      </p:pic>
    </p:spTree>
    <p:extLst>
      <p:ext uri="{BB962C8B-B14F-4D97-AF65-F5344CB8AC3E}">
        <p14:creationId xmlns:p14="http://schemas.microsoft.com/office/powerpoint/2010/main" val="2051164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966" y="300406"/>
            <a:ext cx="8229600" cy="1371600"/>
          </a:xfrm>
        </p:spPr>
        <p:txBody>
          <a:bodyPr/>
          <a:lstStyle/>
          <a:p>
            <a:r>
              <a:rPr kumimoji="1" lang="ja-JP" altLang="en-US" dirty="0" smtClean="0"/>
              <a:t>１．研究の背景</a:t>
            </a:r>
            <a:endParaRPr kumimoji="1" lang="ja-JP" altLang="en-US" dirty="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4</a:t>
            </a:fld>
            <a:endParaRPr kumimoji="1" lang="ja-JP" altLang="en-US"/>
          </a:p>
        </p:txBody>
      </p:sp>
      <p:sp>
        <p:nvSpPr>
          <p:cNvPr id="5" name="角丸四角形 4"/>
          <p:cNvSpPr/>
          <p:nvPr/>
        </p:nvSpPr>
        <p:spPr>
          <a:xfrm>
            <a:off x="107504" y="2050893"/>
            <a:ext cx="3827916" cy="32883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ja-JP" sz="2800" dirty="0" smtClean="0">
              <a:solidFill>
                <a:srgbClr val="FF0000"/>
              </a:solidFill>
            </a:endParaRPr>
          </a:p>
          <a:p>
            <a:pPr algn="ctr">
              <a:defRPr/>
            </a:pPr>
            <a:r>
              <a:rPr lang="en-US" altLang="ja-JP" sz="2800" dirty="0" smtClean="0">
                <a:solidFill>
                  <a:schemeClr val="tx1"/>
                </a:solidFill>
              </a:rPr>
              <a:t>H11</a:t>
            </a:r>
            <a:r>
              <a:rPr lang="ja-JP" altLang="en-US" sz="2800" dirty="0" smtClean="0">
                <a:solidFill>
                  <a:schemeClr val="tx1"/>
                </a:solidFill>
              </a:rPr>
              <a:t>年 福岡集中豪雨</a:t>
            </a:r>
            <a:endParaRPr lang="en-US" altLang="ja-JP" sz="2800" dirty="0" smtClean="0">
              <a:solidFill>
                <a:schemeClr val="tx1"/>
              </a:solidFill>
            </a:endParaRPr>
          </a:p>
          <a:p>
            <a:pPr algn="ctr">
              <a:defRPr/>
            </a:pPr>
            <a:endParaRPr lang="en-US" altLang="ja-JP" sz="2800" dirty="0" smtClean="0">
              <a:solidFill>
                <a:schemeClr val="tx1"/>
              </a:solidFill>
            </a:endParaRPr>
          </a:p>
          <a:p>
            <a:pPr>
              <a:defRPr/>
            </a:pPr>
            <a:r>
              <a:rPr lang="ja-JP" altLang="en-US" sz="2800" dirty="0">
                <a:solidFill>
                  <a:schemeClr val="tx1"/>
                </a:solidFill>
              </a:rPr>
              <a:t>・</a:t>
            </a:r>
            <a:r>
              <a:rPr lang="ja-JP" altLang="en-US" sz="2800" dirty="0" smtClean="0">
                <a:solidFill>
                  <a:schemeClr val="tx1"/>
                </a:solidFill>
              </a:rPr>
              <a:t>降雨強度</a:t>
            </a:r>
            <a:r>
              <a:rPr lang="en-US" altLang="ja-JP" sz="2800" dirty="0" smtClean="0">
                <a:solidFill>
                  <a:schemeClr val="tx1"/>
                </a:solidFill>
              </a:rPr>
              <a:t>78.5mm</a:t>
            </a:r>
          </a:p>
          <a:p>
            <a:pPr>
              <a:defRPr/>
            </a:pPr>
            <a:r>
              <a:rPr lang="ja-JP" altLang="en-US" sz="2800" dirty="0" smtClean="0">
                <a:solidFill>
                  <a:schemeClr val="tx1"/>
                </a:solidFill>
              </a:rPr>
              <a:t>→地下街浸水</a:t>
            </a:r>
            <a:endParaRPr lang="en-US" altLang="ja-JP" sz="2800" dirty="0">
              <a:solidFill>
                <a:schemeClr val="tx1"/>
              </a:solidFill>
            </a:endParaRPr>
          </a:p>
          <a:p>
            <a:pPr>
              <a:defRPr/>
            </a:pPr>
            <a:r>
              <a:rPr lang="ja-JP" altLang="en-US" sz="3600" dirty="0">
                <a:solidFill>
                  <a:schemeClr val="tx1"/>
                </a:solidFill>
              </a:rPr>
              <a:t>・</a:t>
            </a:r>
            <a:r>
              <a:rPr lang="ja-JP" altLang="en-US" sz="2800" dirty="0" smtClean="0">
                <a:solidFill>
                  <a:schemeClr val="tx1"/>
                </a:solidFill>
              </a:rPr>
              <a:t>電気整備室浸水に   より事業継続困難</a:t>
            </a:r>
            <a:endParaRPr lang="en-US" altLang="ja-JP" sz="3600" dirty="0" smtClean="0">
              <a:solidFill>
                <a:schemeClr val="tx1"/>
              </a:solidFill>
            </a:endParaRPr>
          </a:p>
        </p:txBody>
      </p:sp>
      <p:sp>
        <p:nvSpPr>
          <p:cNvPr id="8" name="角丸四角形 7"/>
          <p:cNvSpPr/>
          <p:nvPr/>
        </p:nvSpPr>
        <p:spPr>
          <a:xfrm>
            <a:off x="5014133" y="1013515"/>
            <a:ext cx="3770281" cy="14140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右矢印 9"/>
          <p:cNvSpPr/>
          <p:nvPr/>
        </p:nvSpPr>
        <p:spPr>
          <a:xfrm>
            <a:off x="4056363" y="2923939"/>
            <a:ext cx="836827" cy="1179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代替処理 10"/>
          <p:cNvSpPr/>
          <p:nvPr/>
        </p:nvSpPr>
        <p:spPr>
          <a:xfrm>
            <a:off x="5364088" y="1182628"/>
            <a:ext cx="3240360" cy="90332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浸水防止避難対策</a:t>
            </a:r>
            <a:endParaRPr lang="en-US" altLang="ja-JP" sz="2800" dirty="0" smtClean="0"/>
          </a:p>
        </p:txBody>
      </p:sp>
      <p:sp>
        <p:nvSpPr>
          <p:cNvPr id="12" name="フローチャート: 代替処理 11"/>
          <p:cNvSpPr/>
          <p:nvPr/>
        </p:nvSpPr>
        <p:spPr>
          <a:xfrm>
            <a:off x="5474672" y="4537959"/>
            <a:ext cx="2808312" cy="90332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最大規模の外力</a:t>
            </a:r>
            <a:endParaRPr lang="en-US" altLang="ja-JP" sz="2800" dirty="0" smtClean="0"/>
          </a:p>
        </p:txBody>
      </p:sp>
      <p:sp>
        <p:nvSpPr>
          <p:cNvPr id="13" name="フローチャート: 代替処理 12"/>
          <p:cNvSpPr/>
          <p:nvPr/>
        </p:nvSpPr>
        <p:spPr>
          <a:xfrm>
            <a:off x="5474672" y="3403332"/>
            <a:ext cx="2847064" cy="1041717"/>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官民連携</a:t>
            </a:r>
            <a:endParaRPr lang="en-US" altLang="ja-JP" sz="2800" dirty="0" smtClean="0"/>
          </a:p>
        </p:txBody>
      </p:sp>
      <p:grpSp>
        <p:nvGrpSpPr>
          <p:cNvPr id="15" name="グループ化 14"/>
          <p:cNvGrpSpPr/>
          <p:nvPr/>
        </p:nvGrpSpPr>
        <p:grpSpPr>
          <a:xfrm>
            <a:off x="3890924" y="4989621"/>
            <a:ext cx="1062738" cy="906218"/>
            <a:chOff x="1" y="2578507"/>
            <a:chExt cx="1039018" cy="1484312"/>
          </a:xfrm>
        </p:grpSpPr>
        <p:sp>
          <p:nvSpPr>
            <p:cNvPr id="16" name="山形 15"/>
            <p:cNvSpPr/>
            <p:nvPr/>
          </p:nvSpPr>
          <p:spPr>
            <a:xfrm rot="5400000">
              <a:off x="-222646" y="2801154"/>
              <a:ext cx="1484312" cy="1039018"/>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山形 4"/>
            <p:cNvSpPr/>
            <p:nvPr/>
          </p:nvSpPr>
          <p:spPr>
            <a:xfrm>
              <a:off x="1" y="3098016"/>
              <a:ext cx="1039018" cy="44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kumimoji="1" lang="ja-JP" altLang="en-US" sz="2100" kern="1200"/>
            </a:p>
          </p:txBody>
        </p:sp>
      </p:grpSp>
      <p:sp>
        <p:nvSpPr>
          <p:cNvPr id="18" name="正方形/長方形 17"/>
          <p:cNvSpPr/>
          <p:nvPr/>
        </p:nvSpPr>
        <p:spPr>
          <a:xfrm>
            <a:off x="1979094" y="5875380"/>
            <a:ext cx="5036753"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dirty="0"/>
              <a:t>　</a:t>
            </a:r>
            <a:r>
              <a:rPr lang="ja-JP" altLang="en-US" dirty="0" smtClean="0">
                <a:solidFill>
                  <a:schemeClr val="tx1"/>
                </a:solidFill>
              </a:rPr>
              <a:t> </a:t>
            </a:r>
            <a:r>
              <a:rPr lang="ja-JP" altLang="en-US" sz="2400" dirty="0" smtClean="0">
                <a:solidFill>
                  <a:schemeClr val="tx1"/>
                </a:solidFill>
              </a:rPr>
              <a:t>現状の浸水対応策の検討</a:t>
            </a:r>
            <a:endParaRPr lang="en-US" altLang="ja-JP" sz="2400" dirty="0" smtClean="0">
              <a:solidFill>
                <a:schemeClr val="tx1"/>
              </a:solidFill>
            </a:endParaRPr>
          </a:p>
          <a:p>
            <a:r>
              <a:rPr lang="ja-JP" altLang="en-US" sz="2400" dirty="0" smtClean="0">
                <a:solidFill>
                  <a:schemeClr val="tx1"/>
                </a:solidFill>
              </a:rPr>
              <a:t>　今後の浸水対応策の検討</a:t>
            </a:r>
            <a:endParaRPr lang="en-US" altLang="ja-JP" sz="2400" dirty="0" smtClean="0">
              <a:solidFill>
                <a:schemeClr val="tx1"/>
              </a:solidFill>
            </a:endParaRPr>
          </a:p>
        </p:txBody>
      </p:sp>
      <p:sp>
        <p:nvSpPr>
          <p:cNvPr id="21" name="片側の 2 つの角を切り取った四角形 20"/>
          <p:cNvSpPr/>
          <p:nvPr/>
        </p:nvSpPr>
        <p:spPr>
          <a:xfrm>
            <a:off x="502930" y="1555683"/>
            <a:ext cx="2952328"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地下空間の脆弱</a:t>
            </a:r>
            <a:endParaRPr kumimoji="1" lang="ja-JP" altLang="en-US" sz="2800" dirty="0"/>
          </a:p>
        </p:txBody>
      </p:sp>
      <p:sp>
        <p:nvSpPr>
          <p:cNvPr id="22" name="片側の 2 つの角を切り取った四角形 21"/>
          <p:cNvSpPr/>
          <p:nvPr/>
        </p:nvSpPr>
        <p:spPr>
          <a:xfrm>
            <a:off x="5364088" y="525613"/>
            <a:ext cx="3024336"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smtClean="0"/>
              <a:t>地下空間浸水対策</a:t>
            </a:r>
            <a:endParaRPr kumimoji="1" lang="ja-JP" altLang="en-US" sz="2400" dirty="0"/>
          </a:p>
        </p:txBody>
      </p:sp>
      <p:sp>
        <p:nvSpPr>
          <p:cNvPr id="19" name="角丸四角形 18"/>
          <p:cNvSpPr/>
          <p:nvPr/>
        </p:nvSpPr>
        <p:spPr>
          <a:xfrm>
            <a:off x="5014133" y="3214886"/>
            <a:ext cx="3857441" cy="2319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 name="片側の 2 つの角を切り取った四角形 19"/>
          <p:cNvSpPr/>
          <p:nvPr/>
        </p:nvSpPr>
        <p:spPr>
          <a:xfrm>
            <a:off x="5710520" y="2710864"/>
            <a:ext cx="2677904" cy="504056"/>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dirty="0" smtClean="0"/>
              <a:t>水防法の改正</a:t>
            </a:r>
            <a:endParaRPr kumimoji="1" lang="ja-JP" altLang="en-US" sz="2800" dirty="0"/>
          </a:p>
        </p:txBody>
      </p:sp>
    </p:spTree>
    <p:extLst>
      <p:ext uri="{BB962C8B-B14F-4D97-AF65-F5344CB8AC3E}">
        <p14:creationId xmlns:p14="http://schemas.microsoft.com/office/powerpoint/2010/main" val="2542933976"/>
      </p:ext>
    </p:extLst>
  </p:cSld>
  <p:clrMapOvr>
    <a:masterClrMapping/>
  </p:clrMapOvr>
  <mc:AlternateContent xmlns:mc="http://schemas.openxmlformats.org/markup-compatibility/2006" xmlns:p14="http://schemas.microsoft.com/office/powerpoint/2010/main">
    <mc:Choice Requires="p14">
      <p:transition spd="slow" p14:dur="2000" advTm="58990"/>
    </mc:Choice>
    <mc:Fallback xmlns="">
      <p:transition spd="slow" advTm="5899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2584E713-2C9A-4C4D-8EAF-F0D58CF2F2B0}" type="slidenum">
              <a:rPr kumimoji="1" lang="ja-JP" altLang="en-US" smtClean="0"/>
              <a:t>40</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6" y="766391"/>
            <a:ext cx="8802328" cy="5325218"/>
          </a:xfrm>
          <a:prstGeom prst="rect">
            <a:avLst/>
          </a:prstGeom>
        </p:spPr>
      </p:pic>
    </p:spTree>
    <p:extLst>
      <p:ext uri="{BB962C8B-B14F-4D97-AF65-F5344CB8AC3E}">
        <p14:creationId xmlns:p14="http://schemas.microsoft.com/office/powerpoint/2010/main" val="337910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13</a:t>
            </a:r>
            <a:r>
              <a:rPr kumimoji="1" lang="en-US" altLang="ja-JP" dirty="0" smtClean="0"/>
              <a:t>.</a:t>
            </a:r>
            <a:r>
              <a:rPr kumimoji="1" lang="ja-JP" altLang="en-US" dirty="0" smtClean="0"/>
              <a:t>　</a:t>
            </a:r>
            <a:r>
              <a:rPr kumimoji="1" lang="en-US" altLang="ja-JP" dirty="0" smtClean="0"/>
              <a:t>FT</a:t>
            </a:r>
            <a:r>
              <a:rPr kumimoji="1" lang="ja-JP" altLang="en-US" dirty="0" smtClean="0"/>
              <a:t>解析　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情報の重要性</a:t>
            </a:r>
            <a:endParaRPr lang="en-US" altLang="ja-JP" dirty="0" smtClean="0"/>
          </a:p>
          <a:p>
            <a:pPr marL="0" indent="0">
              <a:buNone/>
            </a:pPr>
            <a:r>
              <a:rPr lang="ja-JP" altLang="en-US" dirty="0" smtClean="0"/>
              <a:t>→　地上監視カメラ、浸水センサーの設置</a:t>
            </a:r>
            <a:endParaRPr lang="en-US" altLang="ja-JP" dirty="0" smtClean="0"/>
          </a:p>
          <a:p>
            <a:pPr marL="0" indent="0">
              <a:buNone/>
            </a:pPr>
            <a:r>
              <a:rPr lang="ja-JP" altLang="en-US" dirty="0" smtClean="0"/>
              <a:t>→　迅速な警備員の収集</a:t>
            </a:r>
            <a:endParaRPr lang="en-US" altLang="ja-JP" dirty="0" smtClean="0"/>
          </a:p>
          <a:p>
            <a:pPr marL="0" indent="0">
              <a:buNone/>
            </a:pPr>
            <a:endParaRPr lang="en-US" altLang="ja-JP" dirty="0" smtClean="0"/>
          </a:p>
          <a:p>
            <a:r>
              <a:rPr lang="ja-JP" altLang="en-US" dirty="0"/>
              <a:t>ヒューマンエラーの削減</a:t>
            </a:r>
          </a:p>
          <a:p>
            <a:pPr marL="0" indent="0">
              <a:buNone/>
            </a:pPr>
            <a:r>
              <a:rPr lang="ja-JP" altLang="en-US" dirty="0" smtClean="0"/>
              <a:t>→　機器（止水板）の自動化</a:t>
            </a:r>
            <a:endParaRPr lang="en-US" altLang="ja-JP" dirty="0" smtClean="0"/>
          </a:p>
          <a:p>
            <a:pPr marL="0" indent="0">
              <a:buNone/>
            </a:pPr>
            <a:r>
              <a:rPr kumimoji="1" lang="ja-JP" altLang="en-US" dirty="0" smtClean="0"/>
              <a:t>→　</a:t>
            </a:r>
            <a:r>
              <a:rPr lang="ja-JP" altLang="en-US" dirty="0"/>
              <a:t>警備員の非常事態時訓練</a:t>
            </a:r>
            <a:endParaRPr kumimoji="1" lang="ja-JP" altLang="en-US" dirty="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41</a:t>
            </a:fld>
            <a:endParaRPr kumimoji="1" lang="ja-JP" altLang="en-US"/>
          </a:p>
        </p:txBody>
      </p:sp>
    </p:spTree>
    <p:extLst>
      <p:ext uri="{BB962C8B-B14F-4D97-AF65-F5344CB8AC3E}">
        <p14:creationId xmlns:p14="http://schemas.microsoft.com/office/powerpoint/2010/main" val="1000997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981200"/>
            <a:ext cx="8686800" cy="3886200"/>
          </a:xfrm>
        </p:spPr>
        <p:txBody>
          <a:bodyPr/>
          <a:lstStyle/>
          <a:p>
            <a:r>
              <a:rPr kumimoji="1" lang="ja-JP" altLang="en-US" dirty="0" smtClean="0"/>
              <a:t>警備員の詳細行動が実際の現実行動に</a:t>
            </a:r>
            <a:endParaRPr kumimoji="1" lang="en-US" altLang="ja-JP" dirty="0" smtClean="0"/>
          </a:p>
          <a:p>
            <a:pPr marL="0" indent="0">
              <a:buNone/>
            </a:pPr>
            <a:r>
              <a:rPr lang="ja-JP" altLang="en-US" dirty="0"/>
              <a:t>　</a:t>
            </a:r>
            <a:r>
              <a:rPr lang="ja-JP" altLang="en-US" dirty="0" smtClean="0"/>
              <a:t> 適しているか疑問</a:t>
            </a:r>
            <a:endParaRPr lang="en-US" altLang="ja-JP" dirty="0" smtClean="0"/>
          </a:p>
          <a:p>
            <a:pPr marL="0" indent="0">
              <a:buNone/>
            </a:pPr>
            <a:r>
              <a:rPr lang="ja-JP" altLang="en-US" dirty="0" smtClean="0"/>
              <a:t>→内水氾濫と警備員行動両方を反映した</a:t>
            </a:r>
            <a:endParaRPr lang="en-US" altLang="ja-JP" dirty="0" smtClean="0"/>
          </a:p>
          <a:p>
            <a:pPr marL="0" indent="0">
              <a:buNone/>
            </a:pPr>
            <a:r>
              <a:rPr lang="ja-JP" altLang="en-US" dirty="0"/>
              <a:t>　</a:t>
            </a:r>
            <a:r>
              <a:rPr lang="ja-JP" altLang="en-US" dirty="0" smtClean="0"/>
              <a:t> モデルの開発が必要</a:t>
            </a:r>
            <a:endParaRPr kumimoji="1" lang="en-US" altLang="ja-JP" dirty="0" smtClean="0"/>
          </a:p>
          <a:p>
            <a:r>
              <a:rPr lang="ja-JP" altLang="en-US" dirty="0" smtClean="0"/>
              <a:t>地下内止水板の設置検証も必要</a:t>
            </a:r>
            <a:endParaRPr lang="en-US" altLang="ja-JP" dirty="0" smtClean="0"/>
          </a:p>
          <a:p>
            <a:r>
              <a:rPr lang="ja-JP" altLang="en-US" dirty="0" smtClean="0"/>
              <a:t>地下リスクマネジメントの検討</a:t>
            </a:r>
            <a:endParaRPr lang="en-US" altLang="ja-JP" dirty="0" smtClean="0"/>
          </a:p>
          <a:p>
            <a:pPr marL="0" indent="0">
              <a:buNone/>
            </a:pPr>
            <a:r>
              <a:rPr lang="ja-JP" altLang="en-US" dirty="0" smtClean="0"/>
              <a:t>→電気整備室前の浸水状態の影響度評価</a:t>
            </a:r>
            <a:endParaRPr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1"/>
          </p:nvPr>
        </p:nvSpPr>
        <p:spPr/>
        <p:txBody>
          <a:bodyPr/>
          <a:lstStyle/>
          <a:p>
            <a:fld id="{2584E713-2C9A-4C4D-8EAF-F0D58CF2F2B0}" type="slidenum">
              <a:rPr kumimoji="1" lang="ja-JP" altLang="en-US" smtClean="0"/>
              <a:t>42</a:t>
            </a:fld>
            <a:endParaRPr kumimoji="1" lang="ja-JP" altLang="en-US"/>
          </a:p>
        </p:txBody>
      </p:sp>
    </p:spTree>
    <p:extLst>
      <p:ext uri="{BB962C8B-B14F-4D97-AF65-F5344CB8AC3E}">
        <p14:creationId xmlns:p14="http://schemas.microsoft.com/office/powerpoint/2010/main" val="134165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653193" y="563478"/>
            <a:ext cx="7908114" cy="100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a:lstStyle>
          <a:p>
            <a:pPr eaLnBrk="1" hangingPunct="1"/>
            <a:r>
              <a:rPr lang="ja-JP" altLang="en-US" sz="4000" dirty="0" smtClean="0"/>
              <a:t>２</a:t>
            </a:r>
            <a:r>
              <a:rPr lang="en-US" altLang="ja-JP" sz="4000" dirty="0" smtClean="0"/>
              <a:t>. </a:t>
            </a:r>
            <a:r>
              <a:rPr lang="ja-JP" altLang="en-US" sz="4000" dirty="0" smtClean="0"/>
              <a:t>研究の位置づけ・目的　</a:t>
            </a:r>
          </a:p>
        </p:txBody>
      </p:sp>
      <p:sp>
        <p:nvSpPr>
          <p:cNvPr id="5" name="角丸四角形 4"/>
          <p:cNvSpPr/>
          <p:nvPr/>
        </p:nvSpPr>
        <p:spPr>
          <a:xfrm>
            <a:off x="827584" y="1772816"/>
            <a:ext cx="3491593" cy="4536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角丸四角形 5"/>
          <p:cNvSpPr/>
          <p:nvPr/>
        </p:nvSpPr>
        <p:spPr>
          <a:xfrm>
            <a:off x="5111264" y="1772816"/>
            <a:ext cx="3565191" cy="45365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Rectangle 12"/>
          <p:cNvSpPr>
            <a:spLocks noChangeArrowheads="1"/>
          </p:cNvSpPr>
          <p:nvPr/>
        </p:nvSpPr>
        <p:spPr bwMode="auto">
          <a:xfrm>
            <a:off x="1637276" y="1525511"/>
            <a:ext cx="1896785" cy="444506"/>
          </a:xfrm>
          <a:prstGeom prst="rect">
            <a:avLst/>
          </a:prstGeom>
          <a:solidFill>
            <a:schemeClr val="accent1"/>
          </a:solidFill>
          <a:ln w="22225">
            <a:solidFill>
              <a:schemeClr val="accent1">
                <a:lumMod val="75000"/>
              </a:schemeClr>
            </a:solidFill>
            <a:miter lim="800000"/>
            <a:headEnd/>
            <a:tailEnd/>
          </a:ln>
          <a:effectLst/>
        </p:spPr>
        <p:txBody>
          <a:bodyPr wrap="none" anchor="ctr"/>
          <a:lstStyle/>
          <a:p>
            <a:pPr algn="ctr">
              <a:defRPr/>
            </a:pPr>
            <a:r>
              <a:rPr lang="ja-JP" altLang="en-US" sz="3200" dirty="0" smtClean="0">
                <a:solidFill>
                  <a:schemeClr val="bg1"/>
                </a:solidFill>
                <a:latin typeface="Arial" charset="0"/>
                <a:ea typeface="ＭＳ Ｐゴシック" charset="-128"/>
              </a:rPr>
              <a:t>既往研究</a:t>
            </a:r>
            <a:endParaRPr lang="ja-JP" altLang="en-US" sz="3200" dirty="0">
              <a:solidFill>
                <a:schemeClr val="bg1"/>
              </a:solidFill>
              <a:latin typeface="Arial" charset="0"/>
              <a:ea typeface="ＭＳ Ｐゴシック" charset="-128"/>
            </a:endParaRPr>
          </a:p>
        </p:txBody>
      </p:sp>
      <p:sp>
        <p:nvSpPr>
          <p:cNvPr id="8" name="Rectangle 12"/>
          <p:cNvSpPr>
            <a:spLocks noChangeArrowheads="1"/>
          </p:cNvSpPr>
          <p:nvPr/>
        </p:nvSpPr>
        <p:spPr bwMode="auto">
          <a:xfrm>
            <a:off x="6015188" y="1473304"/>
            <a:ext cx="1604812" cy="533936"/>
          </a:xfrm>
          <a:prstGeom prst="rect">
            <a:avLst/>
          </a:prstGeom>
          <a:solidFill>
            <a:schemeClr val="accent1"/>
          </a:solidFill>
          <a:ln w="22225">
            <a:solidFill>
              <a:schemeClr val="accent1">
                <a:lumMod val="75000"/>
              </a:schemeClr>
            </a:solidFill>
            <a:miter lim="800000"/>
            <a:headEnd/>
            <a:tailEnd/>
          </a:ln>
          <a:effectLst/>
        </p:spPr>
        <p:txBody>
          <a:bodyPr wrap="none" anchor="ctr"/>
          <a:lstStyle/>
          <a:p>
            <a:pPr algn="ctr">
              <a:defRPr/>
            </a:pPr>
            <a:r>
              <a:rPr lang="ja-JP" altLang="en-US" sz="3200" dirty="0" smtClean="0">
                <a:solidFill>
                  <a:schemeClr val="bg1"/>
                </a:solidFill>
                <a:latin typeface="Arial" charset="0"/>
                <a:ea typeface="ＭＳ Ｐゴシック" charset="-128"/>
              </a:rPr>
              <a:t>本研究</a:t>
            </a:r>
            <a:endParaRPr lang="ja-JP" altLang="en-US" sz="3200" dirty="0">
              <a:solidFill>
                <a:schemeClr val="bg1"/>
              </a:solidFill>
              <a:latin typeface="Arial" charset="0"/>
              <a:ea typeface="ＭＳ Ｐゴシック" charset="-128"/>
            </a:endParaRPr>
          </a:p>
        </p:txBody>
      </p:sp>
      <p:sp>
        <p:nvSpPr>
          <p:cNvPr id="10" name="スライド番号プレースホルダー 9"/>
          <p:cNvSpPr>
            <a:spLocks noGrp="1"/>
          </p:cNvSpPr>
          <p:nvPr>
            <p:ph type="sldNum" sz="quarter" idx="11"/>
          </p:nvPr>
        </p:nvSpPr>
        <p:spPr/>
        <p:txBody>
          <a:bodyPr/>
          <a:lstStyle/>
          <a:p>
            <a:fld id="{2584E713-2C9A-4C4D-8EAF-F0D58CF2F2B0}" type="slidenum">
              <a:rPr kumimoji="1" lang="ja-JP" altLang="en-US" smtClean="0"/>
              <a:t>5</a:t>
            </a:fld>
            <a:endParaRPr kumimoji="1" lang="ja-JP" altLang="en-US" dirty="0"/>
          </a:p>
        </p:txBody>
      </p:sp>
      <p:sp>
        <p:nvSpPr>
          <p:cNvPr id="16" name="右矢印 15"/>
          <p:cNvSpPr/>
          <p:nvPr/>
        </p:nvSpPr>
        <p:spPr>
          <a:xfrm rot="5400000">
            <a:off x="2341914" y="2117416"/>
            <a:ext cx="462931" cy="1872207"/>
          </a:xfrm>
          <a:prstGeom prst="rightArrow">
            <a:avLst>
              <a:gd name="adj1" fmla="val 50000"/>
              <a:gd name="adj2" fmla="val 360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7" name="フローチャート: 代替処理 3"/>
          <p:cNvSpPr/>
          <p:nvPr/>
        </p:nvSpPr>
        <p:spPr>
          <a:xfrm>
            <a:off x="1152963" y="2059446"/>
            <a:ext cx="2808312" cy="73920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 　</a:t>
            </a:r>
            <a:r>
              <a:rPr lang="ja-JP" altLang="en-US" sz="2400" dirty="0" smtClean="0"/>
              <a:t>単一外力の設定</a:t>
            </a:r>
            <a:endParaRPr lang="en-US" altLang="ja-JP" sz="2400" dirty="0" smtClean="0"/>
          </a:p>
        </p:txBody>
      </p:sp>
      <p:sp>
        <p:nvSpPr>
          <p:cNvPr id="19" name="テキスト ボックス 18"/>
          <p:cNvSpPr txBox="1"/>
          <p:nvPr/>
        </p:nvSpPr>
        <p:spPr>
          <a:xfrm>
            <a:off x="1661855" y="2949678"/>
            <a:ext cx="1872207" cy="400110"/>
          </a:xfrm>
          <a:prstGeom prst="rect">
            <a:avLst/>
          </a:prstGeom>
          <a:noFill/>
        </p:spPr>
        <p:txBody>
          <a:bodyPr wrap="square" rtlCol="0">
            <a:spAutoFit/>
          </a:bodyPr>
          <a:lstStyle/>
          <a:p>
            <a:r>
              <a:rPr kumimoji="1" lang="ja-JP" altLang="en-US" sz="2000" dirty="0" smtClean="0"/>
              <a:t>シュミレーション</a:t>
            </a:r>
            <a:endParaRPr kumimoji="1" lang="ja-JP" altLang="en-US" sz="2000" dirty="0"/>
          </a:p>
        </p:txBody>
      </p:sp>
      <p:cxnSp>
        <p:nvCxnSpPr>
          <p:cNvPr id="20" name="直線矢印コネクタ 19"/>
          <p:cNvCxnSpPr/>
          <p:nvPr/>
        </p:nvCxnSpPr>
        <p:spPr>
          <a:xfrm>
            <a:off x="3983673" y="2447453"/>
            <a:ext cx="1380415"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22" name="直線矢印コネクタ 21"/>
          <p:cNvCxnSpPr/>
          <p:nvPr/>
        </p:nvCxnSpPr>
        <p:spPr>
          <a:xfrm>
            <a:off x="4164530" y="4670827"/>
            <a:ext cx="1224136"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26" name="フローチャート: 代替処理 3"/>
          <p:cNvSpPr/>
          <p:nvPr/>
        </p:nvSpPr>
        <p:spPr>
          <a:xfrm>
            <a:off x="5388667" y="2060321"/>
            <a:ext cx="2898722" cy="151269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400" dirty="0" smtClean="0"/>
              <a:t>　複数外力の設定</a:t>
            </a:r>
            <a:endParaRPr lang="en-US" altLang="ja-JP" sz="2400" dirty="0" smtClean="0"/>
          </a:p>
          <a:p>
            <a:r>
              <a:rPr lang="ja-JP" altLang="en-US" sz="2400" dirty="0" smtClean="0"/>
              <a:t>→対応行動の違い</a:t>
            </a:r>
            <a:endParaRPr lang="en-US" altLang="ja-JP" sz="2400" dirty="0" smtClean="0"/>
          </a:p>
          <a:p>
            <a:r>
              <a:rPr lang="ja-JP" altLang="en-US" sz="2400" dirty="0"/>
              <a:t>　 </a:t>
            </a:r>
            <a:r>
              <a:rPr lang="ja-JP" altLang="en-US" sz="2400" dirty="0" smtClean="0"/>
              <a:t>を検討</a:t>
            </a:r>
            <a:endParaRPr lang="en-US" altLang="ja-JP" sz="2400" dirty="0" smtClean="0"/>
          </a:p>
        </p:txBody>
      </p:sp>
      <p:sp>
        <p:nvSpPr>
          <p:cNvPr id="27" name="フローチャート: 代替処理 3"/>
          <p:cNvSpPr/>
          <p:nvPr/>
        </p:nvSpPr>
        <p:spPr>
          <a:xfrm>
            <a:off x="5388666" y="3826319"/>
            <a:ext cx="2999758" cy="2266977"/>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・止水板設置</a:t>
            </a:r>
            <a:endParaRPr lang="en-US" altLang="ja-JP" sz="2800" dirty="0" smtClean="0"/>
          </a:p>
          <a:p>
            <a:r>
              <a:rPr lang="ja-JP" altLang="en-US" sz="2800" dirty="0" smtClean="0"/>
              <a:t>　　途中で浸水</a:t>
            </a:r>
            <a:endParaRPr lang="en-US" altLang="ja-JP" sz="2800" dirty="0" smtClean="0"/>
          </a:p>
          <a:p>
            <a:r>
              <a:rPr lang="ja-JP" altLang="en-US" sz="3200" dirty="0"/>
              <a:t>・</a:t>
            </a:r>
            <a:r>
              <a:rPr lang="ja-JP" altLang="en-US" sz="2800" dirty="0" smtClean="0"/>
              <a:t>正確な情報も</a:t>
            </a:r>
            <a:endParaRPr lang="en-US" altLang="ja-JP" sz="2800" dirty="0" smtClean="0"/>
          </a:p>
          <a:p>
            <a:r>
              <a:rPr lang="ja-JP" altLang="en-US" sz="2800" dirty="0" smtClean="0"/>
              <a:t>　　伝わらない</a:t>
            </a:r>
            <a:endParaRPr lang="en-US" altLang="ja-JP" sz="2400" dirty="0" smtClean="0"/>
          </a:p>
        </p:txBody>
      </p:sp>
      <p:sp>
        <p:nvSpPr>
          <p:cNvPr id="11" name="円/楕円 10"/>
          <p:cNvSpPr/>
          <p:nvPr/>
        </p:nvSpPr>
        <p:spPr>
          <a:xfrm>
            <a:off x="827585" y="3826319"/>
            <a:ext cx="3336946" cy="23826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円/楕円 22"/>
          <p:cNvSpPr/>
          <p:nvPr/>
        </p:nvSpPr>
        <p:spPr>
          <a:xfrm>
            <a:off x="1217412" y="4297144"/>
            <a:ext cx="888886" cy="15121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全設置</a:t>
            </a:r>
            <a:endParaRPr lang="en-US" altLang="ja-JP" sz="3200" dirty="0" smtClean="0"/>
          </a:p>
        </p:txBody>
      </p:sp>
      <p:sp>
        <p:nvSpPr>
          <p:cNvPr id="24" name="フローチャート: 代替処理 3"/>
          <p:cNvSpPr/>
          <p:nvPr/>
        </p:nvSpPr>
        <p:spPr>
          <a:xfrm>
            <a:off x="1163909" y="3374416"/>
            <a:ext cx="2819763" cy="74580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 　</a:t>
            </a:r>
            <a:r>
              <a:rPr lang="ja-JP" altLang="en-US" sz="2400" dirty="0" smtClean="0"/>
              <a:t>止水板の妥当性</a:t>
            </a:r>
            <a:endParaRPr lang="en-US" altLang="ja-JP" sz="2400" dirty="0" smtClean="0"/>
          </a:p>
        </p:txBody>
      </p:sp>
      <p:sp>
        <p:nvSpPr>
          <p:cNvPr id="25" name="円/楕円 24"/>
          <p:cNvSpPr/>
          <p:nvPr/>
        </p:nvSpPr>
        <p:spPr>
          <a:xfrm>
            <a:off x="2985849" y="4297144"/>
            <a:ext cx="888886" cy="15121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a:t>未</a:t>
            </a:r>
            <a:r>
              <a:rPr lang="ja-JP" altLang="en-US" sz="3200" dirty="0" smtClean="0"/>
              <a:t>設置</a:t>
            </a:r>
            <a:endParaRPr lang="en-US" altLang="ja-JP" sz="3200" dirty="0" smtClean="0"/>
          </a:p>
        </p:txBody>
      </p:sp>
      <p:cxnSp>
        <p:nvCxnSpPr>
          <p:cNvPr id="13" name="直線矢印コネクタ 12"/>
          <p:cNvCxnSpPr/>
          <p:nvPr/>
        </p:nvCxnSpPr>
        <p:spPr>
          <a:xfrm flipH="1">
            <a:off x="2205881" y="5053229"/>
            <a:ext cx="702476"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2905968"/>
      </p:ext>
    </p:extLst>
  </p:cSld>
  <p:clrMapOvr>
    <a:masterClrMapping/>
  </p:clrMapOvr>
  <mc:AlternateContent xmlns:mc="http://schemas.openxmlformats.org/markup-compatibility/2006" xmlns:p14="http://schemas.microsoft.com/office/powerpoint/2010/main">
    <mc:Choice Requires="p14">
      <p:transition spd="slow" p14:dur="2000" advTm="65879"/>
    </mc:Choice>
    <mc:Fallback xmlns="">
      <p:transition spd="slow" advTm="6587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円/楕円 10"/>
          <p:cNvSpPr/>
          <p:nvPr/>
        </p:nvSpPr>
        <p:spPr>
          <a:xfrm>
            <a:off x="827584" y="2276872"/>
            <a:ext cx="7704855" cy="39321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Rectangle 2"/>
          <p:cNvSpPr>
            <a:spLocks noGrp="1" noChangeArrowheads="1"/>
          </p:cNvSpPr>
          <p:nvPr/>
        </p:nvSpPr>
        <p:spPr bwMode="auto">
          <a:xfrm>
            <a:off x="-653193" y="563478"/>
            <a:ext cx="7908114" cy="100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a:lstStyle>
          <a:p>
            <a:pPr eaLnBrk="1" hangingPunct="1"/>
            <a:r>
              <a:rPr lang="ja-JP" altLang="en-US" sz="4000" dirty="0" smtClean="0"/>
              <a:t>２</a:t>
            </a:r>
            <a:r>
              <a:rPr lang="en-US" altLang="ja-JP" sz="4000" dirty="0" smtClean="0"/>
              <a:t>. </a:t>
            </a:r>
            <a:r>
              <a:rPr lang="ja-JP" altLang="en-US" sz="4000" dirty="0" smtClean="0"/>
              <a:t>研究の位置づけ・目的　</a:t>
            </a:r>
          </a:p>
        </p:txBody>
      </p:sp>
      <p:sp>
        <p:nvSpPr>
          <p:cNvPr id="6" name="角丸四角形 5"/>
          <p:cNvSpPr/>
          <p:nvPr/>
        </p:nvSpPr>
        <p:spPr>
          <a:xfrm>
            <a:off x="611560" y="1772816"/>
            <a:ext cx="8064895" cy="45365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 name="Rectangle 12"/>
          <p:cNvSpPr>
            <a:spLocks noChangeArrowheads="1"/>
          </p:cNvSpPr>
          <p:nvPr/>
        </p:nvSpPr>
        <p:spPr bwMode="auto">
          <a:xfrm>
            <a:off x="3131840" y="1411314"/>
            <a:ext cx="3024335" cy="533936"/>
          </a:xfrm>
          <a:prstGeom prst="rect">
            <a:avLst/>
          </a:prstGeom>
          <a:solidFill>
            <a:schemeClr val="accent1"/>
          </a:solidFill>
          <a:ln w="22225">
            <a:solidFill>
              <a:schemeClr val="accent1">
                <a:lumMod val="75000"/>
              </a:schemeClr>
            </a:solidFill>
            <a:miter lim="800000"/>
            <a:headEnd/>
            <a:tailEnd/>
          </a:ln>
          <a:effectLst/>
        </p:spPr>
        <p:txBody>
          <a:bodyPr wrap="none" anchor="ctr"/>
          <a:lstStyle/>
          <a:p>
            <a:pPr algn="ctr">
              <a:defRPr/>
            </a:pPr>
            <a:r>
              <a:rPr lang="ja-JP" altLang="en-US" sz="3200" dirty="0" smtClean="0">
                <a:solidFill>
                  <a:schemeClr val="bg1"/>
                </a:solidFill>
                <a:latin typeface="Arial" charset="0"/>
                <a:ea typeface="ＭＳ Ｐゴシック" charset="-128"/>
              </a:rPr>
              <a:t>本研究</a:t>
            </a:r>
            <a:endParaRPr lang="ja-JP" altLang="en-US" sz="3200" dirty="0">
              <a:solidFill>
                <a:schemeClr val="bg1"/>
              </a:solidFill>
              <a:latin typeface="Arial" charset="0"/>
              <a:ea typeface="ＭＳ Ｐゴシック" charset="-128"/>
            </a:endParaRPr>
          </a:p>
        </p:txBody>
      </p:sp>
      <p:sp>
        <p:nvSpPr>
          <p:cNvPr id="10" name="スライド番号プレースホルダー 9"/>
          <p:cNvSpPr>
            <a:spLocks noGrp="1"/>
          </p:cNvSpPr>
          <p:nvPr>
            <p:ph type="sldNum" sz="quarter" idx="11"/>
          </p:nvPr>
        </p:nvSpPr>
        <p:spPr/>
        <p:txBody>
          <a:bodyPr/>
          <a:lstStyle/>
          <a:p>
            <a:fld id="{2584E713-2C9A-4C4D-8EAF-F0D58CF2F2B0}" type="slidenum">
              <a:rPr kumimoji="1" lang="ja-JP" altLang="en-US" smtClean="0"/>
              <a:t>6</a:t>
            </a:fld>
            <a:endParaRPr kumimoji="1" lang="ja-JP" altLang="en-US" dirty="0"/>
          </a:p>
        </p:txBody>
      </p:sp>
      <p:sp>
        <p:nvSpPr>
          <p:cNvPr id="17" name="フローチャート: 代替処理 3"/>
          <p:cNvSpPr/>
          <p:nvPr/>
        </p:nvSpPr>
        <p:spPr>
          <a:xfrm>
            <a:off x="2699792" y="2078664"/>
            <a:ext cx="4212044" cy="73920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 　</a:t>
            </a:r>
            <a:r>
              <a:rPr lang="ja-JP" altLang="en-US" sz="2400" dirty="0" smtClean="0"/>
              <a:t>地下空間マネジメント</a:t>
            </a:r>
            <a:endParaRPr lang="en-US" altLang="ja-JP" sz="2400" dirty="0" smtClean="0"/>
          </a:p>
        </p:txBody>
      </p:sp>
      <p:sp>
        <p:nvSpPr>
          <p:cNvPr id="25" name="円/楕円 24"/>
          <p:cNvSpPr/>
          <p:nvPr/>
        </p:nvSpPr>
        <p:spPr>
          <a:xfrm>
            <a:off x="2845191" y="3486845"/>
            <a:ext cx="3458359" cy="138231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人間の行動リスク</a:t>
            </a:r>
            <a:endParaRPr lang="en-US" altLang="ja-JP" sz="3200" dirty="0" smtClean="0"/>
          </a:p>
        </p:txBody>
      </p:sp>
      <p:sp>
        <p:nvSpPr>
          <p:cNvPr id="24" name="フローチャート: 代替処理 3"/>
          <p:cNvSpPr/>
          <p:nvPr/>
        </p:nvSpPr>
        <p:spPr>
          <a:xfrm>
            <a:off x="1259632" y="3113943"/>
            <a:ext cx="2520280" cy="74580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800" dirty="0" smtClean="0"/>
              <a:t> </a:t>
            </a:r>
            <a:r>
              <a:rPr lang="ja-JP" altLang="en-US" sz="2400" dirty="0" smtClean="0"/>
              <a:t>止水板設置順序</a:t>
            </a:r>
            <a:endParaRPr lang="en-US" altLang="ja-JP" sz="2400" dirty="0" smtClean="0"/>
          </a:p>
        </p:txBody>
      </p:sp>
      <p:sp>
        <p:nvSpPr>
          <p:cNvPr id="26" name="フローチャート: 代替処理 3"/>
          <p:cNvSpPr/>
          <p:nvPr/>
        </p:nvSpPr>
        <p:spPr>
          <a:xfrm>
            <a:off x="5220072" y="3135565"/>
            <a:ext cx="2736304" cy="77043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400" dirty="0" smtClean="0"/>
              <a:t>止水板設置</a:t>
            </a:r>
            <a:endParaRPr lang="en-US" altLang="ja-JP" sz="2400" dirty="0" smtClean="0"/>
          </a:p>
          <a:p>
            <a:r>
              <a:rPr lang="ja-JP" altLang="en-US" sz="2400" dirty="0"/>
              <a:t>　</a:t>
            </a:r>
            <a:r>
              <a:rPr lang="ja-JP" altLang="en-US" sz="2400" dirty="0" smtClean="0"/>
              <a:t>　　開始タイミング</a:t>
            </a:r>
            <a:endParaRPr lang="en-US" altLang="ja-JP" sz="2400" dirty="0" smtClean="0"/>
          </a:p>
        </p:txBody>
      </p:sp>
      <p:sp>
        <p:nvSpPr>
          <p:cNvPr id="12" name="右矢印 11"/>
          <p:cNvSpPr/>
          <p:nvPr/>
        </p:nvSpPr>
        <p:spPr>
          <a:xfrm rot="5400000">
            <a:off x="4263969" y="4445933"/>
            <a:ext cx="620802" cy="1179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p:cNvSpPr txBox="1"/>
          <p:nvPr/>
        </p:nvSpPr>
        <p:spPr>
          <a:xfrm>
            <a:off x="2069510" y="5356412"/>
            <a:ext cx="5472608" cy="523220"/>
          </a:xfrm>
          <a:prstGeom prst="rect">
            <a:avLst/>
          </a:prstGeom>
          <a:noFill/>
        </p:spPr>
        <p:txBody>
          <a:bodyPr wrap="square" rtlCol="0">
            <a:spAutoFit/>
          </a:bodyPr>
          <a:lstStyle/>
          <a:p>
            <a:r>
              <a:rPr kumimoji="1" lang="ja-JP" altLang="en-US" sz="2800" dirty="0" smtClean="0"/>
              <a:t>リードタイムと流入量の変化を検討</a:t>
            </a:r>
            <a:endParaRPr kumimoji="1" lang="ja-JP" altLang="en-US" sz="2800" dirty="0"/>
          </a:p>
        </p:txBody>
      </p:sp>
    </p:spTree>
    <p:extLst>
      <p:ext uri="{BB962C8B-B14F-4D97-AF65-F5344CB8AC3E}">
        <p14:creationId xmlns:p14="http://schemas.microsoft.com/office/powerpoint/2010/main" val="3513230333"/>
      </p:ext>
    </p:extLst>
  </p:cSld>
  <p:clrMapOvr>
    <a:masterClrMapping/>
  </p:clrMapOvr>
  <mc:AlternateContent xmlns:mc="http://schemas.openxmlformats.org/markup-compatibility/2006" xmlns:p14="http://schemas.microsoft.com/office/powerpoint/2010/main">
    <mc:Choice Requires="p14">
      <p:transition spd="slow" p14:dur="2000" advTm="65879"/>
    </mc:Choice>
    <mc:Fallback xmlns="">
      <p:transition spd="slow" advTm="6587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620688" y="332656"/>
            <a:ext cx="7908114" cy="100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a:lstStyle>
          <a:p>
            <a:pPr eaLnBrk="1" hangingPunct="1"/>
            <a:r>
              <a:rPr lang="ja-JP" altLang="en-US" sz="4000" dirty="0" smtClean="0"/>
              <a:t>３</a:t>
            </a:r>
            <a:r>
              <a:rPr lang="en-US" altLang="ja-JP" sz="4000" dirty="0" smtClean="0"/>
              <a:t>. </a:t>
            </a:r>
            <a:r>
              <a:rPr lang="ja-JP" altLang="en-US" sz="4000" dirty="0" smtClean="0"/>
              <a:t>研究プロセス　</a:t>
            </a:r>
          </a:p>
        </p:txBody>
      </p:sp>
      <p:graphicFrame>
        <p:nvGraphicFramePr>
          <p:cNvPr id="8" name="図表 7"/>
          <p:cNvGraphicFramePr/>
          <p:nvPr>
            <p:extLst>
              <p:ext uri="{D42A27DB-BD31-4B8C-83A1-F6EECF244321}">
                <p14:modId xmlns:p14="http://schemas.microsoft.com/office/powerpoint/2010/main" val="131451158"/>
              </p:ext>
            </p:extLst>
          </p:nvPr>
        </p:nvGraphicFramePr>
        <p:xfrm>
          <a:off x="539552" y="1314434"/>
          <a:ext cx="8147248" cy="5282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7</a:t>
            </a:fld>
            <a:endParaRPr kumimoji="1" lang="ja-JP" altLang="en-US"/>
          </a:p>
        </p:txBody>
      </p:sp>
      <p:sp>
        <p:nvSpPr>
          <p:cNvPr id="4" name="テキスト ボックス 3"/>
          <p:cNvSpPr txBox="1"/>
          <p:nvPr/>
        </p:nvSpPr>
        <p:spPr>
          <a:xfrm>
            <a:off x="3635896" y="2317983"/>
            <a:ext cx="4320480" cy="830997"/>
          </a:xfrm>
          <a:prstGeom prst="rect">
            <a:avLst/>
          </a:prstGeom>
          <a:noFill/>
        </p:spPr>
        <p:txBody>
          <a:bodyPr wrap="square" rtlCol="0">
            <a:spAutoFit/>
          </a:bodyPr>
          <a:lstStyle/>
          <a:p>
            <a:r>
              <a:rPr kumimoji="1" lang="ja-JP" altLang="en-US" sz="2400" dirty="0" smtClean="0"/>
              <a:t>人員不足</a:t>
            </a:r>
            <a:endParaRPr kumimoji="1" lang="en-US" altLang="ja-JP" sz="2400" dirty="0" smtClean="0"/>
          </a:p>
          <a:p>
            <a:r>
              <a:rPr kumimoji="1" lang="ja-JP" altLang="en-US" sz="2400" dirty="0" smtClean="0"/>
              <a:t>止水板設置順序・開始の重要性</a:t>
            </a:r>
            <a:endParaRPr kumimoji="1" lang="ja-JP" altLang="en-US" sz="2400" dirty="0"/>
          </a:p>
        </p:txBody>
      </p:sp>
    </p:spTree>
    <p:custDataLst>
      <p:tags r:id="rId1"/>
    </p:custDataLst>
    <p:extLst>
      <p:ext uri="{BB962C8B-B14F-4D97-AF65-F5344CB8AC3E}">
        <p14:creationId xmlns:p14="http://schemas.microsoft.com/office/powerpoint/2010/main" val="3531275825"/>
      </p:ext>
    </p:extLst>
  </p:cSld>
  <p:clrMapOvr>
    <a:masterClrMapping/>
  </p:clrMapOvr>
  <mc:AlternateContent xmlns:mc="http://schemas.openxmlformats.org/markup-compatibility/2006" xmlns:p14="http://schemas.microsoft.com/office/powerpoint/2010/main">
    <mc:Choice Requires="p14">
      <p:transition spd="slow" p14:dur="2000" advTm="59072"/>
    </mc:Choice>
    <mc:Fallback xmlns="">
      <p:transition spd="slow" advTm="5907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4862400" y="1498473"/>
            <a:ext cx="1602039" cy="124518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2" name="タイトル 1"/>
          <p:cNvSpPr>
            <a:spLocks noGrp="1"/>
          </p:cNvSpPr>
          <p:nvPr>
            <p:ph type="title"/>
          </p:nvPr>
        </p:nvSpPr>
        <p:spPr/>
        <p:txBody>
          <a:bodyPr/>
          <a:lstStyle/>
          <a:p>
            <a:r>
              <a:rPr kumimoji="1" lang="ja-JP" altLang="en-US" dirty="0" smtClean="0"/>
              <a:t>　</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8</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96" y="1676281"/>
            <a:ext cx="7992888" cy="4927619"/>
          </a:xfrm>
          <a:prstGeom prst="rect">
            <a:avLst/>
          </a:prstGeom>
        </p:spPr>
      </p:pic>
      <p:sp>
        <p:nvSpPr>
          <p:cNvPr id="5" name="円/楕円 4"/>
          <p:cNvSpPr/>
          <p:nvPr/>
        </p:nvSpPr>
        <p:spPr>
          <a:xfrm>
            <a:off x="4926296" y="4676750"/>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円/楕円 7"/>
          <p:cNvSpPr/>
          <p:nvPr/>
        </p:nvSpPr>
        <p:spPr>
          <a:xfrm>
            <a:off x="4475357" y="3452832"/>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 name="円/楕円 9"/>
          <p:cNvSpPr/>
          <p:nvPr/>
        </p:nvSpPr>
        <p:spPr>
          <a:xfrm>
            <a:off x="6801645" y="310369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円/楕円 10"/>
          <p:cNvSpPr/>
          <p:nvPr/>
        </p:nvSpPr>
        <p:spPr>
          <a:xfrm>
            <a:off x="601544" y="1357099"/>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円/楕円 11"/>
          <p:cNvSpPr/>
          <p:nvPr/>
        </p:nvSpPr>
        <p:spPr>
          <a:xfrm>
            <a:off x="3178658" y="247233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円/楕円 21"/>
          <p:cNvSpPr/>
          <p:nvPr/>
        </p:nvSpPr>
        <p:spPr>
          <a:xfrm>
            <a:off x="1560155" y="180582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円/楕円 23"/>
          <p:cNvSpPr/>
          <p:nvPr/>
        </p:nvSpPr>
        <p:spPr>
          <a:xfrm>
            <a:off x="4735932" y="446693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a:off x="4300572" y="3805182"/>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円/楕円 30"/>
          <p:cNvSpPr/>
          <p:nvPr/>
        </p:nvSpPr>
        <p:spPr>
          <a:xfrm>
            <a:off x="2562132" y="223313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円/楕円 31"/>
          <p:cNvSpPr/>
          <p:nvPr/>
        </p:nvSpPr>
        <p:spPr>
          <a:xfrm>
            <a:off x="666664" y="5547489"/>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p:cNvSpPr txBox="1"/>
          <p:nvPr/>
        </p:nvSpPr>
        <p:spPr>
          <a:xfrm>
            <a:off x="1117645" y="5542843"/>
            <a:ext cx="2458616" cy="369332"/>
          </a:xfrm>
          <a:prstGeom prst="rect">
            <a:avLst/>
          </a:prstGeom>
          <a:noFill/>
        </p:spPr>
        <p:txBody>
          <a:bodyPr wrap="square" rtlCol="0">
            <a:spAutoFit/>
          </a:bodyPr>
          <a:lstStyle/>
          <a:p>
            <a:r>
              <a:rPr lang="ja-JP" altLang="en-US" dirty="0"/>
              <a:t>：　</a:t>
            </a:r>
            <a:r>
              <a:rPr lang="ja-JP" altLang="en-US" dirty="0" smtClean="0"/>
              <a:t>流入する出入口</a:t>
            </a:r>
            <a:endParaRPr lang="ja-JP" altLang="en-US" dirty="0"/>
          </a:p>
        </p:txBody>
      </p:sp>
      <p:sp>
        <p:nvSpPr>
          <p:cNvPr id="34" name="円/楕円 33"/>
          <p:cNvSpPr/>
          <p:nvPr/>
        </p:nvSpPr>
        <p:spPr>
          <a:xfrm>
            <a:off x="666664" y="499386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 ボックス 34"/>
          <p:cNvSpPr txBox="1"/>
          <p:nvPr/>
        </p:nvSpPr>
        <p:spPr>
          <a:xfrm>
            <a:off x="1137312" y="4993863"/>
            <a:ext cx="2458616" cy="369332"/>
          </a:xfrm>
          <a:prstGeom prst="rect">
            <a:avLst/>
          </a:prstGeom>
          <a:noFill/>
        </p:spPr>
        <p:txBody>
          <a:bodyPr wrap="square" rtlCol="0">
            <a:spAutoFit/>
          </a:bodyPr>
          <a:lstStyle/>
          <a:p>
            <a:r>
              <a:rPr lang="ja-JP" altLang="en-US" dirty="0"/>
              <a:t>：　</a:t>
            </a:r>
            <a:r>
              <a:rPr lang="ja-JP" altLang="en-US" dirty="0" smtClean="0"/>
              <a:t>流入のない出入口</a:t>
            </a:r>
            <a:endParaRPr lang="ja-JP" altLang="en-US" dirty="0"/>
          </a:p>
        </p:txBody>
      </p:sp>
      <p:sp>
        <p:nvSpPr>
          <p:cNvPr id="33" name="星 5 32"/>
          <p:cNvSpPr/>
          <p:nvPr/>
        </p:nvSpPr>
        <p:spPr>
          <a:xfrm>
            <a:off x="663754" y="6087169"/>
            <a:ext cx="376379" cy="352221"/>
          </a:xfrm>
          <a:prstGeom prst="star5">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37" name="テキスト ボックス 36"/>
          <p:cNvSpPr txBox="1"/>
          <p:nvPr/>
        </p:nvSpPr>
        <p:spPr>
          <a:xfrm>
            <a:off x="1137312" y="6101665"/>
            <a:ext cx="2458616" cy="369332"/>
          </a:xfrm>
          <a:prstGeom prst="rect">
            <a:avLst/>
          </a:prstGeom>
          <a:noFill/>
        </p:spPr>
        <p:txBody>
          <a:bodyPr wrap="square" rtlCol="0">
            <a:spAutoFit/>
          </a:bodyPr>
          <a:lstStyle/>
          <a:p>
            <a:r>
              <a:rPr lang="ja-JP" altLang="en-US" dirty="0"/>
              <a:t>：　</a:t>
            </a:r>
            <a:r>
              <a:rPr lang="ja-JP" altLang="en-US" dirty="0" smtClean="0"/>
              <a:t>防災センター</a:t>
            </a:r>
            <a:endParaRPr lang="ja-JP" altLang="en-US" dirty="0"/>
          </a:p>
        </p:txBody>
      </p:sp>
      <p:sp>
        <p:nvSpPr>
          <p:cNvPr id="38" name="星 5 37"/>
          <p:cNvSpPr/>
          <p:nvPr/>
        </p:nvSpPr>
        <p:spPr>
          <a:xfrm>
            <a:off x="7860149" y="2437852"/>
            <a:ext cx="376379" cy="352221"/>
          </a:xfrm>
          <a:prstGeom prst="star5">
            <a:avLst/>
          </a:prstGeom>
          <a:solidFill>
            <a:srgbClr val="FFC000"/>
          </a:solidFill>
          <a:ln>
            <a:solidFill>
              <a:srgbClr val="FFC0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40" name="正方形/長方形 39"/>
          <p:cNvSpPr/>
          <p:nvPr/>
        </p:nvSpPr>
        <p:spPr>
          <a:xfrm>
            <a:off x="457200" y="511427"/>
            <a:ext cx="8229600" cy="707886"/>
          </a:xfrm>
          <a:prstGeom prst="rect">
            <a:avLst/>
          </a:prstGeom>
        </p:spPr>
        <p:txBody>
          <a:bodyPr wrap="square">
            <a:spAutoFit/>
          </a:bodyPr>
          <a:lstStyle/>
          <a:p>
            <a:r>
              <a:rPr lang="ja-JP" altLang="en-US" sz="4000" kern="0" dirty="0" smtClean="0">
                <a:solidFill>
                  <a:srgbClr val="000000"/>
                </a:solidFill>
              </a:rPr>
              <a:t>４</a:t>
            </a:r>
            <a:r>
              <a:rPr lang="en-US" altLang="ja-JP" sz="4000" kern="0" dirty="0" smtClean="0">
                <a:solidFill>
                  <a:srgbClr val="000000"/>
                </a:solidFill>
              </a:rPr>
              <a:t>.</a:t>
            </a:r>
            <a:r>
              <a:rPr lang="ja-JP" altLang="en-US" sz="4000" kern="0" dirty="0" smtClean="0">
                <a:solidFill>
                  <a:srgbClr val="000000"/>
                </a:solidFill>
              </a:rPr>
              <a:t>　対象地域　</a:t>
            </a:r>
            <a:r>
              <a:rPr lang="en-US" altLang="ja-JP" sz="4000" kern="0" dirty="0" err="1" smtClean="0">
                <a:solidFill>
                  <a:srgbClr val="000000"/>
                </a:solidFill>
              </a:rPr>
              <a:t>Whity</a:t>
            </a:r>
            <a:r>
              <a:rPr lang="en-US" altLang="ja-JP" sz="4000" kern="0" dirty="0" smtClean="0">
                <a:solidFill>
                  <a:srgbClr val="000000"/>
                </a:solidFill>
              </a:rPr>
              <a:t> </a:t>
            </a:r>
            <a:r>
              <a:rPr lang="ja-JP" altLang="en-US" sz="4000" kern="0" dirty="0">
                <a:solidFill>
                  <a:srgbClr val="000000"/>
                </a:solidFill>
              </a:rPr>
              <a:t>梅田　</a:t>
            </a:r>
            <a:r>
              <a:rPr lang="ja-JP" altLang="en-US" sz="4000" kern="0" dirty="0" smtClean="0">
                <a:solidFill>
                  <a:srgbClr val="000000"/>
                </a:solidFill>
              </a:rPr>
              <a:t>流入</a:t>
            </a:r>
            <a:r>
              <a:rPr lang="ja-JP" altLang="en-US" sz="4000" kern="0" dirty="0">
                <a:solidFill>
                  <a:srgbClr val="000000"/>
                </a:solidFill>
              </a:rPr>
              <a:t>口</a:t>
            </a:r>
            <a:endParaRPr lang="ja-JP" altLang="en-US" dirty="0"/>
          </a:p>
        </p:txBody>
      </p:sp>
      <p:sp>
        <p:nvSpPr>
          <p:cNvPr id="50" name="円/楕円 49"/>
          <p:cNvSpPr/>
          <p:nvPr/>
        </p:nvSpPr>
        <p:spPr>
          <a:xfrm>
            <a:off x="6136925" y="539308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円/楕円 51"/>
          <p:cNvSpPr/>
          <p:nvPr/>
        </p:nvSpPr>
        <p:spPr>
          <a:xfrm>
            <a:off x="6908079" y="14837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円/楕円 52"/>
          <p:cNvSpPr/>
          <p:nvPr/>
        </p:nvSpPr>
        <p:spPr>
          <a:xfrm>
            <a:off x="6690727" y="18278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円/楕円 53"/>
          <p:cNvSpPr/>
          <p:nvPr/>
        </p:nvSpPr>
        <p:spPr>
          <a:xfrm>
            <a:off x="7273601" y="157670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円/楕円 55"/>
          <p:cNvSpPr/>
          <p:nvPr/>
        </p:nvSpPr>
        <p:spPr>
          <a:xfrm>
            <a:off x="5244544" y="3342466"/>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円/楕円 56"/>
          <p:cNvSpPr/>
          <p:nvPr/>
        </p:nvSpPr>
        <p:spPr>
          <a:xfrm>
            <a:off x="3328216" y="309279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円/楕円 57"/>
          <p:cNvSpPr/>
          <p:nvPr/>
        </p:nvSpPr>
        <p:spPr>
          <a:xfrm>
            <a:off x="6321122" y="3622438"/>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円/楕円 59"/>
          <p:cNvSpPr/>
          <p:nvPr/>
        </p:nvSpPr>
        <p:spPr>
          <a:xfrm>
            <a:off x="4956512" y="3491316"/>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円/楕円 60"/>
          <p:cNvSpPr/>
          <p:nvPr/>
        </p:nvSpPr>
        <p:spPr>
          <a:xfrm>
            <a:off x="323330" y="191551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正方形/長方形 44"/>
          <p:cNvSpPr/>
          <p:nvPr/>
        </p:nvSpPr>
        <p:spPr>
          <a:xfrm rot="1020000">
            <a:off x="1157632" y="1827876"/>
            <a:ext cx="402523" cy="102089"/>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正方形/長方形 61"/>
          <p:cNvSpPr/>
          <p:nvPr/>
        </p:nvSpPr>
        <p:spPr>
          <a:xfrm rot="1140000">
            <a:off x="3503232" y="2532267"/>
            <a:ext cx="487576" cy="109849"/>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正方形/長方形 64"/>
          <p:cNvSpPr/>
          <p:nvPr/>
        </p:nvSpPr>
        <p:spPr>
          <a:xfrm>
            <a:off x="663754" y="4463408"/>
            <a:ext cx="403143" cy="14882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1157632" y="4339069"/>
            <a:ext cx="2458616" cy="369332"/>
          </a:xfrm>
          <a:prstGeom prst="rect">
            <a:avLst/>
          </a:prstGeom>
          <a:noFill/>
        </p:spPr>
        <p:txBody>
          <a:bodyPr wrap="square" rtlCol="0">
            <a:spAutoFit/>
          </a:bodyPr>
          <a:lstStyle/>
          <a:p>
            <a:r>
              <a:rPr lang="ja-JP" altLang="en-US" dirty="0"/>
              <a:t>：　電気整備室</a:t>
            </a:r>
          </a:p>
        </p:txBody>
      </p:sp>
      <p:sp>
        <p:nvSpPr>
          <p:cNvPr id="67" name="円/楕円 66"/>
          <p:cNvSpPr/>
          <p:nvPr/>
        </p:nvSpPr>
        <p:spPr>
          <a:xfrm>
            <a:off x="5553816" y="362802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円/楕円 73"/>
          <p:cNvSpPr/>
          <p:nvPr/>
        </p:nvSpPr>
        <p:spPr>
          <a:xfrm>
            <a:off x="7408382" y="340214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円/楕円 50"/>
          <p:cNvSpPr/>
          <p:nvPr/>
        </p:nvSpPr>
        <p:spPr>
          <a:xfrm>
            <a:off x="3968275" y="287323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円/楕円 54"/>
          <p:cNvSpPr/>
          <p:nvPr/>
        </p:nvSpPr>
        <p:spPr>
          <a:xfrm>
            <a:off x="3824259" y="2593177"/>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円/楕円 58"/>
          <p:cNvSpPr/>
          <p:nvPr/>
        </p:nvSpPr>
        <p:spPr>
          <a:xfrm>
            <a:off x="6908079" y="596284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円/楕円 74"/>
          <p:cNvSpPr/>
          <p:nvPr/>
        </p:nvSpPr>
        <p:spPr>
          <a:xfrm>
            <a:off x="7243335" y="2743653"/>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7" name="円/楕円 76"/>
          <p:cNvSpPr/>
          <p:nvPr/>
        </p:nvSpPr>
        <p:spPr>
          <a:xfrm>
            <a:off x="7709212" y="1843870"/>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円/楕円 79"/>
          <p:cNvSpPr/>
          <p:nvPr/>
        </p:nvSpPr>
        <p:spPr>
          <a:xfrm>
            <a:off x="7089677" y="2125635"/>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円/楕円 80"/>
          <p:cNvSpPr/>
          <p:nvPr/>
        </p:nvSpPr>
        <p:spPr>
          <a:xfrm>
            <a:off x="7849054" y="2923673"/>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円/楕円 81"/>
          <p:cNvSpPr/>
          <p:nvPr/>
        </p:nvSpPr>
        <p:spPr>
          <a:xfrm>
            <a:off x="8318679" y="2378192"/>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4" name="円/楕円 83"/>
          <p:cNvSpPr/>
          <p:nvPr/>
        </p:nvSpPr>
        <p:spPr>
          <a:xfrm>
            <a:off x="5992909" y="4989663"/>
            <a:ext cx="288032"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円/楕円 67"/>
          <p:cNvSpPr/>
          <p:nvPr/>
        </p:nvSpPr>
        <p:spPr>
          <a:xfrm>
            <a:off x="2370078" y="2744499"/>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円/楕円 68"/>
          <p:cNvSpPr/>
          <p:nvPr/>
        </p:nvSpPr>
        <p:spPr>
          <a:xfrm>
            <a:off x="4466080" y="4132054"/>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円/楕円 69"/>
          <p:cNvSpPr/>
          <p:nvPr/>
        </p:nvSpPr>
        <p:spPr>
          <a:xfrm>
            <a:off x="5388560" y="4230703"/>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円/楕円 70"/>
          <p:cNvSpPr/>
          <p:nvPr/>
        </p:nvSpPr>
        <p:spPr>
          <a:xfrm>
            <a:off x="5603944" y="4423207"/>
            <a:ext cx="288032"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3" name="正方形/長方形 72"/>
          <p:cNvSpPr/>
          <p:nvPr/>
        </p:nvSpPr>
        <p:spPr>
          <a:xfrm rot="2040000">
            <a:off x="5113464" y="5087756"/>
            <a:ext cx="146997" cy="317693"/>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6" name="正方形/長方形 75"/>
          <p:cNvSpPr/>
          <p:nvPr/>
        </p:nvSpPr>
        <p:spPr>
          <a:xfrm rot="1920000">
            <a:off x="8125991" y="2775316"/>
            <a:ext cx="103791" cy="328377"/>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262" y="5466448"/>
            <a:ext cx="1299449" cy="796831"/>
          </a:xfrm>
          <a:prstGeom prst="rect">
            <a:avLst/>
          </a:prstGeom>
        </p:spPr>
      </p:pic>
    </p:spTree>
    <p:extLst>
      <p:ext uri="{BB962C8B-B14F-4D97-AF65-F5344CB8AC3E}">
        <p14:creationId xmlns:p14="http://schemas.microsoft.com/office/powerpoint/2010/main" val="246453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a:t>
            </a:r>
            <a:r>
              <a:rPr lang="en-US" altLang="ja-JP" dirty="0" smtClean="0"/>
              <a:t>.</a:t>
            </a:r>
            <a:r>
              <a:rPr kumimoji="1" lang="ja-JP" altLang="en-US" dirty="0" smtClean="0"/>
              <a:t>　</a:t>
            </a:r>
            <a:r>
              <a:rPr lang="ja-JP" altLang="en-US" dirty="0" smtClean="0"/>
              <a:t>対象降雨</a:t>
            </a:r>
            <a:endParaRPr kumimoji="1" lang="ja-JP" altLang="en-US" dirty="0"/>
          </a:p>
        </p:txBody>
      </p:sp>
      <p:sp>
        <p:nvSpPr>
          <p:cNvPr id="3" name="スライド番号プレースホルダー 2"/>
          <p:cNvSpPr>
            <a:spLocks noGrp="1"/>
          </p:cNvSpPr>
          <p:nvPr>
            <p:ph type="sldNum" sz="quarter" idx="11"/>
          </p:nvPr>
        </p:nvSpPr>
        <p:spPr/>
        <p:txBody>
          <a:bodyPr/>
          <a:lstStyle/>
          <a:p>
            <a:fld id="{2584E713-2C9A-4C4D-8EAF-F0D58CF2F2B0}" type="slidenum">
              <a:rPr kumimoji="1" lang="ja-JP" altLang="en-US" smtClean="0"/>
              <a:t>9</a:t>
            </a:fld>
            <a:endParaRPr kumimoji="1" lang="ja-JP" altLang="en-US"/>
          </a:p>
        </p:txBody>
      </p:sp>
      <p:sp>
        <p:nvSpPr>
          <p:cNvPr id="4" name="テキスト ボックス 3"/>
          <p:cNvSpPr txBox="1"/>
          <p:nvPr/>
        </p:nvSpPr>
        <p:spPr>
          <a:xfrm>
            <a:off x="683568" y="1505690"/>
            <a:ext cx="7488832" cy="1077218"/>
          </a:xfrm>
          <a:prstGeom prst="rect">
            <a:avLst/>
          </a:prstGeom>
          <a:noFill/>
        </p:spPr>
        <p:txBody>
          <a:bodyPr wrap="square" rtlCol="0">
            <a:spAutoFit/>
          </a:bodyPr>
          <a:lstStyle/>
          <a:p>
            <a:r>
              <a:rPr kumimoji="1" lang="ja-JP" altLang="en-US" sz="3200" dirty="0" smtClean="0"/>
              <a:t>対応行動の違いを検討するために、</a:t>
            </a:r>
            <a:endParaRPr kumimoji="1" lang="en-US" altLang="ja-JP" sz="3200" dirty="0" smtClean="0"/>
          </a:p>
          <a:p>
            <a:r>
              <a:rPr kumimoji="1" lang="ja-JP" altLang="en-US" sz="3200" dirty="0" smtClean="0"/>
              <a:t>降雨</a:t>
            </a:r>
            <a:r>
              <a:rPr lang="ja-JP" altLang="en-US" sz="3200" dirty="0" smtClean="0"/>
              <a:t>強度が異なる３外力を設定</a:t>
            </a:r>
            <a:endParaRPr kumimoji="1" lang="ja-JP" altLang="en-US" sz="3200" dirty="0"/>
          </a:p>
        </p:txBody>
      </p:sp>
      <p:pic>
        <p:nvPicPr>
          <p:cNvPr id="7" name="図 6"/>
          <p:cNvPicPr>
            <a:picLocks noChangeAspect="1"/>
          </p:cNvPicPr>
          <p:nvPr/>
        </p:nvPicPr>
        <p:blipFill>
          <a:blip r:embed="rId2"/>
          <a:stretch>
            <a:fillRect/>
          </a:stretch>
        </p:blipFill>
        <p:spPr>
          <a:xfrm>
            <a:off x="899592" y="2722883"/>
            <a:ext cx="6120680" cy="3982717"/>
          </a:xfrm>
          <a:prstGeom prst="rect">
            <a:avLst/>
          </a:prstGeom>
        </p:spPr>
      </p:pic>
    </p:spTree>
    <p:extLst>
      <p:ext uri="{BB962C8B-B14F-4D97-AF65-F5344CB8AC3E}">
        <p14:creationId xmlns:p14="http://schemas.microsoft.com/office/powerpoint/2010/main" val="7316375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7|16.4"/>
</p:tagLst>
</file>

<file path=ppt/theme/theme1.xml><?xml version="1.0" encoding="utf-8"?>
<a:theme xmlns:a="http://schemas.openxmlformats.org/drawingml/2006/main" name="テーマ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テーマ1" id="{86329AD3-499D-47FB-BD43-57D75B9FE1FA}" vid="{B73A2BDE-11D2-452F-A1DE-47D03EC0E44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テーマ1</Template>
  <TotalTime>9229</TotalTime>
  <Words>1134</Words>
  <Application>Microsoft Office PowerPoint</Application>
  <PresentationFormat>画面に合わせる (4:3)</PresentationFormat>
  <Paragraphs>445</Paragraphs>
  <Slides>42</Slides>
  <Notes>2</Notes>
  <HiddenSlides>0</HiddenSlides>
  <MMClips>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42</vt:i4>
      </vt:variant>
    </vt:vector>
  </HeadingPairs>
  <TitlesOfParts>
    <vt:vector size="45" baseType="lpstr">
      <vt:lpstr>テーマ1</vt:lpstr>
      <vt:lpstr>Worksheet</vt:lpstr>
      <vt:lpstr>ワークシート</vt:lpstr>
      <vt:lpstr>　　大規模地下空間 　　における内水氾濫による 　　浸水対策の検討 ー大阪梅田地区を対象としてー</vt:lpstr>
      <vt:lpstr>目次</vt:lpstr>
      <vt:lpstr>PowerPoint プレゼンテーション</vt:lpstr>
      <vt:lpstr>１．研究の背景</vt:lpstr>
      <vt:lpstr>PowerPoint プレゼンテーション</vt:lpstr>
      <vt:lpstr>PowerPoint プレゼンテーション</vt:lpstr>
      <vt:lpstr>PowerPoint プレゼンテーション</vt:lpstr>
      <vt:lpstr>　</vt:lpstr>
      <vt:lpstr>４.　対象降雨</vt:lpstr>
      <vt:lpstr>５.　地下街が直面している問題</vt:lpstr>
      <vt:lpstr>５－１.　止水板設置順序</vt:lpstr>
      <vt:lpstr>５ー１.　止水板設置順序①</vt:lpstr>
      <vt:lpstr>５－１.　止水板設置順序②</vt:lpstr>
      <vt:lpstr>　</vt:lpstr>
      <vt:lpstr>５－１.　止水板設置順序③</vt:lpstr>
      <vt:lpstr>　</vt:lpstr>
      <vt:lpstr>５－２. 止水板設置開始 　　　　　　　　　　タイミング決定方法</vt:lpstr>
      <vt:lpstr>６.　止水板設置順序毎の流入量変化</vt:lpstr>
      <vt:lpstr>６. 地下空間浸水状態</vt:lpstr>
      <vt:lpstr>６. リードタイムと流入量の関係</vt:lpstr>
      <vt:lpstr>７. 地下空間マネジメント</vt:lpstr>
      <vt:lpstr>8. 参考文献</vt:lpstr>
      <vt:lpstr>ご清聴ありがとうございました</vt:lpstr>
      <vt:lpstr>参考資料</vt:lpstr>
      <vt:lpstr>１. 対象下水排水区　 　　　　　　　梅田海老江処理地区</vt:lpstr>
      <vt:lpstr>２. 現地調査　電気整備室</vt:lpstr>
      <vt:lpstr>３. 解析モデル</vt:lpstr>
      <vt:lpstr>４. 警備員の行動ルール</vt:lpstr>
      <vt:lpstr>　</vt:lpstr>
      <vt:lpstr>6. 止水板設置時間</vt:lpstr>
      <vt:lpstr>7. 設置不可能止水板</vt:lpstr>
      <vt:lpstr>8. 総流入量比較</vt:lpstr>
      <vt:lpstr>9. 既往研究結果　止水板無</vt:lpstr>
      <vt:lpstr>１０. 解析結果　外力毎の流入量変化</vt:lpstr>
      <vt:lpstr>１０. 止水板決定方法毎の流入量変化</vt:lpstr>
      <vt:lpstr>11. 地下内高低差図</vt:lpstr>
      <vt:lpstr>12. 地下空間　浸水被害　例</vt:lpstr>
      <vt:lpstr>PowerPoint プレゼンテーション</vt:lpstr>
      <vt:lpstr>PowerPoint プレゼンテーション</vt:lpstr>
      <vt:lpstr>PowerPoint プレゼンテーション</vt:lpstr>
      <vt:lpstr>13.　FT解析　まとめ</vt:lpstr>
      <vt:lpstr>今後の課題</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研究テーマについて</dc:title>
  <dc:creator>ymorikawa</dc:creator>
  <cp:lastModifiedBy>y-takeda</cp:lastModifiedBy>
  <cp:revision>376</cp:revision>
  <cp:lastPrinted>2016-02-11T06:50:51Z</cp:lastPrinted>
  <dcterms:created xsi:type="dcterms:W3CDTF">2015-04-23T07:45:07Z</dcterms:created>
  <dcterms:modified xsi:type="dcterms:W3CDTF">2016-02-15T13:51:28Z</dcterms:modified>
</cp:coreProperties>
</file>