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A3B4E23-19C0-40DF-A697-08AC43256C69}" type="datetimeFigureOut">
              <a:rPr lang="zh-CN" altLang="en-US" smtClean="0"/>
              <a:t>2019/3/24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767BDD-52BE-4864-8D66-3CAE1742CB6D}" type="slidenum">
              <a:rPr lang="zh-CN" altLang="en-US" smtClean="0"/>
              <a:t>‹#›</a:t>
            </a:fld>
            <a:endParaRPr lang="zh-CN" altLang="en-US"/>
          </a:p>
        </p:txBody>
      </p:sp>
    </p:spTree>
    <p:extLst>
      <p:ext uri="{BB962C8B-B14F-4D97-AF65-F5344CB8AC3E}">
        <p14:creationId xmlns:p14="http://schemas.microsoft.com/office/powerpoint/2010/main" val="855310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A3B4E23-19C0-40DF-A697-08AC43256C69}" type="datetimeFigureOut">
              <a:rPr lang="zh-CN" altLang="en-US" smtClean="0"/>
              <a:t>2019/3/24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767BDD-52BE-4864-8D66-3CAE1742CB6D}" type="slidenum">
              <a:rPr lang="zh-CN" altLang="en-US" smtClean="0"/>
              <a:t>‹#›</a:t>
            </a:fld>
            <a:endParaRPr lang="zh-CN" altLang="en-US"/>
          </a:p>
        </p:txBody>
      </p:sp>
    </p:spTree>
    <p:extLst>
      <p:ext uri="{BB962C8B-B14F-4D97-AF65-F5344CB8AC3E}">
        <p14:creationId xmlns:p14="http://schemas.microsoft.com/office/powerpoint/2010/main" val="1026344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A3B4E23-19C0-40DF-A697-08AC43256C69}" type="datetimeFigureOut">
              <a:rPr lang="zh-CN" altLang="en-US" smtClean="0"/>
              <a:t>2019/3/24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767BDD-52BE-4864-8D66-3CAE1742CB6D}" type="slidenum">
              <a:rPr lang="zh-CN" altLang="en-US" smtClean="0"/>
              <a:t>‹#›</a:t>
            </a:fld>
            <a:endParaRPr lang="zh-CN" altLang="en-US"/>
          </a:p>
        </p:txBody>
      </p:sp>
    </p:spTree>
    <p:extLst>
      <p:ext uri="{BB962C8B-B14F-4D97-AF65-F5344CB8AC3E}">
        <p14:creationId xmlns:p14="http://schemas.microsoft.com/office/powerpoint/2010/main" val="133462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A3B4E23-19C0-40DF-A697-08AC43256C69}" type="datetimeFigureOut">
              <a:rPr lang="zh-CN" altLang="en-US" smtClean="0"/>
              <a:t>2019/3/24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767BDD-52BE-4864-8D66-3CAE1742CB6D}" type="slidenum">
              <a:rPr lang="zh-CN" altLang="en-US" smtClean="0"/>
              <a:t>‹#›</a:t>
            </a:fld>
            <a:endParaRPr lang="zh-CN" altLang="en-US"/>
          </a:p>
        </p:txBody>
      </p:sp>
    </p:spTree>
    <p:extLst>
      <p:ext uri="{BB962C8B-B14F-4D97-AF65-F5344CB8AC3E}">
        <p14:creationId xmlns:p14="http://schemas.microsoft.com/office/powerpoint/2010/main" val="2028517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A3B4E23-19C0-40DF-A697-08AC43256C69}" type="datetimeFigureOut">
              <a:rPr lang="zh-CN" altLang="en-US" smtClean="0"/>
              <a:t>2019/3/24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767BDD-52BE-4864-8D66-3CAE1742CB6D}" type="slidenum">
              <a:rPr lang="zh-CN" altLang="en-US" smtClean="0"/>
              <a:t>‹#›</a:t>
            </a:fld>
            <a:endParaRPr lang="zh-CN" altLang="en-US"/>
          </a:p>
        </p:txBody>
      </p:sp>
    </p:spTree>
    <p:extLst>
      <p:ext uri="{BB962C8B-B14F-4D97-AF65-F5344CB8AC3E}">
        <p14:creationId xmlns:p14="http://schemas.microsoft.com/office/powerpoint/2010/main" val="295468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A3B4E23-19C0-40DF-A697-08AC43256C69}" type="datetimeFigureOut">
              <a:rPr lang="zh-CN" altLang="en-US" smtClean="0"/>
              <a:t>2019/3/24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767BDD-52BE-4864-8D66-3CAE1742CB6D}" type="slidenum">
              <a:rPr lang="zh-CN" altLang="en-US" smtClean="0"/>
              <a:t>‹#›</a:t>
            </a:fld>
            <a:endParaRPr lang="zh-CN" altLang="en-US"/>
          </a:p>
        </p:txBody>
      </p:sp>
    </p:spTree>
    <p:extLst>
      <p:ext uri="{BB962C8B-B14F-4D97-AF65-F5344CB8AC3E}">
        <p14:creationId xmlns:p14="http://schemas.microsoft.com/office/powerpoint/2010/main" val="2110988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A3B4E23-19C0-40DF-A697-08AC43256C69}" type="datetimeFigureOut">
              <a:rPr lang="zh-CN" altLang="en-US" smtClean="0"/>
              <a:t>2019/3/24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767BDD-52BE-4864-8D66-3CAE1742CB6D}" type="slidenum">
              <a:rPr lang="zh-CN" altLang="en-US" smtClean="0"/>
              <a:t>‹#›</a:t>
            </a:fld>
            <a:endParaRPr lang="zh-CN" altLang="en-US"/>
          </a:p>
        </p:txBody>
      </p:sp>
    </p:spTree>
    <p:extLst>
      <p:ext uri="{BB962C8B-B14F-4D97-AF65-F5344CB8AC3E}">
        <p14:creationId xmlns:p14="http://schemas.microsoft.com/office/powerpoint/2010/main" val="757090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A3B4E23-19C0-40DF-A697-08AC43256C69}" type="datetimeFigureOut">
              <a:rPr lang="zh-CN" altLang="en-US" smtClean="0"/>
              <a:t>2019/3/24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767BDD-52BE-4864-8D66-3CAE1742CB6D}" type="slidenum">
              <a:rPr lang="zh-CN" altLang="en-US" smtClean="0"/>
              <a:t>‹#›</a:t>
            </a:fld>
            <a:endParaRPr lang="zh-CN" altLang="en-US"/>
          </a:p>
        </p:txBody>
      </p:sp>
    </p:spTree>
    <p:extLst>
      <p:ext uri="{BB962C8B-B14F-4D97-AF65-F5344CB8AC3E}">
        <p14:creationId xmlns:p14="http://schemas.microsoft.com/office/powerpoint/2010/main" val="53152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A3B4E23-19C0-40DF-A697-08AC43256C69}" type="datetimeFigureOut">
              <a:rPr lang="zh-CN" altLang="en-US" smtClean="0"/>
              <a:t>2019/3/24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767BDD-52BE-4864-8D66-3CAE1742CB6D}" type="slidenum">
              <a:rPr lang="zh-CN" altLang="en-US" smtClean="0"/>
              <a:t>‹#›</a:t>
            </a:fld>
            <a:endParaRPr lang="zh-CN" altLang="en-US"/>
          </a:p>
        </p:txBody>
      </p:sp>
    </p:spTree>
    <p:extLst>
      <p:ext uri="{BB962C8B-B14F-4D97-AF65-F5344CB8AC3E}">
        <p14:creationId xmlns:p14="http://schemas.microsoft.com/office/powerpoint/2010/main" val="1554292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A3B4E23-19C0-40DF-A697-08AC43256C69}" type="datetimeFigureOut">
              <a:rPr lang="zh-CN" altLang="en-US" smtClean="0"/>
              <a:t>2019/3/24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767BDD-52BE-4864-8D66-3CAE1742CB6D}" type="slidenum">
              <a:rPr lang="zh-CN" altLang="en-US" smtClean="0"/>
              <a:t>‹#›</a:t>
            </a:fld>
            <a:endParaRPr lang="zh-CN" altLang="en-US"/>
          </a:p>
        </p:txBody>
      </p:sp>
    </p:spTree>
    <p:extLst>
      <p:ext uri="{BB962C8B-B14F-4D97-AF65-F5344CB8AC3E}">
        <p14:creationId xmlns:p14="http://schemas.microsoft.com/office/powerpoint/2010/main" val="3278966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A3B4E23-19C0-40DF-A697-08AC43256C69}" type="datetimeFigureOut">
              <a:rPr lang="zh-CN" altLang="en-US" smtClean="0"/>
              <a:t>2019/3/24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767BDD-52BE-4864-8D66-3CAE1742CB6D}" type="slidenum">
              <a:rPr lang="zh-CN" altLang="en-US" smtClean="0"/>
              <a:t>‹#›</a:t>
            </a:fld>
            <a:endParaRPr lang="zh-CN" altLang="en-US"/>
          </a:p>
        </p:txBody>
      </p:sp>
    </p:spTree>
    <p:extLst>
      <p:ext uri="{BB962C8B-B14F-4D97-AF65-F5344CB8AC3E}">
        <p14:creationId xmlns:p14="http://schemas.microsoft.com/office/powerpoint/2010/main" val="377122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3B4E23-19C0-40DF-A697-08AC43256C69}" type="datetimeFigureOut">
              <a:rPr lang="zh-CN" altLang="en-US" smtClean="0"/>
              <a:t>2019/3/24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67BDD-52BE-4864-8D66-3CAE1742CB6D}" type="slidenum">
              <a:rPr lang="zh-CN" altLang="en-US" smtClean="0"/>
              <a:t>‹#›</a:t>
            </a:fld>
            <a:endParaRPr lang="zh-CN" altLang="en-US"/>
          </a:p>
        </p:txBody>
      </p:sp>
    </p:spTree>
    <p:extLst>
      <p:ext uri="{BB962C8B-B14F-4D97-AF65-F5344CB8AC3E}">
        <p14:creationId xmlns:p14="http://schemas.microsoft.com/office/powerpoint/2010/main" val="1846558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0" y="2136339"/>
            <a:ext cx="6096000" cy="1477328"/>
          </a:xfrm>
          <a:prstGeom prst="rect">
            <a:avLst/>
          </a:prstGeom>
        </p:spPr>
        <p:txBody>
          <a:bodyPr>
            <a:spAutoFit/>
          </a:bodyPr>
          <a:lstStyle/>
          <a:p>
            <a:pPr algn="ctr"/>
            <a:r>
              <a:rPr lang="en-US" altLang="zh-CN" sz="5400" b="0" i="0" dirty="0" smtClean="0">
                <a:solidFill>
                  <a:srgbClr val="333333"/>
                </a:solidFill>
                <a:effectLst/>
                <a:latin typeface="Helvetica" panose="020B0604020202020204" pitchFamily="34" charset="0"/>
              </a:rPr>
              <a:t>Final Assignment</a:t>
            </a:r>
          </a:p>
          <a:p>
            <a:pPr algn="ctr"/>
            <a:r>
              <a:rPr lang="en-US" altLang="zh-CN" sz="3600" dirty="0" smtClean="0">
                <a:solidFill>
                  <a:srgbClr val="333333"/>
                </a:solidFill>
                <a:latin typeface="Helvetica" panose="020B0604020202020204" pitchFamily="34" charset="0"/>
              </a:rPr>
              <a:t>Zhao </a:t>
            </a:r>
            <a:r>
              <a:rPr lang="en-US" altLang="zh-CN" sz="3600" dirty="0" err="1" smtClean="0">
                <a:solidFill>
                  <a:srgbClr val="333333"/>
                </a:solidFill>
                <a:latin typeface="Helvetica" panose="020B0604020202020204" pitchFamily="34" charset="0"/>
              </a:rPr>
              <a:t>Yuanfang</a:t>
            </a:r>
            <a:endParaRPr lang="en-US" altLang="zh-CN" sz="3600" b="0" i="0" dirty="0">
              <a:solidFill>
                <a:srgbClr val="333333"/>
              </a:solidFill>
              <a:effectLst/>
              <a:latin typeface="Helvetica" panose="020B0604020202020204" pitchFamily="34" charset="0"/>
            </a:endParaRPr>
          </a:p>
        </p:txBody>
      </p:sp>
    </p:spTree>
    <p:extLst>
      <p:ext uri="{BB962C8B-B14F-4D97-AF65-F5344CB8AC3E}">
        <p14:creationId xmlns:p14="http://schemas.microsoft.com/office/powerpoint/2010/main" val="448679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0" y="2136339"/>
            <a:ext cx="6096000" cy="2677656"/>
          </a:xfrm>
          <a:prstGeom prst="rect">
            <a:avLst/>
          </a:prstGeom>
        </p:spPr>
        <p:txBody>
          <a:bodyPr>
            <a:spAutoFit/>
          </a:bodyPr>
          <a:lstStyle/>
          <a:p>
            <a:r>
              <a:rPr lang="en-US" altLang="zh-CN" sz="2400" b="1" i="0" dirty="0" smtClean="0">
                <a:solidFill>
                  <a:srgbClr val="000000"/>
                </a:solidFill>
                <a:effectLst/>
                <a:latin typeface="Helvetica" panose="020B0604020202020204" pitchFamily="34" charset="0"/>
              </a:rPr>
              <a:t>1.Introduction</a:t>
            </a:r>
          </a:p>
          <a:p>
            <a:r>
              <a:rPr lang="en-US" altLang="zh-CN" b="1" i="0" dirty="0" smtClean="0">
                <a:solidFill>
                  <a:srgbClr val="333333"/>
                </a:solidFill>
                <a:effectLst/>
                <a:latin typeface="Helvetica" panose="020B0604020202020204" pitchFamily="34" charset="0"/>
              </a:rPr>
              <a:t>Oracle Arena</a:t>
            </a:r>
            <a:r>
              <a:rPr lang="en-US" altLang="zh-CN" b="0" i="0" dirty="0" smtClean="0">
                <a:solidFill>
                  <a:srgbClr val="333333"/>
                </a:solidFill>
                <a:effectLst/>
                <a:latin typeface="Helvetica" panose="020B0604020202020204" pitchFamily="34" charset="0"/>
              </a:rPr>
              <a:t> is the home stadium of NBA team Golden State Warriors.</a:t>
            </a:r>
            <a:br>
              <a:rPr lang="en-US" altLang="zh-CN" b="0" i="0" dirty="0" smtClean="0">
                <a:solidFill>
                  <a:srgbClr val="333333"/>
                </a:solidFill>
                <a:effectLst/>
                <a:latin typeface="Helvetica" panose="020B0604020202020204" pitchFamily="34" charset="0"/>
              </a:rPr>
            </a:br>
            <a:r>
              <a:rPr lang="en-US" altLang="zh-CN" b="0" i="0" dirty="0" smtClean="0">
                <a:solidFill>
                  <a:srgbClr val="333333"/>
                </a:solidFill>
                <a:effectLst/>
                <a:latin typeface="Helvetica" panose="020B0604020202020204" pitchFamily="34" charset="0"/>
              </a:rPr>
              <a:t>In the NBA home stadium and its surrounding stadium, usually sell the home team jersey and other peripheral products.</a:t>
            </a:r>
            <a:br>
              <a:rPr lang="en-US" altLang="zh-CN" b="0" i="0" dirty="0" smtClean="0">
                <a:solidFill>
                  <a:srgbClr val="333333"/>
                </a:solidFill>
                <a:effectLst/>
                <a:latin typeface="Helvetica" panose="020B0604020202020204" pitchFamily="34" charset="0"/>
              </a:rPr>
            </a:br>
            <a:r>
              <a:rPr lang="en-US" altLang="zh-CN" b="0" i="0" dirty="0" smtClean="0">
                <a:solidFill>
                  <a:srgbClr val="333333"/>
                </a:solidFill>
                <a:effectLst/>
                <a:latin typeface="Helvetica" panose="020B0604020202020204" pitchFamily="34" charset="0"/>
              </a:rPr>
              <a:t>For </a:t>
            </a:r>
            <a:r>
              <a:rPr lang="en-US" altLang="zh-CN" b="1" i="0" dirty="0" smtClean="0">
                <a:solidFill>
                  <a:srgbClr val="333333"/>
                </a:solidFill>
                <a:effectLst/>
                <a:latin typeface="Helvetica" panose="020B0604020202020204" pitchFamily="34" charset="0"/>
              </a:rPr>
              <a:t>different types</a:t>
            </a:r>
            <a:r>
              <a:rPr lang="en-US" altLang="zh-CN" b="0" i="0" dirty="0" smtClean="0">
                <a:solidFill>
                  <a:srgbClr val="333333"/>
                </a:solidFill>
                <a:effectLst/>
                <a:latin typeface="Helvetica" panose="020B0604020202020204" pitchFamily="34" charset="0"/>
              </a:rPr>
              <a:t> of surrounding sports venues, </a:t>
            </a:r>
            <a:r>
              <a:rPr lang="en-US" altLang="zh-CN" b="1" i="0" dirty="0" smtClean="0">
                <a:solidFill>
                  <a:srgbClr val="333333"/>
                </a:solidFill>
                <a:effectLst/>
                <a:latin typeface="Helvetica" panose="020B0604020202020204" pitchFamily="34" charset="0"/>
              </a:rPr>
              <a:t>different sales strategies </a:t>
            </a:r>
            <a:r>
              <a:rPr lang="en-US" altLang="zh-CN" b="0" i="0" dirty="0" smtClean="0">
                <a:solidFill>
                  <a:srgbClr val="333333"/>
                </a:solidFill>
                <a:effectLst/>
                <a:latin typeface="Helvetica" panose="020B0604020202020204" pitchFamily="34" charset="0"/>
              </a:rPr>
              <a:t>should be prepared.</a:t>
            </a:r>
            <a:br>
              <a:rPr lang="en-US" altLang="zh-CN" b="0" i="0" dirty="0" smtClean="0">
                <a:solidFill>
                  <a:srgbClr val="333333"/>
                </a:solidFill>
                <a:effectLst/>
                <a:latin typeface="Helvetica" panose="020B0604020202020204" pitchFamily="34" charset="0"/>
              </a:rPr>
            </a:br>
            <a:r>
              <a:rPr lang="en-US" altLang="zh-CN" b="0" i="0" dirty="0" smtClean="0">
                <a:solidFill>
                  <a:srgbClr val="333333"/>
                </a:solidFill>
                <a:effectLst/>
                <a:latin typeface="Helvetica" panose="020B0604020202020204" pitchFamily="34" charset="0"/>
              </a:rPr>
              <a:t>Need to </a:t>
            </a:r>
            <a:r>
              <a:rPr lang="en-US" altLang="zh-CN" b="1" i="0" dirty="0" smtClean="0">
                <a:solidFill>
                  <a:srgbClr val="333333"/>
                </a:solidFill>
                <a:effectLst/>
                <a:latin typeface="Helvetica" panose="020B0604020202020204" pitchFamily="34" charset="0"/>
              </a:rPr>
              <a:t>classify</a:t>
            </a:r>
            <a:r>
              <a:rPr lang="en-US" altLang="zh-CN" b="0" i="0" dirty="0" smtClean="0">
                <a:solidFill>
                  <a:srgbClr val="333333"/>
                </a:solidFill>
                <a:effectLst/>
                <a:latin typeface="Helvetica" panose="020B0604020202020204" pitchFamily="34" charset="0"/>
              </a:rPr>
              <a:t> the surrounding sports venues</a:t>
            </a:r>
            <a:endParaRPr lang="en-US" altLang="zh-CN" b="0" i="0" dirty="0">
              <a:solidFill>
                <a:srgbClr val="333333"/>
              </a:solidFill>
              <a:effectLst/>
              <a:latin typeface="Helvetica" panose="020B0604020202020204" pitchFamily="34" charset="0"/>
            </a:endParaRPr>
          </a:p>
        </p:txBody>
      </p:sp>
    </p:spTree>
    <p:extLst>
      <p:ext uri="{BB962C8B-B14F-4D97-AF65-F5344CB8AC3E}">
        <p14:creationId xmlns:p14="http://schemas.microsoft.com/office/powerpoint/2010/main" val="343050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2508" y="249874"/>
            <a:ext cx="6096000" cy="1569660"/>
          </a:xfrm>
          <a:prstGeom prst="rect">
            <a:avLst/>
          </a:prstGeom>
        </p:spPr>
        <p:txBody>
          <a:bodyPr>
            <a:spAutoFit/>
          </a:bodyPr>
          <a:lstStyle/>
          <a:p>
            <a:r>
              <a:rPr lang="en-US" altLang="zh-CN" sz="2400" b="1" dirty="0"/>
              <a:t>2.Data</a:t>
            </a:r>
          </a:p>
          <a:p>
            <a:r>
              <a:rPr lang="en-US" altLang="zh-CN" sz="2400" dirty="0"/>
              <a:t>Data from </a:t>
            </a:r>
            <a:r>
              <a:rPr lang="en-US" altLang="zh-CN" sz="2400" b="1" dirty="0"/>
              <a:t>foursquare</a:t>
            </a:r>
            <a:r>
              <a:rPr lang="en-US" altLang="zh-CN" sz="2400" dirty="0"/>
              <a:t>.</a:t>
            </a:r>
            <a:br>
              <a:rPr lang="en-US" altLang="zh-CN" sz="2400" dirty="0"/>
            </a:br>
            <a:r>
              <a:rPr lang="en-US" altLang="zh-CN" sz="2400" dirty="0"/>
              <a:t>30 playgrounds near to Oracle Arena have been found</a:t>
            </a:r>
          </a:p>
        </p:txBody>
      </p:sp>
      <p:pic>
        <p:nvPicPr>
          <p:cNvPr id="2" name="图片 1"/>
          <p:cNvPicPr>
            <a:picLocks noChangeAspect="1"/>
          </p:cNvPicPr>
          <p:nvPr/>
        </p:nvPicPr>
        <p:blipFill>
          <a:blip r:embed="rId2"/>
          <a:stretch>
            <a:fillRect/>
          </a:stretch>
        </p:blipFill>
        <p:spPr>
          <a:xfrm>
            <a:off x="2395169" y="1638302"/>
            <a:ext cx="9063664" cy="4915534"/>
          </a:xfrm>
          <a:prstGeom prst="rect">
            <a:avLst/>
          </a:prstGeom>
        </p:spPr>
      </p:pic>
    </p:spTree>
    <p:extLst>
      <p:ext uri="{BB962C8B-B14F-4D97-AF65-F5344CB8AC3E}">
        <p14:creationId xmlns:p14="http://schemas.microsoft.com/office/powerpoint/2010/main" val="4097013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2508" y="249874"/>
            <a:ext cx="6096000" cy="1569660"/>
          </a:xfrm>
          <a:prstGeom prst="rect">
            <a:avLst/>
          </a:prstGeom>
        </p:spPr>
        <p:txBody>
          <a:bodyPr>
            <a:spAutoFit/>
          </a:bodyPr>
          <a:lstStyle/>
          <a:p>
            <a:r>
              <a:rPr lang="en-US" altLang="zh-CN" sz="2400" b="1" dirty="0"/>
              <a:t>2.Data</a:t>
            </a:r>
          </a:p>
          <a:p>
            <a:r>
              <a:rPr lang="en-US" altLang="zh-CN" sz="2400" dirty="0"/>
              <a:t>Data from </a:t>
            </a:r>
            <a:r>
              <a:rPr lang="en-US" altLang="zh-CN" sz="2400" b="1" dirty="0"/>
              <a:t>foursquare</a:t>
            </a:r>
            <a:r>
              <a:rPr lang="en-US" altLang="zh-CN" sz="2400" dirty="0"/>
              <a:t>.</a:t>
            </a:r>
            <a:br>
              <a:rPr lang="en-US" altLang="zh-CN" sz="2400" dirty="0"/>
            </a:br>
            <a:r>
              <a:rPr lang="en-US" altLang="zh-CN" sz="2400" dirty="0"/>
              <a:t>30 playgrounds near to Oracle Arena have been found</a:t>
            </a:r>
          </a:p>
        </p:txBody>
      </p:sp>
      <p:pic>
        <p:nvPicPr>
          <p:cNvPr id="3" name="图片 2"/>
          <p:cNvPicPr>
            <a:picLocks noChangeAspect="1"/>
          </p:cNvPicPr>
          <p:nvPr/>
        </p:nvPicPr>
        <p:blipFill>
          <a:blip r:embed="rId2"/>
          <a:stretch>
            <a:fillRect/>
          </a:stretch>
        </p:blipFill>
        <p:spPr>
          <a:xfrm>
            <a:off x="2973859" y="1596585"/>
            <a:ext cx="8212480" cy="4961248"/>
          </a:xfrm>
          <a:prstGeom prst="rect">
            <a:avLst/>
          </a:prstGeom>
        </p:spPr>
      </p:pic>
    </p:spTree>
    <p:extLst>
      <p:ext uri="{BB962C8B-B14F-4D97-AF65-F5344CB8AC3E}">
        <p14:creationId xmlns:p14="http://schemas.microsoft.com/office/powerpoint/2010/main" val="3492045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4312" y="966566"/>
            <a:ext cx="10948087" cy="4524315"/>
          </a:xfrm>
          <a:prstGeom prst="rect">
            <a:avLst/>
          </a:prstGeom>
        </p:spPr>
        <p:txBody>
          <a:bodyPr wrap="square">
            <a:spAutoFit/>
          </a:bodyPr>
          <a:lstStyle/>
          <a:p>
            <a:r>
              <a:rPr lang="en-US" altLang="zh-CN" sz="2400" b="1" dirty="0"/>
              <a:t>3.Methodology</a:t>
            </a:r>
          </a:p>
          <a:p>
            <a:r>
              <a:rPr lang="en-US" altLang="zh-CN" sz="2400" b="1" dirty="0"/>
              <a:t>K-means clustering algorithm</a:t>
            </a:r>
            <a:r>
              <a:rPr lang="en-US" altLang="zh-CN" sz="2400" dirty="0"/>
              <a:t> first randomly selects K objects as the initial clustering center.</a:t>
            </a:r>
            <a:br>
              <a:rPr lang="en-US" altLang="zh-CN" sz="2400" dirty="0"/>
            </a:br>
            <a:r>
              <a:rPr lang="en-US" altLang="zh-CN" sz="2400" dirty="0"/>
              <a:t>Then the distance between each object and each seed cluster center is calculated, and each object is assigned to the nearest cluster center.</a:t>
            </a:r>
            <a:br>
              <a:rPr lang="en-US" altLang="zh-CN" sz="2400" dirty="0"/>
            </a:br>
            <a:r>
              <a:rPr lang="en-US" altLang="zh-CN" sz="2400" dirty="0"/>
              <a:t>Cluster centers and objects assigned to them represent a cluster. </a:t>
            </a:r>
            <a:br>
              <a:rPr lang="en-US" altLang="zh-CN" sz="2400" dirty="0"/>
            </a:br>
            <a:r>
              <a:rPr lang="en-US" altLang="zh-CN" sz="2400" dirty="0"/>
              <a:t>Once all the objects are allocated, the cluster center of each cluster is recalculated according to the existing objects in the cluster.</a:t>
            </a:r>
            <a:br>
              <a:rPr lang="en-US" altLang="zh-CN" sz="2400" dirty="0"/>
            </a:br>
            <a:r>
              <a:rPr lang="en-US" altLang="zh-CN" sz="2400" dirty="0"/>
              <a:t>This process will be repeated until a termination condition is met.</a:t>
            </a:r>
            <a:br>
              <a:rPr lang="en-US" altLang="zh-CN" sz="2400" dirty="0"/>
            </a:br>
            <a:r>
              <a:rPr lang="en-US" altLang="zh-CN" sz="2400" dirty="0"/>
              <a:t>The termination condition may be that no (or minimum number) objects are reassigned to different clusters, no (or minimum number) cluster centers change again, and the sum of squares of errors is local minimum.</a:t>
            </a:r>
          </a:p>
        </p:txBody>
      </p:sp>
    </p:spTree>
    <p:extLst>
      <p:ext uri="{BB962C8B-B14F-4D97-AF65-F5344CB8AC3E}">
        <p14:creationId xmlns:p14="http://schemas.microsoft.com/office/powerpoint/2010/main" val="3273267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4312" y="966566"/>
            <a:ext cx="10948087" cy="830997"/>
          </a:xfrm>
          <a:prstGeom prst="rect">
            <a:avLst/>
          </a:prstGeom>
        </p:spPr>
        <p:txBody>
          <a:bodyPr wrap="square">
            <a:spAutoFit/>
          </a:bodyPr>
          <a:lstStyle/>
          <a:p>
            <a:r>
              <a:rPr lang="en-US" altLang="zh-CN" sz="2400" b="1" dirty="0"/>
              <a:t>3.Methodology</a:t>
            </a:r>
          </a:p>
          <a:p>
            <a:r>
              <a:rPr lang="en-US" altLang="zh-CN" sz="2400" b="1" dirty="0"/>
              <a:t>K-means clustering algorithm</a:t>
            </a:r>
            <a:r>
              <a:rPr lang="en-US" altLang="zh-CN" sz="2400" dirty="0"/>
              <a:t> </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623" y="2236187"/>
            <a:ext cx="5076826" cy="3885326"/>
          </a:xfrm>
          <a:prstGeom prst="rect">
            <a:avLst/>
          </a:prstGeom>
        </p:spPr>
      </p:pic>
    </p:spTree>
    <p:extLst>
      <p:ext uri="{BB962C8B-B14F-4D97-AF65-F5344CB8AC3E}">
        <p14:creationId xmlns:p14="http://schemas.microsoft.com/office/powerpoint/2010/main" val="3122987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4312" y="966566"/>
            <a:ext cx="10948087" cy="830997"/>
          </a:xfrm>
          <a:prstGeom prst="rect">
            <a:avLst/>
          </a:prstGeom>
        </p:spPr>
        <p:txBody>
          <a:bodyPr wrap="square">
            <a:spAutoFit/>
          </a:bodyPr>
          <a:lstStyle/>
          <a:p>
            <a:r>
              <a:rPr lang="en-US" altLang="zh-CN" sz="2400" b="1" dirty="0"/>
              <a:t>4.Result</a:t>
            </a:r>
          </a:p>
          <a:p>
            <a:r>
              <a:rPr lang="en-US" altLang="zh-CN" sz="2400" dirty="0"/>
              <a:t>Thirty stadiums are grouped into three categories</a:t>
            </a:r>
          </a:p>
        </p:txBody>
      </p:sp>
      <p:pic>
        <p:nvPicPr>
          <p:cNvPr id="3" name="图片 2"/>
          <p:cNvPicPr>
            <a:picLocks noChangeAspect="1"/>
          </p:cNvPicPr>
          <p:nvPr/>
        </p:nvPicPr>
        <p:blipFill>
          <a:blip r:embed="rId2"/>
          <a:stretch>
            <a:fillRect/>
          </a:stretch>
        </p:blipFill>
        <p:spPr>
          <a:xfrm>
            <a:off x="4226011" y="2055608"/>
            <a:ext cx="6014007" cy="4415600"/>
          </a:xfrm>
          <a:prstGeom prst="rect">
            <a:avLst/>
          </a:prstGeom>
        </p:spPr>
      </p:pic>
    </p:spTree>
    <p:extLst>
      <p:ext uri="{BB962C8B-B14F-4D97-AF65-F5344CB8AC3E}">
        <p14:creationId xmlns:p14="http://schemas.microsoft.com/office/powerpoint/2010/main" val="413044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4312" y="966566"/>
            <a:ext cx="10948087" cy="1938992"/>
          </a:xfrm>
          <a:prstGeom prst="rect">
            <a:avLst/>
          </a:prstGeom>
        </p:spPr>
        <p:txBody>
          <a:bodyPr wrap="square">
            <a:spAutoFit/>
          </a:bodyPr>
          <a:lstStyle/>
          <a:p>
            <a:r>
              <a:rPr lang="en-US" altLang="zh-CN" sz="2400" b="1" dirty="0"/>
              <a:t>5.Discussion</a:t>
            </a:r>
          </a:p>
          <a:p>
            <a:r>
              <a:rPr lang="en-US" altLang="zh-CN" sz="2400" dirty="0"/>
              <a:t>The result of the stadium classification seems to be based on the distance from the home court to Oracle Stadium. This result is based on the results of the current data set. If other factors, such as peripheral facilities, are taken into account, there may be other different results</a:t>
            </a:r>
          </a:p>
        </p:txBody>
      </p:sp>
    </p:spTree>
    <p:extLst>
      <p:ext uri="{BB962C8B-B14F-4D97-AF65-F5344CB8AC3E}">
        <p14:creationId xmlns:p14="http://schemas.microsoft.com/office/powerpoint/2010/main" val="1001622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4312" y="966566"/>
            <a:ext cx="10948087" cy="1200329"/>
          </a:xfrm>
          <a:prstGeom prst="rect">
            <a:avLst/>
          </a:prstGeom>
        </p:spPr>
        <p:txBody>
          <a:bodyPr wrap="square">
            <a:spAutoFit/>
          </a:bodyPr>
          <a:lstStyle/>
          <a:p>
            <a:r>
              <a:rPr lang="en-US" altLang="zh-CN" sz="2400" b="1" dirty="0"/>
              <a:t>6.Conclusion</a:t>
            </a:r>
          </a:p>
          <a:p>
            <a:r>
              <a:rPr lang="en-US" altLang="zh-CN" sz="2400" dirty="0"/>
              <a:t>The distance between the stadium and the main stadium is the main factor of classification, and the sales strategy of Jersey should be different for different stadiums</a:t>
            </a:r>
          </a:p>
        </p:txBody>
      </p:sp>
    </p:spTree>
    <p:extLst>
      <p:ext uri="{BB962C8B-B14F-4D97-AF65-F5344CB8AC3E}">
        <p14:creationId xmlns:p14="http://schemas.microsoft.com/office/powerpoint/2010/main" val="1810825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113</Words>
  <Application>Microsoft Office PowerPoint</Application>
  <PresentationFormat>宽屏</PresentationFormat>
  <Paragraphs>18</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宋体</vt:lpstr>
      <vt:lpstr>Arial</vt:lpstr>
      <vt:lpstr>Calibri</vt:lpstr>
      <vt:lpstr>Calibri Light</vt:lpstr>
      <vt:lpstr>Helvetica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1</cp:revision>
  <dcterms:created xsi:type="dcterms:W3CDTF">2019-03-24T03:38:07Z</dcterms:created>
  <dcterms:modified xsi:type="dcterms:W3CDTF">2019-03-24T03:46:12Z</dcterms:modified>
</cp:coreProperties>
</file>