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35"/>
  </p:normalViewPr>
  <p:slideViewPr>
    <p:cSldViewPr snapToGrid="0">
      <p:cViewPr varScale="1">
        <p:scale>
          <a:sx n="73" d="100"/>
          <a:sy n="73" d="100"/>
        </p:scale>
        <p:origin x="9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437074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LAB1 - Decision Tree"/>
          <p:cNvSpPr txBox="1">
            <a:spLocks noGrp="1"/>
          </p:cNvSpPr>
          <p:nvPr>
            <p:ph type="ctrTitle"/>
          </p:nvPr>
        </p:nvSpPr>
        <p:spPr>
          <a:prstGeom prst="rect">
            <a:avLst/>
          </a:prstGeom>
        </p:spPr>
        <p:txBody>
          <a:bodyPr/>
          <a:lstStyle/>
          <a:p>
            <a:r>
              <a:t>LAB1 - Decision Tree</a:t>
            </a:r>
          </a:p>
        </p:txBody>
      </p:sp>
      <p:sp>
        <p:nvSpPr>
          <p:cNvPr id="120" name="Rui Chen &amp; Yuji Zhao…"/>
          <p:cNvSpPr txBox="1">
            <a:spLocks noGrp="1"/>
          </p:cNvSpPr>
          <p:nvPr>
            <p:ph type="subTitle" sz="quarter" idx="1"/>
          </p:nvPr>
        </p:nvSpPr>
        <p:spPr>
          <a:prstGeom prst="rect">
            <a:avLst/>
          </a:prstGeom>
        </p:spPr>
        <p:txBody>
          <a:bodyPr>
            <a:normAutofit lnSpcReduction="10000"/>
          </a:bodyPr>
          <a:lstStyle/>
          <a:p>
            <a:pPr defTabSz="537463">
              <a:defRPr sz="3404"/>
            </a:pPr>
            <a:r>
              <a:t>Rui Chen &amp; Yuji Zhao</a:t>
            </a:r>
          </a:p>
          <a:p>
            <a:pPr defTabSz="537463">
              <a:defRPr sz="3404"/>
            </a:pPr>
            <a:r>
              <a:t>17 Sep, 2019</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ssignment 7"/>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7</a:t>
            </a:r>
          </a:p>
        </p:txBody>
      </p:sp>
      <p:graphicFrame>
        <p:nvGraphicFramePr>
          <p:cNvPr id="158" name="Table"/>
          <p:cNvGraphicFramePr/>
          <p:nvPr>
            <p:extLst>
              <p:ext uri="{D42A27DB-BD31-4B8C-83A1-F6EECF244321}">
                <p14:modId xmlns:p14="http://schemas.microsoft.com/office/powerpoint/2010/main" val="1857124827"/>
              </p:ext>
            </p:extLst>
          </p:nvPr>
        </p:nvGraphicFramePr>
        <p:xfrm>
          <a:off x="1670754" y="2039332"/>
          <a:ext cx="9963085" cy="2184400"/>
        </p:xfrm>
        <a:graphic>
          <a:graphicData uri="http://schemas.openxmlformats.org/drawingml/2006/table">
            <a:tbl>
              <a:tblPr firstRow="1" bandRow="1">
                <a:tableStyleId>{4C3C2611-4C71-4FC5-86AE-919BDF0F9419}</a:tableStyleId>
              </a:tblPr>
              <a:tblGrid>
                <a:gridCol w="2379847">
                  <a:extLst>
                    <a:ext uri="{9D8B030D-6E8A-4147-A177-3AD203B41FA5}">
                      <a16:colId xmlns:a16="http://schemas.microsoft.com/office/drawing/2014/main" xmlns="" val="20000"/>
                    </a:ext>
                  </a:extLst>
                </a:gridCol>
                <a:gridCol w="1263873">
                  <a:extLst>
                    <a:ext uri="{9D8B030D-6E8A-4147-A177-3AD203B41FA5}">
                      <a16:colId xmlns:a16="http://schemas.microsoft.com/office/drawing/2014/main" xmlns="" val="20001"/>
                    </a:ext>
                  </a:extLst>
                </a:gridCol>
                <a:gridCol w="1263873">
                  <a:extLst>
                    <a:ext uri="{9D8B030D-6E8A-4147-A177-3AD203B41FA5}">
                      <a16:colId xmlns:a16="http://schemas.microsoft.com/office/drawing/2014/main" xmlns="" val="20002"/>
                    </a:ext>
                  </a:extLst>
                </a:gridCol>
                <a:gridCol w="1263873">
                  <a:extLst>
                    <a:ext uri="{9D8B030D-6E8A-4147-A177-3AD203B41FA5}">
                      <a16:colId xmlns:a16="http://schemas.microsoft.com/office/drawing/2014/main" xmlns="" val="20003"/>
                    </a:ext>
                  </a:extLst>
                </a:gridCol>
                <a:gridCol w="1263873">
                  <a:extLst>
                    <a:ext uri="{9D8B030D-6E8A-4147-A177-3AD203B41FA5}">
                      <a16:colId xmlns:a16="http://schemas.microsoft.com/office/drawing/2014/main" xmlns="" val="20004"/>
                    </a:ext>
                  </a:extLst>
                </a:gridCol>
                <a:gridCol w="1263873">
                  <a:extLst>
                    <a:ext uri="{9D8B030D-6E8A-4147-A177-3AD203B41FA5}">
                      <a16:colId xmlns:a16="http://schemas.microsoft.com/office/drawing/2014/main" xmlns="" val="20005"/>
                    </a:ext>
                  </a:extLst>
                </a:gridCol>
                <a:gridCol w="1263873">
                  <a:extLst>
                    <a:ext uri="{9D8B030D-6E8A-4147-A177-3AD203B41FA5}">
                      <a16:colId xmlns:a16="http://schemas.microsoft.com/office/drawing/2014/main" xmlns="" val="20006"/>
                    </a:ext>
                  </a:extLst>
                </a:gridCol>
              </a:tblGrid>
              <a:tr h="421649">
                <a:tc>
                  <a:txBody>
                    <a:bodyPr/>
                    <a:lstStyle/>
                    <a:p>
                      <a:pPr defTabSz="914400">
                        <a:defRPr sz="1800" b="0">
                          <a:solidFill>
                            <a:srgbClr val="000000"/>
                          </a:solidFill>
                        </a:defRPr>
                      </a:pPr>
                      <a:r>
                        <a:rPr sz="2200" b="1">
                          <a:solidFill>
                            <a:srgbClr val="FFFFFF"/>
                          </a:solidFill>
                          <a:sym typeface="Helvetica Neue"/>
                        </a:rPr>
                        <a:t>  Dataset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0.3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0.4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0.5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0.6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0.7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0.8   </a:t>
                      </a:r>
                    </a:p>
                  </a:txBody>
                  <a:tcPr marL="50800" marR="50800" marT="50800" marB="50800" anchor="ctr" horzOverflow="overflow"/>
                </a:tc>
                <a:extLst>
                  <a:ext uri="{0D108BD9-81ED-4DB2-BD59-A6C34878D82A}">
                    <a16:rowId xmlns:a16="http://schemas.microsoft.com/office/drawing/2014/main" xmlns="" val="10000"/>
                  </a:ext>
                </a:extLst>
              </a:tr>
              <a:tr h="421649">
                <a:tc>
                  <a:txBody>
                    <a:bodyPr/>
                    <a:lstStyle/>
                    <a:p>
                      <a:pPr defTabSz="914400">
                        <a:defRPr sz="1800"/>
                      </a:pPr>
                      <a:r>
                        <a:rPr sz="2200">
                          <a:sym typeface="Helvetica Neue"/>
                        </a:rPr>
                        <a:t>MONK1 - MEAN </a:t>
                      </a:r>
                    </a:p>
                  </a:txBody>
                  <a:tcPr marL="50800" marR="50800" marT="50800" marB="50800" anchor="ctr" horzOverflow="overflow"/>
                </a:tc>
                <a:tc>
                  <a:txBody>
                    <a:bodyPr/>
                    <a:lstStyle/>
                    <a:p>
                      <a:pPr defTabSz="914400">
                        <a:defRPr sz="1800"/>
                      </a:pPr>
                      <a:r>
                        <a:rPr sz="2200" dirty="0">
                          <a:sym typeface="Helvetica Neue"/>
                        </a:rPr>
                        <a:t>0.23</a:t>
                      </a:r>
                      <a:r>
                        <a:rPr lang="en-US" altLang="zh-CN" sz="2200" dirty="0">
                          <a:sym typeface="Helvetica Neue"/>
                        </a:rPr>
                        <a:t>247</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0.20</a:t>
                      </a:r>
                      <a:r>
                        <a:rPr lang="en-US" altLang="zh-CN" sz="2200" dirty="0">
                          <a:sym typeface="Helvetica Neue"/>
                        </a:rPr>
                        <a:t>644</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0.17</a:t>
                      </a:r>
                      <a:r>
                        <a:rPr lang="en-US" altLang="zh-CN" sz="2200" dirty="0">
                          <a:sym typeface="Helvetica Neue"/>
                        </a:rPr>
                        <a:t>612</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0.16</a:t>
                      </a:r>
                      <a:r>
                        <a:rPr lang="en-US" altLang="zh-CN" sz="2200" dirty="0">
                          <a:sym typeface="Helvetica Neue"/>
                        </a:rPr>
                        <a:t>445</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0.1</a:t>
                      </a:r>
                      <a:r>
                        <a:rPr lang="en-US" altLang="zh-CN" sz="2200" dirty="0">
                          <a:sym typeface="Helvetica Neue"/>
                        </a:rPr>
                        <a:t>4557</a:t>
                      </a:r>
                      <a:r>
                        <a:rPr sz="2200" dirty="0">
                          <a:sym typeface="Helvetica Neue"/>
                        </a:rPr>
                        <a:t> </a:t>
                      </a:r>
                    </a:p>
                  </a:txBody>
                  <a:tcPr marL="50800" marR="50800" marT="50800" marB="50800" anchor="ctr" horzOverflow="overflow"/>
                </a:tc>
                <a:tc>
                  <a:txBody>
                    <a:bodyPr/>
                    <a:lstStyle/>
                    <a:p>
                      <a:pPr defTabSz="914400">
                        <a:defRPr sz="1800"/>
                      </a:pPr>
                      <a:r>
                        <a:rPr sz="2200" b="1" dirty="0">
                          <a:sym typeface="Helvetica Neue"/>
                        </a:rPr>
                        <a:t>0.1</a:t>
                      </a:r>
                      <a:r>
                        <a:rPr lang="en-US" altLang="zh-CN" sz="2200" b="1" dirty="0">
                          <a:sym typeface="Helvetica Neue"/>
                        </a:rPr>
                        <a:t>3816</a:t>
                      </a:r>
                      <a:r>
                        <a:rPr sz="2200" b="1" dirty="0">
                          <a:sym typeface="Helvetica Neue"/>
                        </a:rPr>
                        <a:t> </a:t>
                      </a:r>
                    </a:p>
                  </a:txBody>
                  <a:tcPr marL="50800" marR="50800" marT="50800" marB="50800" anchor="ctr" horzOverflow="overflow"/>
                </a:tc>
                <a:extLst>
                  <a:ext uri="{0D108BD9-81ED-4DB2-BD59-A6C34878D82A}">
                    <a16:rowId xmlns:a16="http://schemas.microsoft.com/office/drawing/2014/main" xmlns="" val="10001"/>
                  </a:ext>
                </a:extLst>
              </a:tr>
              <a:tr h="421649">
                <a:tc>
                  <a:txBody>
                    <a:bodyPr/>
                    <a:lstStyle/>
                    <a:p>
                      <a:pPr defTabSz="914400">
                        <a:defRPr sz="1800"/>
                      </a:pPr>
                      <a:r>
                        <a:rPr sz="2200">
                          <a:sym typeface="Helvetica Neue"/>
                        </a:rPr>
                        <a:t>MONK3 - MEAN </a:t>
                      </a:r>
                    </a:p>
                  </a:txBody>
                  <a:tcPr marL="50800" marR="50800" marT="50800" marB="50800" anchor="ctr" horzOverflow="overflow"/>
                </a:tc>
                <a:tc>
                  <a:txBody>
                    <a:bodyPr/>
                    <a:lstStyle/>
                    <a:p>
                      <a:pPr defTabSz="914400">
                        <a:defRPr sz="1800"/>
                      </a:pPr>
                      <a:r>
                        <a:rPr sz="2200" dirty="0">
                          <a:sym typeface="Helvetica Neue"/>
                        </a:rPr>
                        <a:t>0.09</a:t>
                      </a:r>
                      <a:r>
                        <a:rPr lang="en-US" altLang="zh-CN" sz="2200" dirty="0">
                          <a:sym typeface="Helvetica Neue"/>
                        </a:rPr>
                        <a:t>55</a:t>
                      </a:r>
                      <a:r>
                        <a:rPr sz="2200" dirty="0">
                          <a:sym typeface="Helvetica Neue"/>
                        </a:rPr>
                        <a:t>4 </a:t>
                      </a:r>
                    </a:p>
                  </a:txBody>
                  <a:tcPr marL="50800" marR="50800" marT="50800" marB="50800" anchor="ctr" horzOverflow="overflow"/>
                </a:tc>
                <a:tc>
                  <a:txBody>
                    <a:bodyPr/>
                    <a:lstStyle/>
                    <a:p>
                      <a:pPr defTabSz="914400">
                        <a:defRPr sz="1800"/>
                      </a:pPr>
                      <a:r>
                        <a:rPr sz="2200" dirty="0">
                          <a:sym typeface="Helvetica Neue"/>
                        </a:rPr>
                        <a:t>0.07</a:t>
                      </a:r>
                      <a:r>
                        <a:rPr lang="en-US" altLang="zh-CN" sz="2200" dirty="0">
                          <a:sym typeface="Helvetica Neue"/>
                        </a:rPr>
                        <a:t>182</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0.06</a:t>
                      </a:r>
                      <a:r>
                        <a:rPr lang="en-US" altLang="zh-CN" sz="2200" dirty="0">
                          <a:sym typeface="Helvetica Neue"/>
                        </a:rPr>
                        <a:t>133</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0.056</a:t>
                      </a:r>
                      <a:r>
                        <a:rPr lang="en-US" altLang="zh-CN" sz="2200" dirty="0">
                          <a:sym typeface="Helvetica Neue"/>
                        </a:rPr>
                        <a:t>0</a:t>
                      </a:r>
                      <a:r>
                        <a:rPr sz="2200" dirty="0">
                          <a:sym typeface="Helvetica Neue"/>
                        </a:rPr>
                        <a:t>6 </a:t>
                      </a:r>
                    </a:p>
                  </a:txBody>
                  <a:tcPr marL="50800" marR="50800" marT="50800" marB="50800" anchor="ctr" horzOverflow="overflow"/>
                </a:tc>
                <a:tc>
                  <a:txBody>
                    <a:bodyPr/>
                    <a:lstStyle/>
                    <a:p>
                      <a:pPr defTabSz="914400">
                        <a:defRPr sz="2200">
                          <a:sym typeface="Helvetica Neue"/>
                        </a:defRPr>
                      </a:pPr>
                      <a:r>
                        <a:rPr b="1" dirty="0"/>
                        <a:t>0.05</a:t>
                      </a:r>
                      <a:r>
                        <a:rPr lang="en-US" altLang="zh-CN" b="1" dirty="0"/>
                        <a:t>424</a:t>
                      </a:r>
                      <a:r>
                        <a:rPr dirty="0"/>
                        <a:t> </a:t>
                      </a:r>
                    </a:p>
                  </a:txBody>
                  <a:tcPr marL="50800" marR="50800" marT="50800" marB="50800" anchor="ctr" horzOverflow="overflow"/>
                </a:tc>
                <a:tc>
                  <a:txBody>
                    <a:bodyPr/>
                    <a:lstStyle/>
                    <a:p>
                      <a:pPr defTabSz="914400">
                        <a:defRPr sz="1800"/>
                      </a:pPr>
                      <a:r>
                        <a:rPr sz="2200" dirty="0">
                          <a:sym typeface="Helvetica Neue"/>
                        </a:rPr>
                        <a:t> 0.05</a:t>
                      </a:r>
                      <a:r>
                        <a:rPr lang="en-US" altLang="zh-CN" sz="2200" dirty="0">
                          <a:sym typeface="Helvetica Neue"/>
                        </a:rPr>
                        <a:t>456</a:t>
                      </a:r>
                      <a:r>
                        <a:rPr sz="2200" dirty="0">
                          <a:sym typeface="Helvetica Neue"/>
                        </a:rPr>
                        <a:t> </a:t>
                      </a:r>
                    </a:p>
                  </a:txBody>
                  <a:tcPr marL="50800" marR="50800" marT="50800" marB="50800" anchor="ctr" horzOverflow="overflow"/>
                </a:tc>
                <a:extLst>
                  <a:ext uri="{0D108BD9-81ED-4DB2-BD59-A6C34878D82A}">
                    <a16:rowId xmlns:a16="http://schemas.microsoft.com/office/drawing/2014/main" xmlns="" val="10002"/>
                  </a:ext>
                </a:extLst>
              </a:tr>
              <a:tr h="421649">
                <a:tc>
                  <a:txBody>
                    <a:bodyPr/>
                    <a:lstStyle/>
                    <a:p>
                      <a:pPr defTabSz="914400">
                        <a:defRPr sz="1800"/>
                      </a:pPr>
                      <a:r>
                        <a:rPr sz="2200">
                          <a:sym typeface="Helvetica Neue"/>
                        </a:rPr>
                        <a:t>MONK1 - STD  </a:t>
                      </a:r>
                    </a:p>
                  </a:txBody>
                  <a:tcPr marL="50800" marR="50800" marT="50800" marB="50800" anchor="ctr" horzOverflow="overflow"/>
                </a:tc>
                <a:tc>
                  <a:txBody>
                    <a:bodyPr/>
                    <a:lstStyle/>
                    <a:p>
                      <a:pPr defTabSz="914400">
                        <a:defRPr sz="1800"/>
                      </a:pPr>
                      <a:r>
                        <a:rPr sz="2200" dirty="0">
                          <a:sym typeface="Helvetica Neue"/>
                        </a:rPr>
                        <a:t>0.0</a:t>
                      </a:r>
                      <a:r>
                        <a:rPr lang="en-US" altLang="zh-CN" sz="2200" dirty="0">
                          <a:sym typeface="Helvetica Neue"/>
                        </a:rPr>
                        <a:t>4372</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a:t>
                      </a:r>
                      <a:r>
                        <a:rPr lang="en-US" altLang="zh-CN" sz="2200" dirty="0">
                          <a:sym typeface="Helvetica Neue"/>
                        </a:rPr>
                        <a:t>4529</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a:t>
                      </a:r>
                      <a:r>
                        <a:rPr lang="en-US" altLang="zh-CN" sz="2200" dirty="0">
                          <a:sym typeface="Helvetica Neue"/>
                        </a:rPr>
                        <a:t>4706</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0.04</a:t>
                      </a:r>
                      <a:r>
                        <a:rPr lang="en-US" altLang="zh-CN" sz="2200" dirty="0">
                          <a:sym typeface="Helvetica Neue"/>
                        </a:rPr>
                        <a:t>882</a:t>
                      </a:r>
                      <a:r>
                        <a:rPr sz="2200" dirty="0">
                          <a:sym typeface="Helvetica Neue"/>
                        </a:rPr>
                        <a:t> </a:t>
                      </a:r>
                    </a:p>
                  </a:txBody>
                  <a:tcPr marL="50800" marR="50800" marT="50800" marB="50800" anchor="ctr" horzOverflow="overflow"/>
                </a:tc>
                <a:tc>
                  <a:txBody>
                    <a:bodyPr/>
                    <a:lstStyle/>
                    <a:p>
                      <a:pPr defTabSz="914400">
                        <a:defRPr sz="1800"/>
                      </a:pPr>
                      <a:r>
                        <a:rPr sz="2200">
                          <a:sym typeface="Helvetica Neue"/>
                        </a:rPr>
                        <a:t>0.04485 </a:t>
                      </a:r>
                    </a:p>
                  </a:txBody>
                  <a:tcPr marL="50800" marR="50800" marT="50800" marB="50800" anchor="ctr" horzOverflow="overflow"/>
                </a:tc>
                <a:tc>
                  <a:txBody>
                    <a:bodyPr/>
                    <a:lstStyle/>
                    <a:p>
                      <a:pPr defTabSz="914400">
                        <a:defRPr sz="1800"/>
                      </a:pPr>
                      <a:r>
                        <a:rPr sz="2200" dirty="0">
                          <a:sym typeface="Helvetica Neue"/>
                        </a:rPr>
                        <a:t>0.04</a:t>
                      </a:r>
                      <a:r>
                        <a:rPr lang="en-US" altLang="zh-CN" sz="2200" dirty="0">
                          <a:sym typeface="Helvetica Neue"/>
                        </a:rPr>
                        <a:t>846</a:t>
                      </a:r>
                      <a:r>
                        <a:rPr sz="2200" dirty="0">
                          <a:sym typeface="Helvetica Neue"/>
                        </a:rPr>
                        <a:t> </a:t>
                      </a:r>
                    </a:p>
                  </a:txBody>
                  <a:tcPr marL="50800" marR="50800" marT="50800" marB="50800" anchor="ctr" horzOverflow="overflow"/>
                </a:tc>
                <a:extLst>
                  <a:ext uri="{0D108BD9-81ED-4DB2-BD59-A6C34878D82A}">
                    <a16:rowId xmlns:a16="http://schemas.microsoft.com/office/drawing/2014/main" xmlns="" val="10003"/>
                  </a:ext>
                </a:extLst>
              </a:tr>
              <a:tr h="421649">
                <a:tc>
                  <a:txBody>
                    <a:bodyPr/>
                    <a:lstStyle/>
                    <a:p>
                      <a:pPr defTabSz="914400">
                        <a:defRPr sz="1800"/>
                      </a:pPr>
                      <a:r>
                        <a:rPr sz="2200">
                          <a:sym typeface="Helvetica Neue"/>
                        </a:rPr>
                        <a:t>MONK3 - STD  </a:t>
                      </a:r>
                    </a:p>
                  </a:txBody>
                  <a:tcPr marL="50800" marR="50800" marT="50800" marB="50800" anchor="ctr" horzOverflow="overflow"/>
                </a:tc>
                <a:tc>
                  <a:txBody>
                    <a:bodyPr/>
                    <a:lstStyle/>
                    <a:p>
                      <a:pPr defTabSz="914400">
                        <a:defRPr sz="1800"/>
                      </a:pPr>
                      <a:r>
                        <a:rPr sz="2200" dirty="0">
                          <a:sym typeface="Helvetica Neue"/>
                        </a:rPr>
                        <a:t>0.060</a:t>
                      </a:r>
                      <a:r>
                        <a:rPr lang="en-US" altLang="zh-CN" sz="2200" dirty="0">
                          <a:sym typeface="Helvetica Neue"/>
                        </a:rPr>
                        <a:t>41</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0.04</a:t>
                      </a:r>
                      <a:r>
                        <a:rPr lang="en-US" altLang="zh-CN" sz="2200" dirty="0">
                          <a:sym typeface="Helvetica Neue"/>
                        </a:rPr>
                        <a:t>395</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0.03</a:t>
                      </a:r>
                      <a:r>
                        <a:rPr lang="en-US" altLang="zh-CN" sz="2200" dirty="0">
                          <a:sym typeface="Helvetica Neue"/>
                        </a:rPr>
                        <a:t>519</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0.03</a:t>
                      </a:r>
                      <a:r>
                        <a:rPr lang="en-US" altLang="zh-CN" sz="2200" dirty="0">
                          <a:sym typeface="Helvetica Neue"/>
                        </a:rPr>
                        <a:t>138</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 0.0</a:t>
                      </a:r>
                      <a:r>
                        <a:rPr lang="en-US" altLang="zh-CN" sz="2200" dirty="0">
                          <a:sym typeface="Helvetica Neue"/>
                        </a:rPr>
                        <a:t>2916</a:t>
                      </a:r>
                      <a:r>
                        <a:rPr sz="2200" dirty="0">
                          <a:sym typeface="Helvetica Neue"/>
                        </a:rPr>
                        <a:t>  </a:t>
                      </a:r>
                    </a:p>
                  </a:txBody>
                  <a:tcPr marL="50800" marR="50800" marT="50800" marB="50800" anchor="ctr" horzOverflow="overflow"/>
                </a:tc>
                <a:tc>
                  <a:txBody>
                    <a:bodyPr/>
                    <a:lstStyle/>
                    <a:p>
                      <a:pPr defTabSz="914400">
                        <a:defRPr sz="1800"/>
                      </a:pPr>
                      <a:r>
                        <a:rPr sz="2200" dirty="0">
                          <a:sym typeface="Helvetica Neue"/>
                        </a:rPr>
                        <a:t>0.02</a:t>
                      </a:r>
                      <a:r>
                        <a:rPr lang="en-US" altLang="zh-CN" sz="2200" dirty="0">
                          <a:sym typeface="Helvetica Neue"/>
                        </a:rPr>
                        <a:t>736</a:t>
                      </a:r>
                      <a:r>
                        <a:rPr sz="2200" dirty="0">
                          <a:sym typeface="Helvetica Neue"/>
                        </a:rPr>
                        <a:t> </a:t>
                      </a:r>
                    </a:p>
                  </a:txBody>
                  <a:tcPr marL="50800" marR="50800" marT="50800" marB="50800" anchor="ctr" horzOverflow="overflow"/>
                </a:tc>
                <a:extLst>
                  <a:ext uri="{0D108BD9-81ED-4DB2-BD59-A6C34878D82A}">
                    <a16:rowId xmlns:a16="http://schemas.microsoft.com/office/drawing/2014/main" xmlns="" val="10004"/>
                  </a:ext>
                </a:extLst>
              </a:tr>
            </a:tbl>
          </a:graphicData>
        </a:graphic>
      </p:graphicFrame>
      <p:pic>
        <p:nvPicPr>
          <p:cNvPr id="3" name="图片 2">
            <a:extLst>
              <a:ext uri="{FF2B5EF4-FFF2-40B4-BE49-F238E27FC236}">
                <a16:creationId xmlns:a16="http://schemas.microsoft.com/office/drawing/2014/main" xmlns="" id="{CFF51E65-D2A2-4673-A363-9014D46C4BD6}"/>
              </a:ext>
            </a:extLst>
          </p:cNvPr>
          <p:cNvPicPr>
            <a:picLocks noChangeAspect="1"/>
          </p:cNvPicPr>
          <p:nvPr/>
        </p:nvPicPr>
        <p:blipFill>
          <a:blip r:embed="rId2"/>
          <a:stretch>
            <a:fillRect/>
          </a:stretch>
        </p:blipFill>
        <p:spPr>
          <a:xfrm>
            <a:off x="198613" y="5188114"/>
            <a:ext cx="5777773" cy="2832365"/>
          </a:xfrm>
          <a:prstGeom prst="rect">
            <a:avLst/>
          </a:prstGeom>
        </p:spPr>
      </p:pic>
      <p:pic>
        <p:nvPicPr>
          <p:cNvPr id="4" name="图片 3">
            <a:extLst>
              <a:ext uri="{FF2B5EF4-FFF2-40B4-BE49-F238E27FC236}">
                <a16:creationId xmlns:a16="http://schemas.microsoft.com/office/drawing/2014/main" xmlns="" id="{EA372590-7CA7-48F1-BE54-13C61B0EC3D6}"/>
              </a:ext>
            </a:extLst>
          </p:cNvPr>
          <p:cNvPicPr>
            <a:picLocks noChangeAspect="1"/>
          </p:cNvPicPr>
          <p:nvPr/>
        </p:nvPicPr>
        <p:blipFill>
          <a:blip r:embed="rId3"/>
          <a:stretch>
            <a:fillRect/>
          </a:stretch>
        </p:blipFill>
        <p:spPr>
          <a:xfrm>
            <a:off x="6502400" y="5188114"/>
            <a:ext cx="5929312" cy="287812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Assignment 0"/>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0</a:t>
            </a:r>
          </a:p>
        </p:txBody>
      </p:sp>
      <mc:AlternateContent xmlns:mc="http://schemas.openxmlformats.org/markup-compatibility/2006">
        <mc:Choice xmlns:a14="http://schemas.microsoft.com/office/drawing/2010/main" Requires="a14">
          <p:sp>
            <p:nvSpPr>
              <p:cNvPr id="123" name="MONK-2 is hardest for a decision tree algorithm to learn.…"/>
              <p:cNvSpPr txBox="1"/>
              <p:nvPr/>
            </p:nvSpPr>
            <p:spPr>
              <a:xfrm>
                <a:off x="1593342" y="1456989"/>
                <a:ext cx="9818116" cy="74279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a:pPr>
                <a:r>
                  <a:rPr dirty="0"/>
                  <a:t>MONK-2 is </a:t>
                </a:r>
                <a:r>
                  <a:rPr b="1" dirty="0"/>
                  <a:t>hardest</a:t>
                </a:r>
                <a:r>
                  <a:rPr dirty="0"/>
                  <a:t> for a decision tree algorithm to learn.</a:t>
                </a:r>
              </a:p>
              <a:p>
                <a:pPr algn="l">
                  <a:lnSpc>
                    <a:spcPct val="150000"/>
                  </a:lnSpc>
                  <a:defRPr b="0"/>
                </a:pPr>
                <a:endParaRPr dirty="0"/>
              </a:p>
              <a:p>
                <a:pPr marL="476250" indent="-476250" algn="l">
                  <a:lnSpc>
                    <a:spcPct val="150000"/>
                  </a:lnSpc>
                  <a:buSzPct val="100000"/>
                  <a:buAutoNum type="arabicPeriod"/>
                  <a:defRPr b="0"/>
                </a:pPr>
                <a:r>
                  <a:rPr dirty="0"/>
                  <a:t>For MONK-1, </a:t>
                </a:r>
                <a:r>
                  <a:rPr lang="en-US" altLang="zh-CN" dirty="0" smtClean="0"/>
                  <a:t>although</a:t>
                </a:r>
                <a:r>
                  <a:rPr lang="zh-CN" altLang="en-US" dirty="0" smtClean="0"/>
                  <a:t> </a:t>
                </a:r>
                <a:r>
                  <a:rPr dirty="0" smtClean="0"/>
                  <a:t>there </a:t>
                </a:r>
                <a:r>
                  <a:rPr dirty="0"/>
                  <a:t>are only three attributes </a:t>
                </a:r>
                <a14:m>
                  <m:oMath xmlns:m="http://schemas.openxmlformats.org/officeDocument/2006/math">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𝐴</m:t>
                    </m:r>
                    <m:r>
                      <a:rPr sz="3000" i="1">
                        <a:solidFill>
                          <a:srgbClr val="000000"/>
                        </a:solidFill>
                        <a:latin typeface="Cambria Math" panose="02040503050406030204" pitchFamily="18" charset="0"/>
                      </a:rPr>
                      <m:t>1,</m:t>
                    </m:r>
                    <m:r>
                      <a:rPr sz="3000" i="1">
                        <a:solidFill>
                          <a:srgbClr val="000000"/>
                        </a:solidFill>
                        <a:latin typeface="Cambria Math" panose="02040503050406030204" pitchFamily="18" charset="0"/>
                      </a:rPr>
                      <m:t>𝐴</m:t>
                    </m:r>
                    <m:r>
                      <a:rPr sz="3000" i="1">
                        <a:solidFill>
                          <a:srgbClr val="000000"/>
                        </a:solidFill>
                        <a:latin typeface="Cambria Math" panose="02040503050406030204" pitchFamily="18" charset="0"/>
                      </a:rPr>
                      <m:t>2,</m:t>
                    </m:r>
                    <m:r>
                      <a:rPr sz="3000" i="1">
                        <a:solidFill>
                          <a:srgbClr val="000000"/>
                        </a:solidFill>
                        <a:latin typeface="Cambria Math" panose="02040503050406030204" pitchFamily="18" charset="0"/>
                      </a:rPr>
                      <m:t>𝐴</m:t>
                    </m:r>
                    <m:r>
                      <a:rPr sz="3000" i="1">
                        <a:solidFill>
                          <a:srgbClr val="000000"/>
                        </a:solidFill>
                        <a:latin typeface="Cambria Math" panose="02040503050406030204" pitchFamily="18" charset="0"/>
                      </a:rPr>
                      <m:t>5}</m:t>
                    </m:r>
                  </m:oMath>
                </a14:m>
                <a:r>
                  <a:rPr dirty="0"/>
                  <a:t> which influence the final results, </a:t>
                </a:r>
                <a:r>
                  <a:rPr lang="en-US" dirty="0" smtClean="0"/>
                  <a:t>two attributes are related so it is difficult to split them</a:t>
                </a:r>
                <a:r>
                  <a:rPr dirty="0" smtClean="0"/>
                  <a:t>. </a:t>
                </a:r>
                <a:endParaRPr dirty="0"/>
              </a:p>
              <a:p>
                <a:pPr algn="l">
                  <a:lnSpc>
                    <a:spcPct val="150000"/>
                  </a:lnSpc>
                  <a:defRPr b="0"/>
                </a:pPr>
                <a:endParaRPr dirty="0"/>
              </a:p>
              <a:p>
                <a:pPr algn="l">
                  <a:lnSpc>
                    <a:spcPct val="150000"/>
                  </a:lnSpc>
                  <a:defRPr b="0"/>
                </a:pPr>
                <a:r>
                  <a:rPr dirty="0"/>
                  <a:t>2. </a:t>
                </a:r>
                <a:r>
                  <a:rPr lang="zh-CN" altLang="en-US" dirty="0" smtClean="0"/>
                  <a:t>  </a:t>
                </a:r>
                <a:r>
                  <a:rPr dirty="0" smtClean="0"/>
                  <a:t>For </a:t>
                </a:r>
                <a:r>
                  <a:rPr dirty="0"/>
                  <a:t>MONK-2, all attributes are </a:t>
                </a:r>
                <a:r>
                  <a:rPr dirty="0" smtClean="0"/>
                  <a:t>involved</a:t>
                </a:r>
                <a:r>
                  <a:rPr lang="en-US" dirty="0" smtClean="0"/>
                  <a:t> and related</a:t>
                </a:r>
                <a:r>
                  <a:rPr dirty="0" smtClean="0"/>
                  <a:t>.</a:t>
                </a:r>
                <a:r>
                  <a:rPr lang="en-US" dirty="0" smtClean="0"/>
                  <a:t> It’s much harder </a:t>
                </a:r>
                <a:r>
                  <a:rPr lang="en-US" smtClean="0"/>
                  <a:t>than </a:t>
                </a:r>
                <a:r>
                  <a:rPr lang="en-US" smtClean="0"/>
                  <a:t>MONK-1 and MONK-3</a:t>
                </a:r>
                <a:endParaRPr dirty="0"/>
              </a:p>
              <a:p>
                <a:pPr algn="l">
                  <a:lnSpc>
                    <a:spcPct val="150000"/>
                  </a:lnSpc>
                  <a:defRPr b="0"/>
                </a:pPr>
                <a:endParaRPr dirty="0"/>
              </a:p>
              <a:p>
                <a:pPr algn="l">
                  <a:lnSpc>
                    <a:spcPct val="150000"/>
                  </a:lnSpc>
                  <a:defRPr b="0"/>
                </a:pPr>
                <a:r>
                  <a:rPr dirty="0"/>
                  <a:t>3</a:t>
                </a:r>
                <a:r>
                  <a:rPr dirty="0" smtClean="0"/>
                  <a:t>.</a:t>
                </a:r>
                <a:r>
                  <a:rPr lang="zh-CN" altLang="en-US" dirty="0" smtClean="0"/>
                  <a:t>  </a:t>
                </a:r>
                <a:r>
                  <a:rPr dirty="0" smtClean="0"/>
                  <a:t> </a:t>
                </a:r>
                <a:r>
                  <a:rPr dirty="0"/>
                  <a:t>For MONK-3, it is also a little hard because it has 5% additional noise (misclassification) and it has the least training data. But fortunately, only three </a:t>
                </a:r>
                <a:r>
                  <a:rPr lang="en-US" dirty="0" smtClean="0"/>
                  <a:t>single </a:t>
                </a:r>
                <a:r>
                  <a:rPr dirty="0" smtClean="0"/>
                  <a:t>attributes </a:t>
                </a:r>
                <a:r>
                  <a:rPr dirty="0"/>
                  <a:t>are </a:t>
                </a:r>
                <a:r>
                  <a:rPr dirty="0" smtClean="0"/>
                  <a:t>involved</a:t>
                </a:r>
                <a:r>
                  <a:rPr lang="en-US" dirty="0" smtClean="0"/>
                  <a:t> </a:t>
                </a:r>
                <a:r>
                  <a:rPr dirty="0" smtClean="0"/>
                  <a:t>so </a:t>
                </a:r>
                <a:r>
                  <a:rPr dirty="0"/>
                  <a:t>the tree won't be too deep.</a:t>
                </a:r>
              </a:p>
            </p:txBody>
          </p:sp>
        </mc:Choice>
        <mc:Fallback>
          <p:sp>
            <p:nvSpPr>
              <p:cNvPr id="123" name="MONK-2 is hardest for a decision tree algorithm to learn.…"/>
              <p:cNvSpPr txBox="1">
                <a:spLocks noRot="1" noChangeAspect="1" noMove="1" noResize="1" noEditPoints="1" noAdjustHandles="1" noChangeArrowheads="1" noChangeShapeType="1" noTextEdit="1"/>
              </p:cNvSpPr>
              <p:nvPr/>
            </p:nvSpPr>
            <p:spPr>
              <a:xfrm>
                <a:off x="1593342" y="1456989"/>
                <a:ext cx="9818116" cy="7427995"/>
              </a:xfrm>
              <a:prstGeom prst="rect">
                <a:avLst/>
              </a:prstGeom>
              <a:blipFill rotWithShape="0">
                <a:blip r:embed="rId2"/>
                <a:stretch>
                  <a:fillRect l="-1366" b="-410"/>
                </a:stretch>
              </a:blipFill>
              <a:ln w="12700">
                <a:miter lim="400000"/>
              </a:ln>
              <a:extLst>
                <a:ext uri="{C572A759-6A51-4108-AA02-DFA0A04FC94B}">
                  <ma14:wrappingTextBoxFlag xmlns:ma14="http://schemas.microsoft.com/office/mac/drawingml/2011/main" val="1"/>
                </a:ext>
              </a:extLst>
            </p:spPr>
            <p:txBody>
              <a:bodyPr/>
              <a:lstStyle/>
              <a:p>
                <a:r>
                  <a:rPr lang="en-US">
                    <a:noFill/>
                  </a:rPr>
                  <a:t> </a:t>
                </a:r>
              </a:p>
            </p:txBody>
          </p:sp>
        </mc:Fallback>
      </mc:AlternateContent>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ssignment 1"/>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1</a:t>
            </a:r>
          </a:p>
        </p:txBody>
      </p:sp>
      <p:graphicFrame>
        <p:nvGraphicFramePr>
          <p:cNvPr id="126" name="Table"/>
          <p:cNvGraphicFramePr/>
          <p:nvPr>
            <p:extLst>
              <p:ext uri="{D42A27DB-BD31-4B8C-83A1-F6EECF244321}">
                <p14:modId xmlns:p14="http://schemas.microsoft.com/office/powerpoint/2010/main" val="620548184"/>
              </p:ext>
            </p:extLst>
          </p:nvPr>
        </p:nvGraphicFramePr>
        <p:xfrm>
          <a:off x="3841017" y="3473357"/>
          <a:ext cx="5322764" cy="2247928"/>
        </p:xfrm>
        <a:graphic>
          <a:graphicData uri="http://schemas.openxmlformats.org/drawingml/2006/table">
            <a:tbl>
              <a:tblPr bandRow="1">
                <a:tableStyleId>{4C3C2611-4C71-4FC5-86AE-919BDF0F9419}</a:tableStyleId>
              </a:tblPr>
              <a:tblGrid>
                <a:gridCol w="2661382">
                  <a:extLst>
                    <a:ext uri="{9D8B030D-6E8A-4147-A177-3AD203B41FA5}">
                      <a16:colId xmlns:a16="http://schemas.microsoft.com/office/drawing/2014/main" xmlns="" val="20000"/>
                    </a:ext>
                  </a:extLst>
                </a:gridCol>
                <a:gridCol w="2661382">
                  <a:extLst>
                    <a:ext uri="{9D8B030D-6E8A-4147-A177-3AD203B41FA5}">
                      <a16:colId xmlns:a16="http://schemas.microsoft.com/office/drawing/2014/main" xmlns="" val="20001"/>
                    </a:ext>
                  </a:extLst>
                </a:gridCol>
              </a:tblGrid>
              <a:tr h="561982">
                <a:tc>
                  <a:txBody>
                    <a:bodyPr/>
                    <a:lstStyle/>
                    <a:p>
                      <a:pPr defTabSz="914400">
                        <a:defRPr sz="1800"/>
                      </a:pPr>
                      <a:r>
                        <a:rPr sz="2200">
                          <a:sym typeface="Helvetica Neue"/>
                        </a:rPr>
                        <a:t>Dataset</a:t>
                      </a:r>
                    </a:p>
                  </a:txBody>
                  <a:tcPr marL="50800" marR="50800" marT="50800" marB="50800" anchor="ctr" horzOverflow="overflow">
                    <a:lnL w="12700">
                      <a:solidFill>
                        <a:srgbClr val="164F86"/>
                      </a:solidFill>
                      <a:miter lim="400000"/>
                    </a:lnL>
                    <a:lnT w="12700">
                      <a:solidFill>
                        <a:srgbClr val="164F86"/>
                      </a:solidFill>
                      <a:miter lim="400000"/>
                    </a:lnT>
                  </a:tcPr>
                </a:tc>
                <a:tc>
                  <a:txBody>
                    <a:bodyPr/>
                    <a:lstStyle/>
                    <a:p>
                      <a:pPr defTabSz="914400">
                        <a:defRPr sz="1800"/>
                      </a:pPr>
                      <a:r>
                        <a:rPr sz="2200">
                          <a:sym typeface="Helvetica Neue"/>
                        </a:rPr>
                        <a:t>Entropy</a:t>
                      </a:r>
                    </a:p>
                  </a:txBody>
                  <a:tcPr marL="50800" marR="50800" marT="50800" marB="50800" anchor="ctr" horzOverflow="overflow">
                    <a:lnR w="12700">
                      <a:solidFill>
                        <a:srgbClr val="164F86"/>
                      </a:solidFill>
                      <a:miter lim="400000"/>
                    </a:lnR>
                    <a:lnT w="12700">
                      <a:solidFill>
                        <a:srgbClr val="164F86"/>
                      </a:solidFill>
                      <a:miter lim="400000"/>
                    </a:lnT>
                  </a:tcPr>
                </a:tc>
                <a:extLst>
                  <a:ext uri="{0D108BD9-81ED-4DB2-BD59-A6C34878D82A}">
                    <a16:rowId xmlns:a16="http://schemas.microsoft.com/office/drawing/2014/main" xmlns="" val="10000"/>
                  </a:ext>
                </a:extLst>
              </a:tr>
              <a:tr h="561982">
                <a:tc>
                  <a:txBody>
                    <a:bodyPr/>
                    <a:lstStyle/>
                    <a:p>
                      <a:pPr defTabSz="914400">
                        <a:defRPr sz="1800"/>
                      </a:pPr>
                      <a:r>
                        <a:rPr sz="2200">
                          <a:sym typeface="Helvetica Neue"/>
                        </a:rPr>
                        <a:t>MONK1</a:t>
                      </a:r>
                    </a:p>
                  </a:txBody>
                  <a:tcPr marL="50800" marR="50800" marT="50800" marB="50800" anchor="ctr" horzOverflow="overflow">
                    <a:lnL w="12700">
                      <a:solidFill>
                        <a:srgbClr val="164F86"/>
                      </a:solidFill>
                      <a:miter lim="400000"/>
                    </a:lnL>
                  </a:tcPr>
                </a:tc>
                <a:tc>
                  <a:txBody>
                    <a:bodyPr/>
                    <a:lstStyle/>
                    <a:p>
                      <a:pPr defTabSz="914400">
                        <a:defRPr sz="1800"/>
                      </a:pPr>
                      <a:r>
                        <a:rPr sz="2200">
                          <a:sym typeface="Helvetica Neue"/>
                        </a:rPr>
                        <a:t>1.0</a:t>
                      </a:r>
                    </a:p>
                  </a:txBody>
                  <a:tcPr marL="50800" marR="50800" marT="50800" marB="50800" anchor="ctr" horzOverflow="overflow">
                    <a:lnR w="12700">
                      <a:solidFill>
                        <a:srgbClr val="164F86"/>
                      </a:solidFill>
                      <a:miter lim="400000"/>
                    </a:lnR>
                  </a:tcPr>
                </a:tc>
                <a:extLst>
                  <a:ext uri="{0D108BD9-81ED-4DB2-BD59-A6C34878D82A}">
                    <a16:rowId xmlns:a16="http://schemas.microsoft.com/office/drawing/2014/main" xmlns="" val="10001"/>
                  </a:ext>
                </a:extLst>
              </a:tr>
              <a:tr h="561982">
                <a:tc>
                  <a:txBody>
                    <a:bodyPr/>
                    <a:lstStyle/>
                    <a:p>
                      <a:pPr defTabSz="914400">
                        <a:defRPr sz="1800"/>
                      </a:pPr>
                      <a:r>
                        <a:rPr sz="2200">
                          <a:sym typeface="Helvetica Neue"/>
                        </a:rPr>
                        <a:t>MONK2</a:t>
                      </a:r>
                    </a:p>
                  </a:txBody>
                  <a:tcPr marL="50800" marR="50800" marT="50800" marB="50800" anchor="ctr" horzOverflow="overflow">
                    <a:lnL w="12700">
                      <a:solidFill>
                        <a:srgbClr val="164F86"/>
                      </a:solidFill>
                      <a:miter lim="400000"/>
                    </a:lnL>
                  </a:tcPr>
                </a:tc>
                <a:tc>
                  <a:txBody>
                    <a:bodyPr/>
                    <a:lstStyle/>
                    <a:p>
                      <a:pPr defTabSz="914400">
                        <a:defRPr sz="1800"/>
                      </a:pPr>
                      <a:r>
                        <a:rPr sz="2200">
                          <a:sym typeface="Helvetica Neue"/>
                        </a:rPr>
                        <a:t>0.957117</a:t>
                      </a:r>
                    </a:p>
                  </a:txBody>
                  <a:tcPr marL="50800" marR="50800" marT="50800" marB="50800" anchor="ctr" horzOverflow="overflow">
                    <a:lnR w="12700">
                      <a:solidFill>
                        <a:srgbClr val="164F86"/>
                      </a:solidFill>
                      <a:miter lim="400000"/>
                    </a:lnR>
                  </a:tcPr>
                </a:tc>
                <a:extLst>
                  <a:ext uri="{0D108BD9-81ED-4DB2-BD59-A6C34878D82A}">
                    <a16:rowId xmlns:a16="http://schemas.microsoft.com/office/drawing/2014/main" xmlns="" val="10002"/>
                  </a:ext>
                </a:extLst>
              </a:tr>
              <a:tr h="561982">
                <a:tc>
                  <a:txBody>
                    <a:bodyPr/>
                    <a:lstStyle/>
                    <a:p>
                      <a:pPr defTabSz="914400">
                        <a:defRPr sz="1800"/>
                      </a:pPr>
                      <a:r>
                        <a:rPr sz="2200">
                          <a:sym typeface="Helvetica Neue"/>
                        </a:rPr>
                        <a:t>MONK3</a:t>
                      </a:r>
                    </a:p>
                  </a:txBody>
                  <a:tcPr marL="50800" marR="50800" marT="50800" marB="50800" anchor="ctr" horzOverflow="overflow">
                    <a:lnL w="12700">
                      <a:solidFill>
                        <a:srgbClr val="164F86"/>
                      </a:solidFill>
                      <a:miter lim="400000"/>
                    </a:lnL>
                    <a:lnB w="12700">
                      <a:solidFill>
                        <a:srgbClr val="164F86"/>
                      </a:solidFill>
                      <a:miter lim="400000"/>
                    </a:lnB>
                  </a:tcPr>
                </a:tc>
                <a:tc>
                  <a:txBody>
                    <a:bodyPr/>
                    <a:lstStyle/>
                    <a:p>
                      <a:pPr defTabSz="914400">
                        <a:defRPr sz="1800"/>
                      </a:pPr>
                      <a:r>
                        <a:rPr sz="2200" dirty="0">
                          <a:sym typeface="Helvetica Neue"/>
                        </a:rPr>
                        <a:t>0.999806</a:t>
                      </a:r>
                    </a:p>
                  </a:txBody>
                  <a:tcPr marL="50800" marR="50800" marT="50800" marB="50800" anchor="ctr" horzOverflow="overflow">
                    <a:lnR w="12700">
                      <a:solidFill>
                        <a:srgbClr val="164F86"/>
                      </a:solidFill>
                      <a:miter lim="400000"/>
                    </a:lnR>
                    <a:lnB w="12700">
                      <a:solidFill>
                        <a:srgbClr val="164F86"/>
                      </a:solidFill>
                      <a:miter lim="400000"/>
                    </a:lnB>
                  </a:tcPr>
                </a:tc>
                <a:extLst>
                  <a:ext uri="{0D108BD9-81ED-4DB2-BD59-A6C34878D82A}">
                    <a16:rowId xmlns:a16="http://schemas.microsoft.com/office/drawing/2014/main" xmlns="" val="10003"/>
                  </a:ext>
                </a:extLst>
              </a:tr>
            </a:tbl>
          </a:graphicData>
        </a:graphic>
      </p:graphicFrame>
      <p:sp>
        <p:nvSpPr>
          <p:cNvPr id="127" name="The entropy for all datasets:"/>
          <p:cNvSpPr txBox="1"/>
          <p:nvPr/>
        </p:nvSpPr>
        <p:spPr>
          <a:xfrm>
            <a:off x="1593342" y="2585804"/>
            <a:ext cx="9818116" cy="461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b="0"/>
            </a:lvl1pPr>
          </a:lstStyle>
          <a:p>
            <a:r>
              <a:rPr dirty="0"/>
              <a:t>The entropy for all datasets: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Assignment 2"/>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2</a:t>
            </a:r>
          </a:p>
        </p:txBody>
      </p:sp>
      <mc:AlternateContent xmlns:mc="http://schemas.openxmlformats.org/markup-compatibility/2006" xmlns:a14="http://schemas.microsoft.com/office/drawing/2010/main">
        <mc:Choice Requires="a14">
          <p:sp>
            <p:nvSpPr>
              <p:cNvPr id="130" name="The entropy for a uniform distribution is high. More Specifically, it is equal to  , where   is the sample size.…"/>
              <p:cNvSpPr txBox="1"/>
              <p:nvPr/>
            </p:nvSpPr>
            <p:spPr>
              <a:xfrm>
                <a:off x="1593342" y="1710545"/>
                <a:ext cx="9818116" cy="38613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6250" indent="-476250" algn="l">
                  <a:lnSpc>
                    <a:spcPct val="150000"/>
                  </a:lnSpc>
                  <a:buSzPct val="100000"/>
                  <a:buAutoNum type="arabicPeriod"/>
                  <a:defRPr b="0"/>
                </a:pPr>
                <a:r>
                  <a:t>The entropy for a uniform distribution is high. More Specifically, it is equal to </a:t>
                </a:r>
                <a14:m>
                  <m:oMath xmlns:m="http://schemas.openxmlformats.org/officeDocument/2006/math">
                    <m:r>
                      <a:rPr sz="2850" i="1">
                        <a:solidFill>
                          <a:srgbClr val="000000"/>
                        </a:solidFill>
                        <a:latin typeface="Cambria Math" panose="02040503050406030204" pitchFamily="18" charset="0"/>
                      </a:rPr>
                      <m:t>𝑙𝑜</m:t>
                    </m:r>
                    <m:sSub>
                      <m:sSubPr>
                        <m:ctrlPr>
                          <a:rPr sz="2850" i="1">
                            <a:solidFill>
                              <a:srgbClr val="000000"/>
                            </a:solidFill>
                            <a:latin typeface="Cambria Math" charset="0"/>
                          </a:rPr>
                        </m:ctrlPr>
                      </m:sSubPr>
                      <m:e>
                        <m:r>
                          <a:rPr sz="2850" i="1">
                            <a:solidFill>
                              <a:srgbClr val="000000"/>
                            </a:solidFill>
                            <a:latin typeface="Cambria Math" panose="02040503050406030204" pitchFamily="18" charset="0"/>
                          </a:rPr>
                          <m:t>𝑔</m:t>
                        </m:r>
                      </m:e>
                      <m:sub>
                        <m:r>
                          <a:rPr sz="2850" i="1">
                            <a:solidFill>
                              <a:srgbClr val="000000"/>
                            </a:solidFill>
                            <a:latin typeface="Cambria Math" panose="02040503050406030204" pitchFamily="18" charset="0"/>
                          </a:rPr>
                          <m:t>2</m:t>
                        </m:r>
                      </m:sub>
                    </m:sSub>
                    <m:r>
                      <a:rPr sz="2850" i="1">
                        <a:solidFill>
                          <a:srgbClr val="000000"/>
                        </a:solidFill>
                        <a:latin typeface="Cambria Math" panose="02040503050406030204" pitchFamily="18" charset="0"/>
                      </a:rPr>
                      <m:t>𝑁</m:t>
                    </m:r>
                  </m:oMath>
                </a14:m>
                <a:r>
                  <a:t>, where </a:t>
                </a:r>
                <a14:m>
                  <m:oMath xmlns:m="http://schemas.openxmlformats.org/officeDocument/2006/math">
                    <m:r>
                      <a:rPr sz="2550" i="1">
                        <a:solidFill>
                          <a:srgbClr val="000000"/>
                        </a:solidFill>
                        <a:latin typeface="Cambria Math" panose="02040503050406030204" pitchFamily="18" charset="0"/>
                      </a:rPr>
                      <m:t>𝑁</m:t>
                    </m:r>
                  </m:oMath>
                </a14:m>
                <a:r>
                  <a:t> is the sample size. </a:t>
                </a:r>
              </a:p>
              <a:p>
                <a:pPr algn="l">
                  <a:lnSpc>
                    <a:spcPct val="150000"/>
                  </a:lnSpc>
                  <a:defRPr b="0"/>
                </a:pPr>
                <a:r>
                  <a:t>2. The entropy for a non-uniform distribution is low.</a:t>
                </a:r>
              </a:p>
              <a:p>
                <a:pPr algn="l">
                  <a:lnSpc>
                    <a:spcPct val="150000"/>
                  </a:lnSpc>
                  <a:defRPr b="0"/>
                </a:pPr>
                <a:endParaRPr/>
              </a:p>
              <a:p>
                <a:pPr algn="l">
                  <a:lnSpc>
                    <a:spcPct val="150000"/>
                  </a:lnSpc>
                  <a:defRPr b="0"/>
                </a:pPr>
                <a:r>
                  <a:t>3. Examples:</a:t>
                </a:r>
              </a:p>
              <a:p>
                <a:pPr marL="457200" lvl="1" indent="-228600" algn="l">
                  <a:lnSpc>
                    <a:spcPct val="150000"/>
                  </a:lnSpc>
                  <a:buSzPct val="100000"/>
                  <a:buChar char="•"/>
                  <a:defRPr b="0"/>
                </a:pPr>
                <a:r>
                  <a:t>High entropy: Tossing a fair coin or rolling a die.</a:t>
                </a:r>
              </a:p>
              <a:p>
                <a:pPr marL="457200" lvl="1" indent="-228600" algn="l">
                  <a:lnSpc>
                    <a:spcPct val="150000"/>
                  </a:lnSpc>
                  <a:buSzPct val="100000"/>
                  <a:buChar char="•"/>
                  <a:defRPr b="0"/>
                </a:pPr>
                <a:r>
                  <a:t>Low entropy: Tossing an unfair coin or rolling a fake die.</a:t>
                </a:r>
              </a:p>
            </p:txBody>
          </p:sp>
        </mc:Choice>
        <mc:Fallback xmlns="">
          <p:sp>
            <p:nvSpPr>
              <p:cNvPr id="130" name="The entropy for a uniform distribution is high. More Specifically, it is equal to  , where   is the sample size.…"/>
              <p:cNvSpPr txBox="1">
                <a:spLocks noRot="1" noChangeAspect="1" noMove="1" noResize="1" noEditPoints="1" noAdjustHandles="1" noChangeArrowheads="1" noChangeShapeType="1" noTextEdit="1"/>
              </p:cNvSpPr>
              <p:nvPr/>
            </p:nvSpPr>
            <p:spPr>
              <a:xfrm>
                <a:off x="1593342" y="1710545"/>
                <a:ext cx="9818116" cy="3861349"/>
              </a:xfrm>
              <a:prstGeom prst="rect">
                <a:avLst/>
              </a:prstGeom>
              <a:blipFill>
                <a:blip r:embed="rId2"/>
                <a:stretch>
                  <a:fillRect l="-1366" r="-248" b="-4897"/>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pic>
        <p:nvPicPr>
          <p:cNvPr id="131" name="Image" descr="Image"/>
          <p:cNvPicPr>
            <a:picLocks noChangeAspect="1"/>
          </p:cNvPicPr>
          <p:nvPr/>
        </p:nvPicPr>
        <p:blipFill>
          <a:blip r:embed="rId3">
            <a:extLst/>
          </a:blip>
          <a:stretch>
            <a:fillRect/>
          </a:stretch>
        </p:blipFill>
        <p:spPr>
          <a:xfrm>
            <a:off x="1308929" y="6003590"/>
            <a:ext cx="5078757" cy="2819386"/>
          </a:xfrm>
          <a:prstGeom prst="rect">
            <a:avLst/>
          </a:prstGeom>
          <a:ln w="12700">
            <a:miter lim="400000"/>
          </a:ln>
        </p:spPr>
      </p:pic>
      <p:pic>
        <p:nvPicPr>
          <p:cNvPr id="132" name="Image" descr="Image"/>
          <p:cNvPicPr>
            <a:picLocks noChangeAspect="1"/>
          </p:cNvPicPr>
          <p:nvPr/>
        </p:nvPicPr>
        <p:blipFill>
          <a:blip r:embed="rId4">
            <a:extLst/>
          </a:blip>
          <a:stretch>
            <a:fillRect/>
          </a:stretch>
        </p:blipFill>
        <p:spPr>
          <a:xfrm>
            <a:off x="6326837" y="5945316"/>
            <a:ext cx="5766635" cy="2935933"/>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ssignment 3"/>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3</a:t>
            </a:r>
          </a:p>
        </p:txBody>
      </p:sp>
      <p:graphicFrame>
        <p:nvGraphicFramePr>
          <p:cNvPr id="135" name="Table"/>
          <p:cNvGraphicFramePr/>
          <p:nvPr/>
        </p:nvGraphicFramePr>
        <p:xfrm>
          <a:off x="1925546" y="2357706"/>
          <a:ext cx="9153705" cy="2647590"/>
        </p:xfrm>
        <a:graphic>
          <a:graphicData uri="http://schemas.openxmlformats.org/drawingml/2006/table">
            <a:tbl>
              <a:tblPr firstRow="1" bandRow="1">
                <a:tableStyleId>{4C3C2611-4C71-4FC5-86AE-919BDF0F9419}</a:tableStyleId>
              </a:tblPr>
              <a:tblGrid>
                <a:gridCol w="1376302">
                  <a:extLst>
                    <a:ext uri="{9D8B030D-6E8A-4147-A177-3AD203B41FA5}">
                      <a16:colId xmlns:a16="http://schemas.microsoft.com/office/drawing/2014/main" xmlns="" val="20000"/>
                    </a:ext>
                  </a:extLst>
                </a:gridCol>
                <a:gridCol w="1220494">
                  <a:extLst>
                    <a:ext uri="{9D8B030D-6E8A-4147-A177-3AD203B41FA5}">
                      <a16:colId xmlns:a16="http://schemas.microsoft.com/office/drawing/2014/main" xmlns="" val="20001"/>
                    </a:ext>
                  </a:extLst>
                </a:gridCol>
                <a:gridCol w="1609763">
                  <a:extLst>
                    <a:ext uri="{9D8B030D-6E8A-4147-A177-3AD203B41FA5}">
                      <a16:colId xmlns:a16="http://schemas.microsoft.com/office/drawing/2014/main" xmlns="" val="20002"/>
                    </a:ext>
                  </a:extLst>
                </a:gridCol>
                <a:gridCol w="1285664">
                  <a:extLst>
                    <a:ext uri="{9D8B030D-6E8A-4147-A177-3AD203B41FA5}">
                      <a16:colId xmlns:a16="http://schemas.microsoft.com/office/drawing/2014/main" xmlns="" val="20003"/>
                    </a:ext>
                  </a:extLst>
                </a:gridCol>
                <a:gridCol w="1220494">
                  <a:extLst>
                    <a:ext uri="{9D8B030D-6E8A-4147-A177-3AD203B41FA5}">
                      <a16:colId xmlns:a16="http://schemas.microsoft.com/office/drawing/2014/main" xmlns="" val="20004"/>
                    </a:ext>
                  </a:extLst>
                </a:gridCol>
                <a:gridCol w="1220494">
                  <a:extLst>
                    <a:ext uri="{9D8B030D-6E8A-4147-A177-3AD203B41FA5}">
                      <a16:colId xmlns:a16="http://schemas.microsoft.com/office/drawing/2014/main" xmlns="" val="20005"/>
                    </a:ext>
                  </a:extLst>
                </a:gridCol>
                <a:gridCol w="1220494">
                  <a:extLst>
                    <a:ext uri="{9D8B030D-6E8A-4147-A177-3AD203B41FA5}">
                      <a16:colId xmlns:a16="http://schemas.microsoft.com/office/drawing/2014/main" xmlns="" val="20006"/>
                    </a:ext>
                  </a:extLst>
                </a:gridCol>
              </a:tblGrid>
              <a:tr h="529518">
                <a:tc gridSpan="7">
                  <a:txBody>
                    <a:bodyPr/>
                    <a:lstStyle/>
                    <a:p>
                      <a:pPr defTabSz="914400">
                        <a:defRPr sz="1800" b="0">
                          <a:solidFill>
                            <a:srgbClr val="000000"/>
                          </a:solidFill>
                        </a:defRPr>
                      </a:pPr>
                      <a:r>
                        <a:rPr sz="2200" b="1">
                          <a:solidFill>
                            <a:srgbClr val="FFFFFF"/>
                          </a:solidFill>
                          <a:sym typeface="Helvetica Neue"/>
                        </a:rPr>
                        <a:t>        	        	   Information Gain 	        	        	      </a:t>
                      </a:r>
                    </a:p>
                  </a:txBody>
                  <a:tcPr marL="50800" marR="50800" marT="50800" marB="50800" anchor="ctr" horzOverflow="overflow"/>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xmlns="" val="10000"/>
                  </a:ext>
                </a:extLst>
              </a:tr>
              <a:tr h="529518">
                <a:tc>
                  <a:txBody>
                    <a:bodyPr/>
                    <a:lstStyle/>
                    <a:p>
                      <a:pPr defTabSz="914400">
                        <a:defRPr sz="1800"/>
                      </a:pPr>
                      <a:r>
                        <a:rPr sz="2200">
                          <a:sym typeface="Helvetica Neue"/>
                        </a:rPr>
                        <a:t>Dataset </a:t>
                      </a:r>
                    </a:p>
                  </a:txBody>
                  <a:tcPr marL="50800" marR="50800" marT="50800" marB="50800" anchor="ctr" horzOverflow="overflow"/>
                </a:tc>
                <a:tc>
                  <a:txBody>
                    <a:bodyPr/>
                    <a:lstStyle/>
                    <a:p>
                      <a:pPr defTabSz="914400">
                        <a:defRPr sz="1800"/>
                      </a:pPr>
                      <a:r>
                        <a:rPr sz="2200">
                          <a:sym typeface="Helvetica Neue"/>
                        </a:rPr>
                        <a:t>   A1   </a:t>
                      </a:r>
                    </a:p>
                  </a:txBody>
                  <a:tcPr marL="50800" marR="50800" marT="50800" marB="50800" anchor="ctr" horzOverflow="overflow"/>
                </a:tc>
                <a:tc>
                  <a:txBody>
                    <a:bodyPr/>
                    <a:lstStyle/>
                    <a:p>
                      <a:pPr defTabSz="914400">
                        <a:defRPr sz="1800"/>
                      </a:pPr>
                      <a:r>
                        <a:rPr sz="2200">
                          <a:sym typeface="Helvetica Neue"/>
                        </a:rPr>
                        <a:t>   A2  </a:t>
                      </a:r>
                    </a:p>
                  </a:txBody>
                  <a:tcPr marL="50800" marR="50800" marT="50800" marB="50800" anchor="ctr" horzOverflow="overflow"/>
                </a:tc>
                <a:tc>
                  <a:txBody>
                    <a:bodyPr/>
                    <a:lstStyle/>
                    <a:p>
                      <a:pPr defTabSz="914400">
                        <a:defRPr sz="1800"/>
                      </a:pPr>
                      <a:r>
                        <a:rPr sz="2200">
                          <a:sym typeface="Helvetica Neue"/>
                        </a:rPr>
                        <a:t> A3</a:t>
                      </a:r>
                    </a:p>
                  </a:txBody>
                  <a:tcPr marL="50800" marR="50800" marT="50800" marB="50800" anchor="ctr" horzOverflow="overflow"/>
                </a:tc>
                <a:tc>
                  <a:txBody>
                    <a:bodyPr/>
                    <a:lstStyle/>
                    <a:p>
                      <a:pPr defTabSz="914400">
                        <a:defRPr sz="1800"/>
                      </a:pPr>
                      <a:r>
                        <a:rPr sz="2200">
                          <a:sym typeface="Helvetica Neue"/>
                        </a:rPr>
                        <a:t>   A4   </a:t>
                      </a:r>
                    </a:p>
                  </a:txBody>
                  <a:tcPr marL="50800" marR="50800" marT="50800" marB="50800" anchor="ctr" horzOverflow="overflow"/>
                </a:tc>
                <a:tc>
                  <a:txBody>
                    <a:bodyPr/>
                    <a:lstStyle/>
                    <a:p>
                      <a:pPr defTabSz="914400">
                        <a:defRPr sz="1800"/>
                      </a:pPr>
                      <a:r>
                        <a:rPr sz="2200">
                          <a:sym typeface="Helvetica Neue"/>
                        </a:rPr>
                        <a:t>   A5   </a:t>
                      </a:r>
                    </a:p>
                  </a:txBody>
                  <a:tcPr marL="50800" marR="50800" marT="50800" marB="50800" anchor="ctr" horzOverflow="overflow"/>
                </a:tc>
                <a:tc>
                  <a:txBody>
                    <a:bodyPr/>
                    <a:lstStyle/>
                    <a:p>
                      <a:pPr defTabSz="914400">
                        <a:defRPr sz="1800"/>
                      </a:pPr>
                      <a:r>
                        <a:rPr sz="2200">
                          <a:sym typeface="Helvetica Neue"/>
                        </a:rPr>
                        <a:t>   A6   </a:t>
                      </a:r>
                    </a:p>
                  </a:txBody>
                  <a:tcPr marL="50800" marR="50800" marT="50800" marB="50800" anchor="ctr" horzOverflow="overflow"/>
                </a:tc>
                <a:extLst>
                  <a:ext uri="{0D108BD9-81ED-4DB2-BD59-A6C34878D82A}">
                    <a16:rowId xmlns:a16="http://schemas.microsoft.com/office/drawing/2014/main" xmlns="" val="10001"/>
                  </a:ext>
                </a:extLst>
              </a:tr>
              <a:tr h="529518">
                <a:tc>
                  <a:txBody>
                    <a:bodyPr/>
                    <a:lstStyle/>
                    <a:p>
                      <a:pPr defTabSz="914400">
                        <a:defRPr sz="1800"/>
                      </a:pPr>
                      <a:r>
                        <a:rPr sz="2200">
                          <a:sym typeface="Helvetica Neue"/>
                        </a:rPr>
                        <a:t> MONK1  </a:t>
                      </a:r>
                    </a:p>
                  </a:txBody>
                  <a:tcPr marL="50800" marR="50800" marT="50800" marB="50800" anchor="ctr" horzOverflow="overflow"/>
                </a:tc>
                <a:tc>
                  <a:txBody>
                    <a:bodyPr/>
                    <a:lstStyle/>
                    <a:p>
                      <a:pPr defTabSz="914400">
                        <a:defRPr sz="1800"/>
                      </a:pPr>
                      <a:r>
                        <a:rPr sz="2200">
                          <a:sym typeface="Helvetica Neue"/>
                        </a:rPr>
                        <a:t>0.07527 </a:t>
                      </a:r>
                    </a:p>
                  </a:txBody>
                  <a:tcPr marL="50800" marR="50800" marT="50800" marB="50800" anchor="ctr" horzOverflow="overflow"/>
                </a:tc>
                <a:tc>
                  <a:txBody>
                    <a:bodyPr/>
                    <a:lstStyle/>
                    <a:p>
                      <a:pPr defTabSz="914400">
                        <a:defRPr sz="1800"/>
                      </a:pPr>
                      <a:r>
                        <a:rPr sz="2200">
                          <a:sym typeface="Helvetica Neue"/>
                        </a:rPr>
                        <a:t>0.00584 </a:t>
                      </a:r>
                    </a:p>
                  </a:txBody>
                  <a:tcPr marL="50800" marR="50800" marT="50800" marB="50800" anchor="ctr" horzOverflow="overflow"/>
                </a:tc>
                <a:tc>
                  <a:txBody>
                    <a:bodyPr/>
                    <a:lstStyle/>
                    <a:p>
                      <a:pPr defTabSz="914400">
                        <a:defRPr sz="1800"/>
                      </a:pPr>
                      <a:r>
                        <a:rPr sz="2200">
                          <a:sym typeface="Helvetica Neue"/>
                        </a:rPr>
                        <a:t>0.00471 </a:t>
                      </a:r>
                    </a:p>
                  </a:txBody>
                  <a:tcPr marL="50800" marR="50800" marT="50800" marB="50800" anchor="ctr" horzOverflow="overflow"/>
                </a:tc>
                <a:tc>
                  <a:txBody>
                    <a:bodyPr/>
                    <a:lstStyle/>
                    <a:p>
                      <a:pPr defTabSz="914400">
                        <a:defRPr sz="1800"/>
                      </a:pPr>
                      <a:r>
                        <a:rPr sz="2200">
                          <a:sym typeface="Helvetica Neue"/>
                        </a:rPr>
                        <a:t>0.02631 </a:t>
                      </a:r>
                    </a:p>
                  </a:txBody>
                  <a:tcPr marL="50800" marR="50800" marT="50800" marB="50800" anchor="ctr" horzOverflow="overflow"/>
                </a:tc>
                <a:tc>
                  <a:txBody>
                    <a:bodyPr/>
                    <a:lstStyle/>
                    <a:p>
                      <a:pPr defTabSz="914400">
                        <a:defRPr sz="1800"/>
                      </a:pPr>
                      <a:r>
                        <a:rPr sz="2200">
                          <a:sym typeface="Helvetica Neue"/>
                        </a:rPr>
                        <a:t>0.28703 </a:t>
                      </a:r>
                    </a:p>
                  </a:txBody>
                  <a:tcPr marL="50800" marR="50800" marT="50800" marB="50800" anchor="ctr" horzOverflow="overflow"/>
                </a:tc>
                <a:tc>
                  <a:txBody>
                    <a:bodyPr/>
                    <a:lstStyle/>
                    <a:p>
                      <a:pPr defTabSz="914400">
                        <a:defRPr sz="1800"/>
                      </a:pPr>
                      <a:r>
                        <a:rPr sz="2200">
                          <a:sym typeface="Helvetica Neue"/>
                        </a:rPr>
                        <a:t>0.00076 </a:t>
                      </a:r>
                    </a:p>
                  </a:txBody>
                  <a:tcPr marL="50800" marR="50800" marT="50800" marB="50800" anchor="ctr" horzOverflow="overflow"/>
                </a:tc>
                <a:extLst>
                  <a:ext uri="{0D108BD9-81ED-4DB2-BD59-A6C34878D82A}">
                    <a16:rowId xmlns:a16="http://schemas.microsoft.com/office/drawing/2014/main" xmlns="" val="10002"/>
                  </a:ext>
                </a:extLst>
              </a:tr>
              <a:tr h="529518">
                <a:tc>
                  <a:txBody>
                    <a:bodyPr/>
                    <a:lstStyle/>
                    <a:p>
                      <a:pPr defTabSz="914400">
                        <a:defRPr sz="1800"/>
                      </a:pPr>
                      <a:r>
                        <a:rPr sz="2200">
                          <a:sym typeface="Helvetica Neue"/>
                        </a:rPr>
                        <a:t> MONK2  </a:t>
                      </a:r>
                    </a:p>
                  </a:txBody>
                  <a:tcPr marL="50800" marR="50800" marT="50800" marB="50800" anchor="ctr" horzOverflow="overflow"/>
                </a:tc>
                <a:tc>
                  <a:txBody>
                    <a:bodyPr/>
                    <a:lstStyle/>
                    <a:p>
                      <a:pPr defTabSz="914400">
                        <a:defRPr sz="1800"/>
                      </a:pPr>
                      <a:r>
                        <a:rPr sz="2200">
                          <a:sym typeface="Helvetica Neue"/>
                        </a:rPr>
                        <a:t>0.00376 </a:t>
                      </a:r>
                    </a:p>
                  </a:txBody>
                  <a:tcPr marL="50800" marR="50800" marT="50800" marB="50800" anchor="ctr" horzOverflow="overflow"/>
                </a:tc>
                <a:tc>
                  <a:txBody>
                    <a:bodyPr/>
                    <a:lstStyle/>
                    <a:p>
                      <a:pPr defTabSz="914400">
                        <a:defRPr sz="1800"/>
                      </a:pPr>
                      <a:r>
                        <a:rPr sz="2200">
                          <a:sym typeface="Helvetica Neue"/>
                        </a:rPr>
                        <a:t>0.00246</a:t>
                      </a:r>
                    </a:p>
                  </a:txBody>
                  <a:tcPr marL="50800" marR="50800" marT="50800" marB="50800" anchor="ctr" horzOverflow="overflow"/>
                </a:tc>
                <a:tc>
                  <a:txBody>
                    <a:bodyPr/>
                    <a:lstStyle/>
                    <a:p>
                      <a:pPr defTabSz="914400">
                        <a:defRPr sz="1800"/>
                      </a:pPr>
                      <a:r>
                        <a:rPr sz="2200">
                          <a:sym typeface="Helvetica Neue"/>
                        </a:rPr>
                        <a:t>0.00106</a:t>
                      </a:r>
                    </a:p>
                  </a:txBody>
                  <a:tcPr marL="50800" marR="50800" marT="50800" marB="50800" anchor="ctr" horzOverflow="overflow"/>
                </a:tc>
                <a:tc>
                  <a:txBody>
                    <a:bodyPr/>
                    <a:lstStyle/>
                    <a:p>
                      <a:pPr defTabSz="914400">
                        <a:defRPr sz="1800"/>
                      </a:pPr>
                      <a:r>
                        <a:rPr sz="2200">
                          <a:sym typeface="Helvetica Neue"/>
                        </a:rPr>
                        <a:t>0.01566 </a:t>
                      </a:r>
                    </a:p>
                  </a:txBody>
                  <a:tcPr marL="50800" marR="50800" marT="50800" marB="50800" anchor="ctr" horzOverflow="overflow"/>
                </a:tc>
                <a:tc>
                  <a:txBody>
                    <a:bodyPr/>
                    <a:lstStyle/>
                    <a:p>
                      <a:pPr defTabSz="914400">
                        <a:defRPr sz="1800"/>
                      </a:pPr>
                      <a:r>
                        <a:rPr sz="2200">
                          <a:sym typeface="Helvetica Neue"/>
                        </a:rPr>
                        <a:t>0.01728 </a:t>
                      </a:r>
                    </a:p>
                  </a:txBody>
                  <a:tcPr marL="50800" marR="50800" marT="50800" marB="50800" anchor="ctr" horzOverflow="overflow"/>
                </a:tc>
                <a:tc>
                  <a:txBody>
                    <a:bodyPr/>
                    <a:lstStyle/>
                    <a:p>
                      <a:pPr defTabSz="914400">
                        <a:defRPr sz="1800"/>
                      </a:pPr>
                      <a:r>
                        <a:rPr sz="2200">
                          <a:sym typeface="Helvetica Neue"/>
                        </a:rPr>
                        <a:t>0.00625 </a:t>
                      </a:r>
                    </a:p>
                  </a:txBody>
                  <a:tcPr marL="50800" marR="50800" marT="50800" marB="50800" anchor="ctr" horzOverflow="overflow"/>
                </a:tc>
                <a:extLst>
                  <a:ext uri="{0D108BD9-81ED-4DB2-BD59-A6C34878D82A}">
                    <a16:rowId xmlns:a16="http://schemas.microsoft.com/office/drawing/2014/main" xmlns="" val="10003"/>
                  </a:ext>
                </a:extLst>
              </a:tr>
              <a:tr h="529518">
                <a:tc>
                  <a:txBody>
                    <a:bodyPr/>
                    <a:lstStyle/>
                    <a:p>
                      <a:pPr defTabSz="914400">
                        <a:defRPr sz="1800"/>
                      </a:pPr>
                      <a:r>
                        <a:rPr sz="2200">
                          <a:sym typeface="Helvetica Neue"/>
                        </a:rPr>
                        <a:t> MONK3  </a:t>
                      </a:r>
                    </a:p>
                  </a:txBody>
                  <a:tcPr marL="50800" marR="50800" marT="50800" marB="50800" anchor="ctr" horzOverflow="overflow"/>
                </a:tc>
                <a:tc>
                  <a:txBody>
                    <a:bodyPr/>
                    <a:lstStyle/>
                    <a:p>
                      <a:pPr defTabSz="914400">
                        <a:defRPr sz="1800"/>
                      </a:pPr>
                      <a:r>
                        <a:rPr sz="2200">
                          <a:sym typeface="Helvetica Neue"/>
                        </a:rPr>
                        <a:t>0.00712 </a:t>
                      </a:r>
                    </a:p>
                  </a:txBody>
                  <a:tcPr marL="50800" marR="50800" marT="50800" marB="50800" anchor="ctr" horzOverflow="overflow"/>
                </a:tc>
                <a:tc>
                  <a:txBody>
                    <a:bodyPr/>
                    <a:lstStyle/>
                    <a:p>
                      <a:pPr defTabSz="914400">
                        <a:defRPr sz="1800"/>
                      </a:pPr>
                      <a:r>
                        <a:rPr sz="2200">
                          <a:sym typeface="Helvetica Neue"/>
                        </a:rPr>
                        <a:t>0.29374</a:t>
                      </a:r>
                    </a:p>
                  </a:txBody>
                  <a:tcPr marL="50800" marR="50800" marT="50800" marB="50800" anchor="ctr" horzOverflow="overflow"/>
                </a:tc>
                <a:tc>
                  <a:txBody>
                    <a:bodyPr/>
                    <a:lstStyle/>
                    <a:p>
                      <a:pPr defTabSz="914400">
                        <a:defRPr sz="1800"/>
                      </a:pPr>
                      <a:r>
                        <a:rPr sz="2200">
                          <a:sym typeface="Helvetica Neue"/>
                        </a:rPr>
                        <a:t>0.00083 </a:t>
                      </a:r>
                    </a:p>
                  </a:txBody>
                  <a:tcPr marL="50800" marR="50800" marT="50800" marB="50800" anchor="ctr" horzOverflow="overflow"/>
                </a:tc>
                <a:tc>
                  <a:txBody>
                    <a:bodyPr/>
                    <a:lstStyle/>
                    <a:p>
                      <a:pPr defTabSz="914400">
                        <a:defRPr sz="1800"/>
                      </a:pPr>
                      <a:r>
                        <a:rPr sz="2200">
                          <a:sym typeface="Helvetica Neue"/>
                        </a:rPr>
                        <a:t>0.00289 </a:t>
                      </a:r>
                    </a:p>
                  </a:txBody>
                  <a:tcPr marL="50800" marR="50800" marT="50800" marB="50800" anchor="ctr" horzOverflow="overflow"/>
                </a:tc>
                <a:tc>
                  <a:txBody>
                    <a:bodyPr/>
                    <a:lstStyle/>
                    <a:p>
                      <a:pPr defTabSz="914400">
                        <a:defRPr sz="1800"/>
                      </a:pPr>
                      <a:r>
                        <a:rPr sz="2200">
                          <a:sym typeface="Helvetica Neue"/>
                        </a:rPr>
                        <a:t>0.25591 </a:t>
                      </a:r>
                    </a:p>
                  </a:txBody>
                  <a:tcPr marL="50800" marR="50800" marT="50800" marB="50800" anchor="ctr" horzOverflow="overflow"/>
                </a:tc>
                <a:tc>
                  <a:txBody>
                    <a:bodyPr/>
                    <a:lstStyle/>
                    <a:p>
                      <a:pPr defTabSz="914400">
                        <a:defRPr sz="1800"/>
                      </a:pPr>
                      <a:r>
                        <a:rPr sz="2200">
                          <a:sym typeface="Helvetica Neue"/>
                        </a:rPr>
                        <a:t>0.00708 </a:t>
                      </a:r>
                    </a:p>
                  </a:txBody>
                  <a:tcPr marL="50800" marR="50800" marT="50800" marB="50800" anchor="ctr" horzOverflow="overflow"/>
                </a:tc>
                <a:extLst>
                  <a:ext uri="{0D108BD9-81ED-4DB2-BD59-A6C34878D82A}">
                    <a16:rowId xmlns:a16="http://schemas.microsoft.com/office/drawing/2014/main" xmlns="" val="10004"/>
                  </a:ext>
                </a:extLst>
              </a:tr>
            </a:tbl>
          </a:graphicData>
        </a:graphic>
      </p:graphicFrame>
      <mc:AlternateContent xmlns:mc="http://schemas.openxmlformats.org/markup-compatibility/2006" xmlns:a14="http://schemas.microsoft.com/office/drawing/2010/main">
        <mc:Choice Requires="a14">
          <p:sp>
            <p:nvSpPr>
              <p:cNvPr id="136" name="Based on the above result regarding information gain, the attribute   performs well on training sets MONK-1 and MONK-2 while the attribute   is best for training sets MONK-3, because they all have maximum information gain."/>
              <p:cNvSpPr txBox="1"/>
              <p:nvPr/>
            </p:nvSpPr>
            <p:spPr>
              <a:xfrm>
                <a:off x="1851224" y="5793505"/>
                <a:ext cx="9302352" cy="22744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a:pPr>
                <a:r>
                  <a:t>Based on the above result regarding information gain, the attribute </a:t>
                </a:r>
                <a14:m>
                  <m:oMath xmlns:m="http://schemas.openxmlformats.org/officeDocument/2006/math">
                    <m:r>
                      <a:rPr sz="2900" i="1">
                        <a:solidFill>
                          <a:srgbClr val="000000"/>
                        </a:solidFill>
                        <a:latin typeface="Cambria Math" panose="02040503050406030204" pitchFamily="18" charset="0"/>
                      </a:rPr>
                      <m:t>𝐴</m:t>
                    </m:r>
                    <m:r>
                      <a:rPr sz="2900" i="1">
                        <a:solidFill>
                          <a:srgbClr val="000000"/>
                        </a:solidFill>
                        <a:latin typeface="Cambria Math" panose="02040503050406030204" pitchFamily="18" charset="0"/>
                      </a:rPr>
                      <m:t>5</m:t>
                    </m:r>
                  </m:oMath>
                </a14:m>
                <a:r>
                  <a:t> performs well on training sets MONK-1 and MONK-2 while the attribute </a:t>
                </a:r>
                <a14:m>
                  <m:oMath xmlns:m="http://schemas.openxmlformats.org/officeDocument/2006/math">
                    <m:r>
                      <a:rPr sz="2800" i="1">
                        <a:solidFill>
                          <a:srgbClr val="000000"/>
                        </a:solidFill>
                        <a:latin typeface="Cambria Math" panose="02040503050406030204" pitchFamily="18" charset="0"/>
                      </a:rPr>
                      <m:t>𝐴</m:t>
                    </m:r>
                    <m:r>
                      <a:rPr sz="2800" i="1">
                        <a:solidFill>
                          <a:srgbClr val="000000"/>
                        </a:solidFill>
                        <a:latin typeface="Cambria Math" panose="02040503050406030204" pitchFamily="18" charset="0"/>
                      </a:rPr>
                      <m:t>2</m:t>
                    </m:r>
                  </m:oMath>
                </a14:m>
                <a:r>
                  <a:t> is best for training sets MONK-3, because they all have maximum information gain.</a:t>
                </a:r>
              </a:p>
            </p:txBody>
          </p:sp>
        </mc:Choice>
        <mc:Fallback xmlns="">
          <p:sp>
            <p:nvSpPr>
              <p:cNvPr id="136" name="Based on the above result regarding information gain, the attribute   performs well on training sets MONK-1 and MONK-2 while the attribute   is best for training sets MONK-3, because they all have maximum information gain."/>
              <p:cNvSpPr txBox="1">
                <a:spLocks noRot="1" noChangeAspect="1" noMove="1" noResize="1" noEditPoints="1" noAdjustHandles="1" noChangeArrowheads="1" noChangeShapeType="1" noTextEdit="1"/>
              </p:cNvSpPr>
              <p:nvPr/>
            </p:nvSpPr>
            <p:spPr>
              <a:xfrm>
                <a:off x="1851224" y="5793505"/>
                <a:ext cx="9302352" cy="2274425"/>
              </a:xfrm>
              <a:prstGeom prst="rect">
                <a:avLst/>
              </a:prstGeom>
              <a:blipFill>
                <a:blip r:embed="rId2"/>
                <a:stretch>
                  <a:fillRect l="-1442" r="-1573" b="-9115"/>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ssignment 4"/>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4</a:t>
            </a:r>
          </a:p>
        </p:txBody>
      </p:sp>
      <mc:AlternateContent xmlns:mc="http://schemas.openxmlformats.org/markup-compatibility/2006" xmlns:a14="http://schemas.microsoft.com/office/drawing/2010/main">
        <mc:Choice Requires="a14">
          <p:sp>
            <p:nvSpPr>
              <p:cNvPr id="139" name="1. The entropy of the subsets   is decreasing when the information gain is maximized. Since the uncertainty of the subset decreases when we obtain more information.…"/>
              <p:cNvSpPr txBox="1"/>
              <p:nvPr/>
            </p:nvSpPr>
            <p:spPr>
              <a:xfrm>
                <a:off x="1639140" y="2546830"/>
                <a:ext cx="9726519" cy="66065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a:pPr>
                <a:endParaRPr dirty="0"/>
              </a:p>
              <a:p>
                <a:pPr algn="l">
                  <a:lnSpc>
                    <a:spcPct val="150000"/>
                  </a:lnSpc>
                  <a:defRPr b="0"/>
                </a:pPr>
                <a:r>
                  <a:rPr dirty="0"/>
                  <a:t>1. The entropy of the subsets </a:t>
                </a:r>
                <a14:m>
                  <m:oMath xmlns:m="http://schemas.openxmlformats.org/officeDocument/2006/math">
                    <m:sSub>
                      <m:sSubPr>
                        <m:ctrlPr>
                          <a:rPr sz="2900" i="1">
                            <a:solidFill>
                              <a:srgbClr val="000000"/>
                            </a:solidFill>
                            <a:latin typeface="Cambria Math" charset="0"/>
                          </a:rPr>
                        </m:ctrlPr>
                      </m:sSubPr>
                      <m:e>
                        <m:r>
                          <a:rPr sz="2900" i="1">
                            <a:solidFill>
                              <a:srgbClr val="000000"/>
                            </a:solidFill>
                            <a:latin typeface="Cambria Math" panose="02040503050406030204" pitchFamily="18" charset="0"/>
                          </a:rPr>
                          <m:t>𝑆</m:t>
                        </m:r>
                      </m:e>
                      <m:sub>
                        <m:r>
                          <a:rPr sz="2900" i="1">
                            <a:solidFill>
                              <a:srgbClr val="000000"/>
                            </a:solidFill>
                            <a:latin typeface="Cambria Math" panose="02040503050406030204" pitchFamily="18" charset="0"/>
                          </a:rPr>
                          <m:t>𝑘</m:t>
                        </m:r>
                      </m:sub>
                    </m:sSub>
                  </m:oMath>
                </a14:m>
                <a:r>
                  <a:rPr dirty="0"/>
                  <a:t> is decreasing when the information gain is maximized. Since the uncertainty of the subset decreases when we obtain more information. </a:t>
                </a:r>
              </a:p>
              <a:p>
                <a:pPr algn="l">
                  <a:lnSpc>
                    <a:spcPct val="150000"/>
                  </a:lnSpc>
                  <a:defRPr b="0"/>
                </a:pPr>
                <a:endParaRPr dirty="0"/>
              </a:p>
              <a:p>
                <a:pPr algn="l">
                  <a:lnSpc>
                    <a:spcPct val="150000"/>
                  </a:lnSpc>
                  <a:defRPr b="0"/>
                </a:pPr>
                <a:r>
                  <a:rPr dirty="0"/>
                  <a:t>2. When we maximize the information gain then we can select an attribute for splitting to decrease the uncertainty in the subsets the most, which means that the newly create subsets have a lower entropy. Then the dataset becomes more non-uniform and concentrated, which means it is more certain about the classification task.</a:t>
                </a:r>
              </a:p>
            </p:txBody>
          </p:sp>
        </mc:Choice>
        <mc:Fallback xmlns="">
          <p:sp>
            <p:nvSpPr>
              <p:cNvPr id="139" name="1. The entropy of the subsets   is decreasing when the information gain is maximized. Since the uncertainty of the subset decreases when we obtain more information.…"/>
              <p:cNvSpPr txBox="1">
                <a:spLocks noRot="1" noChangeAspect="1" noMove="1" noResize="1" noEditPoints="1" noAdjustHandles="1" noChangeArrowheads="1" noChangeShapeType="1" noTextEdit="1"/>
              </p:cNvSpPr>
              <p:nvPr/>
            </p:nvSpPr>
            <p:spPr>
              <a:xfrm>
                <a:off x="1639140" y="2546830"/>
                <a:ext cx="9726519" cy="6606576"/>
              </a:xfrm>
              <a:prstGeom prst="rect">
                <a:avLst/>
              </a:prstGeom>
              <a:blipFill>
                <a:blip r:embed="rId2"/>
                <a:stretch>
                  <a:fillRect l="-1379" r="-1818"/>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xmlns="" id="{4196A439-EB6D-4AB0-BA64-BCBDA791F860}"/>
              </a:ext>
            </a:extLst>
          </p:cNvPr>
          <p:cNvGrpSpPr/>
          <p:nvPr/>
        </p:nvGrpSpPr>
        <p:grpSpPr>
          <a:xfrm>
            <a:off x="1639140" y="1375392"/>
            <a:ext cx="8972550" cy="1457654"/>
            <a:chOff x="1590807" y="2255520"/>
            <a:chExt cx="8972550" cy="1457654"/>
          </a:xfrm>
        </p:grpSpPr>
        <p:pic>
          <p:nvPicPr>
            <p:cNvPr id="4" name="图片 3">
              <a:extLst>
                <a:ext uri="{FF2B5EF4-FFF2-40B4-BE49-F238E27FC236}">
                  <a16:creationId xmlns:a16="http://schemas.microsoft.com/office/drawing/2014/main" xmlns="" id="{22DC5477-6DDE-4ACB-8118-5D5D3379B719}"/>
                </a:ext>
              </a:extLst>
            </p:cNvPr>
            <p:cNvPicPr>
              <a:picLocks noChangeAspect="1"/>
            </p:cNvPicPr>
            <p:nvPr/>
          </p:nvPicPr>
          <p:blipFill>
            <a:blip r:embed="rId3"/>
            <a:stretch>
              <a:fillRect/>
            </a:stretch>
          </p:blipFill>
          <p:spPr>
            <a:xfrm>
              <a:off x="1590807" y="2398724"/>
              <a:ext cx="8972550" cy="1314450"/>
            </a:xfrm>
            <a:prstGeom prst="rect">
              <a:avLst/>
            </a:prstGeom>
          </p:spPr>
        </p:pic>
        <p:cxnSp>
          <p:nvCxnSpPr>
            <p:cNvPr id="5" name="直接箭头连接符 4">
              <a:extLst>
                <a:ext uri="{FF2B5EF4-FFF2-40B4-BE49-F238E27FC236}">
                  <a16:creationId xmlns:a16="http://schemas.microsoft.com/office/drawing/2014/main" xmlns="" id="{C8214759-5403-46AB-9A63-9760FDDE4727}"/>
                </a:ext>
              </a:extLst>
            </p:cNvPr>
            <p:cNvCxnSpPr/>
            <p:nvPr/>
          </p:nvCxnSpPr>
          <p:spPr>
            <a:xfrm flipV="1">
              <a:off x="3224444" y="2565277"/>
              <a:ext cx="0" cy="7777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xmlns="" id="{6F1359A1-476E-443E-9790-AE3739B15F08}"/>
                </a:ext>
              </a:extLst>
            </p:cNvPr>
            <p:cNvCxnSpPr>
              <a:cxnSpLocks/>
            </p:cNvCxnSpPr>
            <p:nvPr/>
          </p:nvCxnSpPr>
          <p:spPr>
            <a:xfrm>
              <a:off x="9276451" y="2687892"/>
              <a:ext cx="0" cy="7361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xmlns="" id="{9145F6CA-76EF-4219-9E10-4E67805DA224}"/>
                </a:ext>
              </a:extLst>
            </p:cNvPr>
            <p:cNvCxnSpPr/>
            <p:nvPr/>
          </p:nvCxnSpPr>
          <p:spPr>
            <a:xfrm>
              <a:off x="3628063" y="3228838"/>
              <a:ext cx="1442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D0E67019-A8A8-4500-B827-44D908B86856}"/>
                </a:ext>
              </a:extLst>
            </p:cNvPr>
            <p:cNvCxnSpPr>
              <a:cxnSpLocks/>
            </p:cNvCxnSpPr>
            <p:nvPr/>
          </p:nvCxnSpPr>
          <p:spPr>
            <a:xfrm>
              <a:off x="7097126" y="3424005"/>
              <a:ext cx="35821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8DF48E16-7F73-46C6-9D06-B3D297ADB1F3}"/>
                </a:ext>
              </a:extLst>
            </p:cNvPr>
            <p:cNvCxnSpPr>
              <a:cxnSpLocks/>
            </p:cNvCxnSpPr>
            <p:nvPr/>
          </p:nvCxnSpPr>
          <p:spPr>
            <a:xfrm>
              <a:off x="7626760" y="2255520"/>
              <a:ext cx="0" cy="56956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Before Assignment 5"/>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Before Assignment 5</a:t>
            </a:r>
          </a:p>
        </p:txBody>
      </p:sp>
      <p:sp>
        <p:nvSpPr>
          <p:cNvPr id="142" name="Q1: Split the monk1 data into subsets according to the selected attribute using the function select (again, defined in dtree.py) and compute the information gains for the nodes on the next level of the tree. Which attributes should be tested for these nodes?"/>
          <p:cNvSpPr txBox="1"/>
          <p:nvPr/>
        </p:nvSpPr>
        <p:spPr>
          <a:xfrm>
            <a:off x="1020006" y="1239426"/>
            <a:ext cx="10964787" cy="32022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b="0"/>
            </a:pPr>
            <a:r>
              <a:t>Q1: Split the monk1 data into subsets according to the selected attribute using the function select (again, defined in dtree.py) and compute the information gains for the nodes on the next level of the tree. Which attributes should be tested for these nodes?</a:t>
            </a:r>
          </a:p>
          <a:p>
            <a:pPr algn="l">
              <a:lnSpc>
                <a:spcPct val="150000"/>
              </a:lnSpc>
              <a:defRPr b="0"/>
            </a:pPr>
            <a:endParaRPr/>
          </a:p>
        </p:txBody>
      </p:sp>
      <p:graphicFrame>
        <p:nvGraphicFramePr>
          <p:cNvPr id="143" name="Table"/>
          <p:cNvGraphicFramePr/>
          <p:nvPr/>
        </p:nvGraphicFramePr>
        <p:xfrm>
          <a:off x="1238250" y="3579283"/>
          <a:ext cx="10528297" cy="2184400"/>
        </p:xfrm>
        <a:graphic>
          <a:graphicData uri="http://schemas.openxmlformats.org/drawingml/2006/table">
            <a:tbl>
              <a:tblPr bandRow="1">
                <a:tableStyleId>{4C3C2611-4C71-4FC5-86AE-919BDF0F9419}</a:tableStyleId>
              </a:tblPr>
              <a:tblGrid>
                <a:gridCol w="1706369">
                  <a:extLst>
                    <a:ext uri="{9D8B030D-6E8A-4147-A177-3AD203B41FA5}">
                      <a16:colId xmlns:a16="http://schemas.microsoft.com/office/drawing/2014/main" xmlns="" val="20000"/>
                    </a:ext>
                  </a:extLst>
                </a:gridCol>
                <a:gridCol w="1603987">
                  <a:extLst>
                    <a:ext uri="{9D8B030D-6E8A-4147-A177-3AD203B41FA5}">
                      <a16:colId xmlns:a16="http://schemas.microsoft.com/office/drawing/2014/main" xmlns="" val="20001"/>
                    </a:ext>
                  </a:extLst>
                </a:gridCol>
                <a:gridCol w="1603987">
                  <a:extLst>
                    <a:ext uri="{9D8B030D-6E8A-4147-A177-3AD203B41FA5}">
                      <a16:colId xmlns:a16="http://schemas.microsoft.com/office/drawing/2014/main" xmlns="" val="20002"/>
                    </a:ext>
                  </a:extLst>
                </a:gridCol>
                <a:gridCol w="1603987">
                  <a:extLst>
                    <a:ext uri="{9D8B030D-6E8A-4147-A177-3AD203B41FA5}">
                      <a16:colId xmlns:a16="http://schemas.microsoft.com/office/drawing/2014/main" xmlns="" val="20003"/>
                    </a:ext>
                  </a:extLst>
                </a:gridCol>
                <a:gridCol w="1603987">
                  <a:extLst>
                    <a:ext uri="{9D8B030D-6E8A-4147-A177-3AD203B41FA5}">
                      <a16:colId xmlns:a16="http://schemas.microsoft.com/office/drawing/2014/main" xmlns="" val="20004"/>
                    </a:ext>
                  </a:extLst>
                </a:gridCol>
                <a:gridCol w="801993">
                  <a:extLst>
                    <a:ext uri="{9D8B030D-6E8A-4147-A177-3AD203B41FA5}">
                      <a16:colId xmlns:a16="http://schemas.microsoft.com/office/drawing/2014/main" xmlns="" val="20005"/>
                    </a:ext>
                  </a:extLst>
                </a:gridCol>
                <a:gridCol w="1603987">
                  <a:extLst>
                    <a:ext uri="{9D8B030D-6E8A-4147-A177-3AD203B41FA5}">
                      <a16:colId xmlns:a16="http://schemas.microsoft.com/office/drawing/2014/main" xmlns="" val="20006"/>
                    </a:ext>
                  </a:extLst>
                </a:gridCol>
              </a:tblGrid>
              <a:tr h="406929">
                <a:tc>
                  <a:txBody>
                    <a:bodyPr/>
                    <a:lstStyle/>
                    <a:p>
                      <a:pPr defTabSz="914400">
                        <a:defRPr sz="1800"/>
                      </a:pPr>
                      <a:r>
                        <a:rPr sz="2200">
                          <a:sym typeface="Helvetica Neue"/>
                        </a:rPr>
                        <a:t>Dataset  </a:t>
                      </a:r>
                    </a:p>
                  </a:txBody>
                  <a:tcPr marL="50800" marR="50800" marT="50800" marB="50800" anchor="ctr" horzOverflow="overflow"/>
                </a:tc>
                <a:tc>
                  <a:txBody>
                    <a:bodyPr/>
                    <a:lstStyle/>
                    <a:p>
                      <a:pPr defTabSz="914400">
                        <a:defRPr sz="1800"/>
                      </a:pPr>
                      <a:r>
                        <a:rPr sz="2200">
                          <a:sym typeface="Helvetica Neue"/>
                        </a:rPr>
                        <a:t>   A1   </a:t>
                      </a:r>
                    </a:p>
                  </a:txBody>
                  <a:tcPr marL="50800" marR="50800" marT="50800" marB="50800" anchor="ctr" horzOverflow="overflow"/>
                </a:tc>
                <a:tc>
                  <a:txBody>
                    <a:bodyPr/>
                    <a:lstStyle/>
                    <a:p>
                      <a:pPr defTabSz="914400">
                        <a:defRPr sz="1800"/>
                      </a:pPr>
                      <a:r>
                        <a:rPr sz="2200">
                          <a:sym typeface="Helvetica Neue"/>
                        </a:rPr>
                        <a:t>   A2   </a:t>
                      </a:r>
                    </a:p>
                  </a:txBody>
                  <a:tcPr marL="50800" marR="50800" marT="50800" marB="50800" anchor="ctr" horzOverflow="overflow"/>
                </a:tc>
                <a:tc>
                  <a:txBody>
                    <a:bodyPr/>
                    <a:lstStyle/>
                    <a:p>
                      <a:pPr defTabSz="914400">
                        <a:defRPr sz="1800"/>
                      </a:pPr>
                      <a:r>
                        <a:rPr sz="2200">
                          <a:sym typeface="Helvetica Neue"/>
                        </a:rPr>
                        <a:t>   A3   </a:t>
                      </a:r>
                    </a:p>
                  </a:txBody>
                  <a:tcPr marL="50800" marR="50800" marT="50800" marB="50800" anchor="ctr" horzOverflow="overflow"/>
                </a:tc>
                <a:tc>
                  <a:txBody>
                    <a:bodyPr/>
                    <a:lstStyle/>
                    <a:p>
                      <a:pPr defTabSz="914400">
                        <a:defRPr sz="1800"/>
                      </a:pPr>
                      <a:r>
                        <a:rPr sz="2200">
                          <a:sym typeface="Helvetica Neue"/>
                        </a:rPr>
                        <a:t>   A4   </a:t>
                      </a:r>
                    </a:p>
                  </a:txBody>
                  <a:tcPr marL="50800" marR="50800" marT="50800" marB="50800" anchor="ctr" horzOverflow="overflow"/>
                </a:tc>
                <a:tc>
                  <a:txBody>
                    <a:bodyPr/>
                    <a:lstStyle/>
                    <a:p>
                      <a:pPr defTabSz="914400">
                        <a:defRPr sz="1800"/>
                      </a:pPr>
                      <a:r>
                        <a:rPr sz="2200">
                          <a:sym typeface="Helvetica Neue"/>
                        </a:rPr>
                        <a:t> A5 </a:t>
                      </a:r>
                    </a:p>
                  </a:txBody>
                  <a:tcPr marL="50800" marR="50800" marT="50800" marB="50800" anchor="ctr" horzOverflow="overflow"/>
                </a:tc>
                <a:tc>
                  <a:txBody>
                    <a:bodyPr/>
                    <a:lstStyle/>
                    <a:p>
                      <a:pPr defTabSz="914400">
                        <a:defRPr sz="1800"/>
                      </a:pPr>
                      <a:r>
                        <a:rPr sz="2200">
                          <a:sym typeface="Helvetica Neue"/>
                        </a:rPr>
                        <a:t>   A6   </a:t>
                      </a:r>
                    </a:p>
                  </a:txBody>
                  <a:tcPr marL="50800" marR="50800" marT="50800" marB="50800" anchor="ctr" horzOverflow="overflow"/>
                </a:tc>
                <a:extLst>
                  <a:ext uri="{0D108BD9-81ED-4DB2-BD59-A6C34878D82A}">
                    <a16:rowId xmlns:a16="http://schemas.microsoft.com/office/drawing/2014/main" xmlns="" val="10000"/>
                  </a:ext>
                </a:extLst>
              </a:tr>
              <a:tr h="406929">
                <a:tc>
                  <a:txBody>
                    <a:bodyPr/>
                    <a:lstStyle/>
                    <a:p>
                      <a:pPr defTabSz="914400">
                        <a:defRPr sz="1800"/>
                      </a:pPr>
                      <a:r>
                        <a:rPr sz="2200">
                          <a:sym typeface="Helvetica Neue"/>
                        </a:rPr>
                        <a:t>dataset1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0.0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extLst>
                  <a:ext uri="{0D108BD9-81ED-4DB2-BD59-A6C34878D82A}">
                    <a16:rowId xmlns:a16="http://schemas.microsoft.com/office/drawing/2014/main" xmlns="" val="10001"/>
                  </a:ext>
                </a:extLst>
              </a:tr>
              <a:tr h="406929">
                <a:tc>
                  <a:txBody>
                    <a:bodyPr/>
                    <a:lstStyle/>
                    <a:p>
                      <a:pPr defTabSz="914400">
                        <a:defRPr sz="1800"/>
                      </a:pPr>
                      <a:r>
                        <a:rPr sz="2200">
                          <a:sym typeface="Helvetica Neue"/>
                        </a:rPr>
                        <a:t>dataset2 </a:t>
                      </a:r>
                    </a:p>
                  </a:txBody>
                  <a:tcPr marL="50800" marR="50800" marT="50800" marB="50800" anchor="ctr" horzOverflow="overflow"/>
                </a:tc>
                <a:tc>
                  <a:txBody>
                    <a:bodyPr/>
                    <a:lstStyle/>
                    <a:p>
                      <a:pPr defTabSz="914400">
                        <a:defRPr sz="1800"/>
                      </a:pPr>
                      <a:r>
                        <a:rPr sz="2200">
                          <a:sym typeface="Helvetica Neue"/>
                        </a:rPr>
                        <a:t>0.04022 </a:t>
                      </a:r>
                    </a:p>
                  </a:txBody>
                  <a:tcPr marL="50800" marR="50800" marT="50800" marB="50800" anchor="ctr" horzOverflow="overflow"/>
                </a:tc>
                <a:tc>
                  <a:txBody>
                    <a:bodyPr/>
                    <a:lstStyle/>
                    <a:p>
                      <a:pPr defTabSz="914400">
                        <a:defRPr sz="1800"/>
                      </a:pPr>
                      <a:r>
                        <a:rPr sz="2200">
                          <a:sym typeface="Helvetica Neue"/>
                        </a:rPr>
                        <a:t>0.01506 </a:t>
                      </a:r>
                    </a:p>
                  </a:txBody>
                  <a:tcPr marL="50800" marR="50800" marT="50800" marB="50800" anchor="ctr" horzOverflow="overflow"/>
                </a:tc>
                <a:tc>
                  <a:txBody>
                    <a:bodyPr/>
                    <a:lstStyle/>
                    <a:p>
                      <a:pPr defTabSz="914400">
                        <a:defRPr sz="1800"/>
                      </a:pPr>
                      <a:r>
                        <a:rPr sz="2200">
                          <a:sym typeface="Helvetica Neue"/>
                        </a:rPr>
                        <a:t>0.03727 </a:t>
                      </a:r>
                    </a:p>
                  </a:txBody>
                  <a:tcPr marL="50800" marR="50800" marT="50800" marB="50800" anchor="ctr" horzOverflow="overflow"/>
                </a:tc>
                <a:tc>
                  <a:txBody>
                    <a:bodyPr/>
                    <a:lstStyle/>
                    <a:p>
                      <a:pPr defTabSz="914400">
                        <a:defRPr sz="1800"/>
                      </a:pPr>
                      <a:r>
                        <a:rPr sz="2200" b="1">
                          <a:sym typeface="Helvetica Neue"/>
                        </a:rPr>
                        <a:t>0.04889 </a:t>
                      </a:r>
                    </a:p>
                  </a:txBody>
                  <a:tcPr marL="50800" marR="50800" marT="50800" marB="50800" anchor="ctr" horzOverflow="overflow"/>
                </a:tc>
                <a:tc>
                  <a:txBody>
                    <a:bodyPr/>
                    <a:lstStyle/>
                    <a:p>
                      <a:pPr defTabSz="914400">
                        <a:defRPr sz="1800"/>
                      </a:pPr>
                      <a:r>
                        <a:rPr sz="2200">
                          <a:sym typeface="Helvetica Neue"/>
                        </a:rPr>
                        <a:t>0.0 </a:t>
                      </a:r>
                    </a:p>
                  </a:txBody>
                  <a:tcPr marL="50800" marR="50800" marT="50800" marB="50800" anchor="ctr" horzOverflow="overflow"/>
                </a:tc>
                <a:tc>
                  <a:txBody>
                    <a:bodyPr/>
                    <a:lstStyle/>
                    <a:p>
                      <a:pPr defTabSz="914400">
                        <a:defRPr sz="1800"/>
                      </a:pPr>
                      <a:r>
                        <a:rPr sz="2200">
                          <a:sym typeface="Helvetica Neue"/>
                        </a:rPr>
                        <a:t>0.02581 </a:t>
                      </a:r>
                    </a:p>
                  </a:txBody>
                  <a:tcPr marL="50800" marR="50800" marT="50800" marB="50800" anchor="ctr" horzOverflow="overflow"/>
                </a:tc>
                <a:extLst>
                  <a:ext uri="{0D108BD9-81ED-4DB2-BD59-A6C34878D82A}">
                    <a16:rowId xmlns:a16="http://schemas.microsoft.com/office/drawing/2014/main" xmlns="" val="10002"/>
                  </a:ext>
                </a:extLst>
              </a:tr>
              <a:tr h="406929">
                <a:tc>
                  <a:txBody>
                    <a:bodyPr/>
                    <a:lstStyle/>
                    <a:p>
                      <a:pPr defTabSz="914400">
                        <a:defRPr sz="1800"/>
                      </a:pPr>
                      <a:r>
                        <a:rPr sz="2200">
                          <a:sym typeface="Helvetica Neue"/>
                        </a:rPr>
                        <a:t>dataset3 </a:t>
                      </a:r>
                    </a:p>
                  </a:txBody>
                  <a:tcPr marL="50800" marR="50800" marT="50800" marB="50800" anchor="ctr" horzOverflow="overflow"/>
                </a:tc>
                <a:tc>
                  <a:txBody>
                    <a:bodyPr/>
                    <a:lstStyle/>
                    <a:p>
                      <a:pPr defTabSz="914400">
                        <a:defRPr sz="1800"/>
                      </a:pPr>
                      <a:r>
                        <a:rPr sz="2200">
                          <a:sym typeface="Helvetica Neue"/>
                        </a:rPr>
                        <a:t>0.03306 </a:t>
                      </a:r>
                    </a:p>
                  </a:txBody>
                  <a:tcPr marL="50800" marR="50800" marT="50800" marB="50800" anchor="ctr" horzOverflow="overflow"/>
                </a:tc>
                <a:tc>
                  <a:txBody>
                    <a:bodyPr/>
                    <a:lstStyle/>
                    <a:p>
                      <a:pPr defTabSz="914400">
                        <a:defRPr sz="1800"/>
                      </a:pPr>
                      <a:r>
                        <a:rPr sz="2200">
                          <a:sym typeface="Helvetica Neue"/>
                        </a:rPr>
                        <a:t> 0.0022 </a:t>
                      </a:r>
                    </a:p>
                  </a:txBody>
                  <a:tcPr marL="50800" marR="50800" marT="50800" marB="50800" anchor="ctr" horzOverflow="overflow"/>
                </a:tc>
                <a:tc>
                  <a:txBody>
                    <a:bodyPr/>
                    <a:lstStyle/>
                    <a:p>
                      <a:pPr defTabSz="914400">
                        <a:defRPr sz="1800"/>
                      </a:pPr>
                      <a:r>
                        <a:rPr sz="2200">
                          <a:sym typeface="Helvetica Neue"/>
                        </a:rPr>
                        <a:t>0.01798 </a:t>
                      </a:r>
                    </a:p>
                  </a:txBody>
                  <a:tcPr marL="50800" marR="50800" marT="50800" marB="50800" anchor="ctr" horzOverflow="overflow"/>
                </a:tc>
                <a:tc>
                  <a:txBody>
                    <a:bodyPr/>
                    <a:lstStyle/>
                    <a:p>
                      <a:pPr defTabSz="914400">
                        <a:defRPr sz="1800"/>
                      </a:pPr>
                      <a:r>
                        <a:rPr sz="2200">
                          <a:sym typeface="Helvetica Neue"/>
                        </a:rPr>
                        <a:t>0.01912 </a:t>
                      </a:r>
                    </a:p>
                  </a:txBody>
                  <a:tcPr marL="50800" marR="50800" marT="50800" marB="50800" anchor="ctr" horzOverflow="overflow"/>
                </a:tc>
                <a:tc>
                  <a:txBody>
                    <a:bodyPr/>
                    <a:lstStyle/>
                    <a:p>
                      <a:pPr defTabSz="914400">
                        <a:defRPr sz="1800"/>
                      </a:pPr>
                      <a:r>
                        <a:rPr sz="2200">
                          <a:sym typeface="Helvetica Neue"/>
                        </a:rPr>
                        <a:t>0.0 </a:t>
                      </a:r>
                    </a:p>
                  </a:txBody>
                  <a:tcPr marL="50800" marR="50800" marT="50800" marB="50800" anchor="ctr" horzOverflow="overflow"/>
                </a:tc>
                <a:tc>
                  <a:txBody>
                    <a:bodyPr/>
                    <a:lstStyle/>
                    <a:p>
                      <a:pPr defTabSz="914400">
                        <a:defRPr sz="1800"/>
                      </a:pPr>
                      <a:r>
                        <a:rPr sz="2200" b="1">
                          <a:sym typeface="Helvetica Neue"/>
                        </a:rPr>
                        <a:t>0.04511 </a:t>
                      </a:r>
                    </a:p>
                  </a:txBody>
                  <a:tcPr marL="50800" marR="50800" marT="50800" marB="50800" anchor="ctr" horzOverflow="overflow"/>
                </a:tc>
                <a:extLst>
                  <a:ext uri="{0D108BD9-81ED-4DB2-BD59-A6C34878D82A}">
                    <a16:rowId xmlns:a16="http://schemas.microsoft.com/office/drawing/2014/main" xmlns="" val="10003"/>
                  </a:ext>
                </a:extLst>
              </a:tr>
              <a:tr h="406929">
                <a:tc>
                  <a:txBody>
                    <a:bodyPr/>
                    <a:lstStyle/>
                    <a:p>
                      <a:pPr defTabSz="914400">
                        <a:defRPr sz="1800"/>
                      </a:pPr>
                      <a:r>
                        <a:rPr sz="2200">
                          <a:sym typeface="Helvetica Neue"/>
                        </a:rPr>
                        <a:t>dataset4 </a:t>
                      </a:r>
                    </a:p>
                  </a:txBody>
                  <a:tcPr marL="50800" marR="50800" marT="50800" marB="50800" anchor="ctr" horzOverflow="overflow"/>
                </a:tc>
                <a:tc>
                  <a:txBody>
                    <a:bodyPr/>
                    <a:lstStyle/>
                    <a:p>
                      <a:pPr defTabSz="914400">
                        <a:defRPr sz="1800"/>
                      </a:pPr>
                      <a:r>
                        <a:rPr sz="2200" b="1">
                          <a:sym typeface="Helvetica Neue"/>
                        </a:rPr>
                        <a:t>0.20629 </a:t>
                      </a:r>
                    </a:p>
                  </a:txBody>
                  <a:tcPr marL="50800" marR="50800" marT="50800" marB="50800" anchor="ctr" horzOverflow="overflow"/>
                </a:tc>
                <a:tc>
                  <a:txBody>
                    <a:bodyPr/>
                    <a:lstStyle/>
                    <a:p>
                      <a:pPr defTabSz="914400">
                        <a:defRPr sz="1800"/>
                      </a:pPr>
                      <a:r>
                        <a:rPr sz="2200">
                          <a:sym typeface="Helvetica Neue"/>
                        </a:rPr>
                        <a:t> 0.0339 </a:t>
                      </a:r>
                    </a:p>
                  </a:txBody>
                  <a:tcPr marL="50800" marR="50800" marT="50800" marB="50800" anchor="ctr" horzOverflow="overflow"/>
                </a:tc>
                <a:tc>
                  <a:txBody>
                    <a:bodyPr/>
                    <a:lstStyle/>
                    <a:p>
                      <a:pPr defTabSz="914400">
                        <a:defRPr sz="1800"/>
                      </a:pPr>
                      <a:r>
                        <a:rPr sz="2200">
                          <a:sym typeface="Helvetica Neue"/>
                        </a:rPr>
                        <a:t>0.02591 </a:t>
                      </a:r>
                    </a:p>
                  </a:txBody>
                  <a:tcPr marL="50800" marR="50800" marT="50800" marB="50800" anchor="ctr" horzOverflow="overflow"/>
                </a:tc>
                <a:tc>
                  <a:txBody>
                    <a:bodyPr/>
                    <a:lstStyle/>
                    <a:p>
                      <a:pPr defTabSz="914400">
                        <a:defRPr sz="1800"/>
                      </a:pPr>
                      <a:r>
                        <a:rPr sz="2200">
                          <a:sym typeface="Helvetica Neue"/>
                        </a:rPr>
                        <a:t>0.07593 </a:t>
                      </a:r>
                    </a:p>
                  </a:txBody>
                  <a:tcPr marL="50800" marR="50800" marT="50800" marB="50800" anchor="ctr" horzOverflow="overflow"/>
                </a:tc>
                <a:tc>
                  <a:txBody>
                    <a:bodyPr/>
                    <a:lstStyle/>
                    <a:p>
                      <a:pPr defTabSz="914400">
                        <a:defRPr sz="1800"/>
                      </a:pPr>
                      <a:r>
                        <a:rPr sz="2200">
                          <a:sym typeface="Helvetica Neue"/>
                        </a:rPr>
                        <a:t>0.0 </a:t>
                      </a:r>
                    </a:p>
                  </a:txBody>
                  <a:tcPr marL="50800" marR="50800" marT="50800" marB="50800" anchor="ctr" horzOverflow="overflow"/>
                </a:tc>
                <a:tc>
                  <a:txBody>
                    <a:bodyPr/>
                    <a:lstStyle/>
                    <a:p>
                      <a:pPr defTabSz="914400">
                        <a:defRPr sz="1800"/>
                      </a:pPr>
                      <a:r>
                        <a:rPr sz="2200">
                          <a:sym typeface="Helvetica Neue"/>
                        </a:rPr>
                        <a:t>0.00332 </a:t>
                      </a:r>
                    </a:p>
                  </a:txBody>
                  <a:tcPr marL="50800" marR="50800" marT="50800" marB="50800" anchor="ctr" horzOverflow="overflow"/>
                </a:tc>
                <a:extLst>
                  <a:ext uri="{0D108BD9-81ED-4DB2-BD59-A6C34878D82A}">
                    <a16:rowId xmlns:a16="http://schemas.microsoft.com/office/drawing/2014/main" xmlns="" val="10004"/>
                  </a:ext>
                </a:extLst>
              </a:tr>
            </a:tbl>
          </a:graphicData>
        </a:graphic>
      </p:graphicFrame>
      <p:sp>
        <p:nvSpPr>
          <p:cNvPr id="144" name="For A5 == 1: The dataset is pure, you don't need to test any attributes…"/>
          <p:cNvSpPr txBox="1"/>
          <p:nvPr/>
        </p:nvSpPr>
        <p:spPr>
          <a:xfrm>
            <a:off x="1655013" y="6072818"/>
            <a:ext cx="9694774" cy="26540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150000"/>
              </a:lnSpc>
              <a:defRPr b="0"/>
            </a:pPr>
            <a:r>
              <a:t>For A5 == 1: The dataset is pure, you don't need to test any attributes</a:t>
            </a:r>
          </a:p>
          <a:p>
            <a:pPr algn="l">
              <a:lnSpc>
                <a:spcPct val="150000"/>
              </a:lnSpc>
              <a:defRPr b="0"/>
            </a:pPr>
            <a:r>
              <a:t>For A5 == 2: attribute A4 should be tested</a:t>
            </a:r>
          </a:p>
          <a:p>
            <a:pPr algn="l">
              <a:lnSpc>
                <a:spcPct val="150000"/>
              </a:lnSpc>
              <a:defRPr b="0"/>
            </a:pPr>
            <a:r>
              <a:t>For A5 == 3: attribute A6 should be tested</a:t>
            </a:r>
          </a:p>
          <a:p>
            <a:pPr algn="l">
              <a:lnSpc>
                <a:spcPct val="150000"/>
              </a:lnSpc>
              <a:defRPr b="0"/>
            </a:pPr>
            <a:r>
              <a:t>For A5 == 4: attribute A1 should be tested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Before Assignment 5"/>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Before Assignment 5</a:t>
            </a:r>
          </a:p>
        </p:txBody>
      </p:sp>
      <p:sp>
        <p:nvSpPr>
          <p:cNvPr id="147" name="Q2: For the monk1 data draw the decision tree up to the first two levels and assign the majority class of the subsets that resulted from the two splits to the leaf nodes. Then compare your results with that of a predefined routine for ID3."/>
          <p:cNvSpPr txBox="1"/>
          <p:nvPr/>
        </p:nvSpPr>
        <p:spPr>
          <a:xfrm>
            <a:off x="1020006" y="1258267"/>
            <a:ext cx="10964787" cy="15577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50000"/>
              </a:lnSpc>
              <a:defRPr b="0"/>
            </a:lvl1pPr>
          </a:lstStyle>
          <a:p>
            <a:r>
              <a:t>Q2: For the monk1 data draw the decision tree up to the first two levels and assign the majority class of the subsets that resulted from the two splits to the leaf nodes. Then compare your results with that of a predefined routine for ID3.</a:t>
            </a:r>
          </a:p>
        </p:txBody>
      </p:sp>
      <p:pic>
        <p:nvPicPr>
          <p:cNvPr id="148" name="Image" descr="Image"/>
          <p:cNvPicPr>
            <a:picLocks noChangeAspect="1"/>
          </p:cNvPicPr>
          <p:nvPr/>
        </p:nvPicPr>
        <p:blipFill>
          <a:blip r:embed="rId2">
            <a:extLst/>
          </a:blip>
          <a:stretch>
            <a:fillRect/>
          </a:stretch>
        </p:blipFill>
        <p:spPr>
          <a:xfrm>
            <a:off x="1393294" y="3151716"/>
            <a:ext cx="3715812" cy="5482168"/>
          </a:xfrm>
          <a:prstGeom prst="rect">
            <a:avLst/>
          </a:prstGeom>
          <a:ln w="12700">
            <a:miter lim="400000"/>
          </a:ln>
        </p:spPr>
      </p:pic>
      <p:pic>
        <p:nvPicPr>
          <p:cNvPr id="149" name="Image" descr="Image"/>
          <p:cNvPicPr>
            <a:picLocks noChangeAspect="1"/>
          </p:cNvPicPr>
          <p:nvPr/>
        </p:nvPicPr>
        <p:blipFill>
          <a:blip r:embed="rId3">
            <a:extLst/>
          </a:blip>
          <a:stretch>
            <a:fillRect/>
          </a:stretch>
        </p:blipFill>
        <p:spPr>
          <a:xfrm>
            <a:off x="6639983" y="3562350"/>
            <a:ext cx="5041901" cy="4356100"/>
          </a:xfrm>
          <a:prstGeom prst="rect">
            <a:avLst/>
          </a:prstGeom>
          <a:ln w="12700">
            <a:miter lim="400000"/>
          </a:ln>
        </p:spPr>
      </p:pic>
      <p:sp>
        <p:nvSpPr>
          <p:cNvPr id="150" name="Generated Manually"/>
          <p:cNvSpPr txBox="1"/>
          <p:nvPr/>
        </p:nvSpPr>
        <p:spPr>
          <a:xfrm>
            <a:off x="1542851" y="8708031"/>
            <a:ext cx="2231365"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0"/>
            </a:lvl1pPr>
          </a:lstStyle>
          <a:p>
            <a:r>
              <a:t>Generated Manually </a:t>
            </a:r>
          </a:p>
        </p:txBody>
      </p:sp>
      <p:sp>
        <p:nvSpPr>
          <p:cNvPr id="151" name="Generated by predefined routine"/>
          <p:cNvSpPr txBox="1"/>
          <p:nvPr/>
        </p:nvSpPr>
        <p:spPr>
          <a:xfrm>
            <a:off x="7416372" y="8708031"/>
            <a:ext cx="3489122"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800" b="0"/>
            </a:lvl1pPr>
          </a:lstStyle>
          <a:p>
            <a:r>
              <a:t>Generated by predefined routine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Assignment 5 &amp; 6"/>
          <p:cNvSpPr txBox="1">
            <a:spLocks noGrp="1"/>
          </p:cNvSpPr>
          <p:nvPr>
            <p:ph type="title"/>
          </p:nvPr>
        </p:nvSpPr>
        <p:spPr>
          <a:xfrm>
            <a:off x="2790894" y="266700"/>
            <a:ext cx="7423012" cy="808250"/>
          </a:xfrm>
          <a:prstGeom prst="rect">
            <a:avLst/>
          </a:prstGeom>
        </p:spPr>
        <p:txBody>
          <a:bodyPr>
            <a:normAutofit fontScale="90000"/>
          </a:bodyPr>
          <a:lstStyle>
            <a:lvl1pPr defTabSz="344677">
              <a:defRPr sz="4719"/>
            </a:lvl1pPr>
          </a:lstStyle>
          <a:p>
            <a:r>
              <a:t>Assignment 5 &amp; 6</a:t>
            </a:r>
          </a:p>
        </p:txBody>
      </p:sp>
      <p:graphicFrame>
        <p:nvGraphicFramePr>
          <p:cNvPr id="154" name="Table"/>
          <p:cNvGraphicFramePr/>
          <p:nvPr/>
        </p:nvGraphicFramePr>
        <p:xfrm>
          <a:off x="3975100" y="1916918"/>
          <a:ext cx="5054599" cy="2220356"/>
        </p:xfrm>
        <a:graphic>
          <a:graphicData uri="http://schemas.openxmlformats.org/drawingml/2006/table">
            <a:tbl>
              <a:tblPr firstRow="1" bandRow="1">
                <a:tableStyleId>{4C3C2611-4C71-4FC5-86AE-919BDF0F9419}</a:tableStyleId>
              </a:tblPr>
              <a:tblGrid>
                <a:gridCol w="1879956">
                  <a:extLst>
                    <a:ext uri="{9D8B030D-6E8A-4147-A177-3AD203B41FA5}">
                      <a16:colId xmlns:a16="http://schemas.microsoft.com/office/drawing/2014/main" xmlns="" val="20000"/>
                    </a:ext>
                  </a:extLst>
                </a:gridCol>
                <a:gridCol w="1507512">
                  <a:extLst>
                    <a:ext uri="{9D8B030D-6E8A-4147-A177-3AD203B41FA5}">
                      <a16:colId xmlns:a16="http://schemas.microsoft.com/office/drawing/2014/main" xmlns="" val="20001"/>
                    </a:ext>
                  </a:extLst>
                </a:gridCol>
                <a:gridCol w="1667131">
                  <a:extLst>
                    <a:ext uri="{9D8B030D-6E8A-4147-A177-3AD203B41FA5}">
                      <a16:colId xmlns:a16="http://schemas.microsoft.com/office/drawing/2014/main" xmlns="" val="20002"/>
                    </a:ext>
                  </a:extLst>
                </a:gridCol>
              </a:tblGrid>
              <a:tr h="555089">
                <a:tc>
                  <a:txBody>
                    <a:bodyPr/>
                    <a:lstStyle/>
                    <a:p>
                      <a:pPr defTabSz="914400">
                        <a:defRPr sz="1800" b="0">
                          <a:solidFill>
                            <a:srgbClr val="000000"/>
                          </a:solidFill>
                        </a:defRPr>
                      </a:pPr>
                      <a:r>
                        <a:rPr sz="2200" b="1">
                          <a:solidFill>
                            <a:srgbClr val="FFFFFF"/>
                          </a:solidFill>
                          <a:sym typeface="Helvetica Neue"/>
                        </a:rPr>
                        <a:t>Dataset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E-train </a:t>
                      </a:r>
                    </a:p>
                  </a:txBody>
                  <a:tcPr marL="50800" marR="50800" marT="50800" marB="50800" anchor="ctr" horzOverflow="overflow"/>
                </a:tc>
                <a:tc>
                  <a:txBody>
                    <a:bodyPr/>
                    <a:lstStyle/>
                    <a:p>
                      <a:pPr defTabSz="914400">
                        <a:defRPr sz="1800" b="0">
                          <a:solidFill>
                            <a:srgbClr val="000000"/>
                          </a:solidFill>
                        </a:defRPr>
                      </a:pPr>
                      <a:r>
                        <a:rPr sz="2200" b="1">
                          <a:solidFill>
                            <a:srgbClr val="FFFFFF"/>
                          </a:solidFill>
                          <a:sym typeface="Helvetica Neue"/>
                        </a:rPr>
                        <a:t> E-test </a:t>
                      </a:r>
                    </a:p>
                  </a:txBody>
                  <a:tcPr marL="50800" marR="50800" marT="50800" marB="50800" anchor="ctr" horzOverflow="overflow"/>
                </a:tc>
                <a:extLst>
                  <a:ext uri="{0D108BD9-81ED-4DB2-BD59-A6C34878D82A}">
                    <a16:rowId xmlns:a16="http://schemas.microsoft.com/office/drawing/2014/main" xmlns="" val="10000"/>
                  </a:ext>
                </a:extLst>
              </a:tr>
              <a:tr h="555089">
                <a:tc>
                  <a:txBody>
                    <a:bodyPr/>
                    <a:lstStyle/>
                    <a:p>
                      <a:pPr defTabSz="914400">
                        <a:defRPr sz="1800"/>
                      </a:pPr>
                      <a:r>
                        <a:rPr sz="2200">
                          <a:sym typeface="Helvetica Neue"/>
                        </a:rPr>
                        <a:t> MONK1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 0.1713 </a:t>
                      </a:r>
                    </a:p>
                  </a:txBody>
                  <a:tcPr marL="50800" marR="50800" marT="50800" marB="50800" anchor="ctr" horzOverflow="overflow"/>
                </a:tc>
                <a:extLst>
                  <a:ext uri="{0D108BD9-81ED-4DB2-BD59-A6C34878D82A}">
                    <a16:rowId xmlns:a16="http://schemas.microsoft.com/office/drawing/2014/main" xmlns="" val="10001"/>
                  </a:ext>
                </a:extLst>
              </a:tr>
              <a:tr h="555089">
                <a:tc>
                  <a:txBody>
                    <a:bodyPr/>
                    <a:lstStyle/>
                    <a:p>
                      <a:pPr defTabSz="914400">
                        <a:defRPr sz="1800"/>
                      </a:pPr>
                      <a:r>
                        <a:rPr sz="2200">
                          <a:sym typeface="Helvetica Neue"/>
                        </a:rPr>
                        <a:t> MONK2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0.30787 </a:t>
                      </a:r>
                    </a:p>
                  </a:txBody>
                  <a:tcPr marL="50800" marR="50800" marT="50800" marB="50800" anchor="ctr" horzOverflow="overflow"/>
                </a:tc>
                <a:extLst>
                  <a:ext uri="{0D108BD9-81ED-4DB2-BD59-A6C34878D82A}">
                    <a16:rowId xmlns:a16="http://schemas.microsoft.com/office/drawing/2014/main" xmlns="" val="10002"/>
                  </a:ext>
                </a:extLst>
              </a:tr>
              <a:tr h="555089">
                <a:tc>
                  <a:txBody>
                    <a:bodyPr/>
                    <a:lstStyle/>
                    <a:p>
                      <a:pPr defTabSz="914400">
                        <a:defRPr sz="1800"/>
                      </a:pPr>
                      <a:r>
                        <a:rPr sz="2200">
                          <a:sym typeface="Helvetica Neue"/>
                        </a:rPr>
                        <a:t> MONK3  </a:t>
                      </a:r>
                    </a:p>
                  </a:txBody>
                  <a:tcPr marL="50800" marR="50800" marT="50800" marB="50800" anchor="ctr" horzOverflow="overflow"/>
                </a:tc>
                <a:tc>
                  <a:txBody>
                    <a:bodyPr/>
                    <a:lstStyle/>
                    <a:p>
                      <a:pPr defTabSz="914400">
                        <a:defRPr sz="1800"/>
                      </a:pPr>
                      <a:r>
                        <a:rPr sz="2200">
                          <a:sym typeface="Helvetica Neue"/>
                        </a:rPr>
                        <a:t>  0.0   </a:t>
                      </a:r>
                    </a:p>
                  </a:txBody>
                  <a:tcPr marL="50800" marR="50800" marT="50800" marB="50800" anchor="ctr" horzOverflow="overflow"/>
                </a:tc>
                <a:tc>
                  <a:txBody>
                    <a:bodyPr/>
                    <a:lstStyle/>
                    <a:p>
                      <a:pPr defTabSz="914400">
                        <a:defRPr sz="1800"/>
                      </a:pPr>
                      <a:r>
                        <a:rPr sz="2200">
                          <a:sym typeface="Helvetica Neue"/>
                        </a:rPr>
                        <a:t>0.05556 </a:t>
                      </a:r>
                    </a:p>
                  </a:txBody>
                  <a:tcPr marL="50800" marR="50800" marT="50800" marB="50800" anchor="ctr" horzOverflow="overflow"/>
                </a:tc>
                <a:extLst>
                  <a:ext uri="{0D108BD9-81ED-4DB2-BD59-A6C34878D82A}">
                    <a16:rowId xmlns:a16="http://schemas.microsoft.com/office/drawing/2014/main" xmlns="" val="10003"/>
                  </a:ext>
                </a:extLst>
              </a:tr>
            </a:tbl>
          </a:graphicData>
        </a:graphic>
      </p:graphicFrame>
      <p:sp>
        <p:nvSpPr>
          <p:cNvPr id="155" name="Variance refers to the amount by which the decision tree would change if we estimated it using a different training data set while bias refers to the error that is introduced by approximating a real-life problem.…"/>
          <p:cNvSpPr txBox="1"/>
          <p:nvPr/>
        </p:nvSpPr>
        <p:spPr>
          <a:xfrm>
            <a:off x="1980786" y="4532515"/>
            <a:ext cx="9786255" cy="429864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lnSpc>
                <a:spcPct val="150000"/>
              </a:lnSpc>
              <a:buSzPct val="100000"/>
              <a:buChar char="•"/>
              <a:defRPr b="0"/>
            </a:pPr>
            <a:r>
              <a:rPr dirty="0"/>
              <a:t>Variance refers to the amount by which the decision tree would change if we estimated it using a different training data set while bias refers to the error that is introduced by approximating a real-life problem. </a:t>
            </a:r>
          </a:p>
          <a:p>
            <a:pPr marL="228600" indent="-228600" algn="l">
              <a:lnSpc>
                <a:spcPct val="150000"/>
              </a:lnSpc>
              <a:buSzPct val="100000"/>
              <a:buChar char="•"/>
              <a:defRPr b="0"/>
            </a:pPr>
            <a:r>
              <a:rPr dirty="0"/>
              <a:t>Decision trees always have a higher variance since the models are over-complex and overfitting due to growing a full tree which fits for all rules. Therefore, pruning the tree can increase the bias and reduce the variance.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637</Words>
  <Application>Microsoft Macintosh PowerPoint</Application>
  <PresentationFormat>Custom</PresentationFormat>
  <Paragraphs>160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Cambria Math</vt:lpstr>
      <vt:lpstr>Helvetica Light</vt:lpstr>
      <vt:lpstr>Helvetica Neue</vt:lpstr>
      <vt:lpstr>Helvetica Neue Light</vt:lpstr>
      <vt:lpstr>Helvetica Neue Medium</vt:lpstr>
      <vt:lpstr>Helvetica Neue Thin</vt:lpstr>
      <vt:lpstr>White</vt:lpstr>
      <vt:lpstr>LAB1 - Decision Tree</vt:lpstr>
      <vt:lpstr>Assignment 0</vt:lpstr>
      <vt:lpstr>Assignment 1</vt:lpstr>
      <vt:lpstr>Assignment 2</vt:lpstr>
      <vt:lpstr>Assignment 3</vt:lpstr>
      <vt:lpstr>Assignment 4</vt:lpstr>
      <vt:lpstr>Before Assignment 5</vt:lpstr>
      <vt:lpstr>Before Assignment 5</vt:lpstr>
      <vt:lpstr>Assignment 5 &amp; 6</vt:lpstr>
      <vt:lpstr>Assignment 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 Decision Tree</dc:title>
  <cp:lastModifiedBy>赵 雨霁</cp:lastModifiedBy>
  <cp:revision>6</cp:revision>
  <dcterms:modified xsi:type="dcterms:W3CDTF">2019-09-18T08:30:37Z</dcterms:modified>
</cp:coreProperties>
</file>