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25" r:id="rId2"/>
    <p:sldId id="418" r:id="rId3"/>
    <p:sldId id="486" r:id="rId4"/>
    <p:sldId id="558" r:id="rId5"/>
    <p:sldId id="559" r:id="rId6"/>
    <p:sldId id="560" r:id="rId7"/>
    <p:sldId id="561" r:id="rId8"/>
    <p:sldId id="525"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424" r:id="rId28"/>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C4B"/>
    <a:srgbClr val="778495"/>
    <a:srgbClr val="9F624F"/>
    <a:srgbClr val="F2C091"/>
    <a:srgbClr val="E6C1B9"/>
    <a:srgbClr val="8F847D"/>
    <a:srgbClr val="5AAD9E"/>
    <a:srgbClr val="256C81"/>
    <a:srgbClr val="F1F8F1"/>
    <a:srgbClr val="F7F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4414" autoAdjust="0"/>
  </p:normalViewPr>
  <p:slideViewPr>
    <p:cSldViewPr>
      <p:cViewPr varScale="1">
        <p:scale>
          <a:sx n="92" d="100"/>
          <a:sy n="92" d="100"/>
        </p:scale>
        <p:origin x="612" y="90"/>
      </p:cViewPr>
      <p:guideLst>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8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2018/4/16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2018/4/16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extLst>
      <p:ext uri="{BB962C8B-B14F-4D97-AF65-F5344CB8AC3E}">
        <p14:creationId xmlns:p14="http://schemas.microsoft.com/office/powerpoint/2010/main" val="211883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extLst>
      <p:ext uri="{BB962C8B-B14F-4D97-AF65-F5344CB8AC3E}">
        <p14:creationId xmlns:p14="http://schemas.microsoft.com/office/powerpoint/2010/main" val="211148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extLst>
      <p:ext uri="{BB962C8B-B14F-4D97-AF65-F5344CB8AC3E}">
        <p14:creationId xmlns:p14="http://schemas.microsoft.com/office/powerpoint/2010/main" val="84707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聚类属于无监督学习，以往的回归、朴素贝叶斯、</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等都是有类别标签</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的，也就是说样例中已经给出了样例的分类。而聚类的样本中却没有给定</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，只有特征</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，比如假设宇宙中的星星可以表示成三维空间中的点集。聚类的目的是找到每个样本</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潜在的类别</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，并将同类别</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的样本</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放在一起。比如上面的星星，聚类后结果是一个个星团，星团里面的点相互距离比较近，星团间的星星距离就比较远了。</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extLst>
      <p:ext uri="{BB962C8B-B14F-4D97-AF65-F5344CB8AC3E}">
        <p14:creationId xmlns:p14="http://schemas.microsoft.com/office/powerpoint/2010/main" val="427588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extLst>
      <p:ext uri="{BB962C8B-B14F-4D97-AF65-F5344CB8AC3E}">
        <p14:creationId xmlns:p14="http://schemas.microsoft.com/office/powerpoint/2010/main" val="133065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10" name="文本占位符 9"/>
          <p:cNvSpPr>
            <a:spLocks noGrp="1"/>
          </p:cNvSpPr>
          <p:nvPr>
            <p:ph type="body" sz="quarter" idx="13"/>
          </p:nvPr>
        </p:nvSpPr>
        <p:spPr>
          <a:xfrm>
            <a:off x="457200" y="1203325"/>
            <a:ext cx="8229600" cy="3384550"/>
          </a:xfrm>
        </p:spPr>
        <p:txBody>
          <a:bodyPr/>
          <a:lstStyle>
            <a:lvl1pPr>
              <a:defRPr sz="2400"/>
            </a:lvl1pPr>
            <a:lvl2pPr>
              <a:defRPr sz="2000"/>
            </a:lvl2pPr>
            <a:lvl3pPr>
              <a:defRPr sz="1600"/>
            </a:lvl3pPr>
            <a:lvl4pPr>
              <a:defRPr sz="14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2018/4/16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
          <p:cNvSpPr/>
          <p:nvPr/>
        </p:nvSpPr>
        <p:spPr>
          <a:xfrm flipH="1">
            <a:off x="3664844" y="2647776"/>
            <a:ext cx="5478884" cy="1148110"/>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 name="connsiteX0" fmla="*/ 0 w 3969895"/>
              <a:gd name="connsiteY0" fmla="*/ 10969 h 5161503"/>
              <a:gd name="connsiteX1" fmla="*/ 3969895 w 3969895"/>
              <a:gd name="connsiteY1" fmla="*/ 0 h 5161503"/>
              <a:gd name="connsiteX2" fmla="*/ 2464118 w 3969895"/>
              <a:gd name="connsiteY2" fmla="*/ 5161503 h 5161503"/>
              <a:gd name="connsiteX3" fmla="*/ 0 w 3969895"/>
              <a:gd name="connsiteY3" fmla="*/ 5154469 h 5161503"/>
              <a:gd name="connsiteX4" fmla="*/ 0 w 3969895"/>
              <a:gd name="connsiteY4" fmla="*/ 10969 h 5161503"/>
              <a:gd name="connsiteX0" fmla="*/ 0 w 3969895"/>
              <a:gd name="connsiteY0" fmla="*/ 10969 h 5154469"/>
              <a:gd name="connsiteX1" fmla="*/ 3969895 w 3969895"/>
              <a:gd name="connsiteY1" fmla="*/ 0 h 5154469"/>
              <a:gd name="connsiteX2" fmla="*/ 3219219 w 3969895"/>
              <a:gd name="connsiteY2" fmla="*/ 5129991 h 5154469"/>
              <a:gd name="connsiteX3" fmla="*/ 0 w 3969895"/>
              <a:gd name="connsiteY3" fmla="*/ 5154469 h 5154469"/>
              <a:gd name="connsiteX4" fmla="*/ 0 w 3969895"/>
              <a:gd name="connsiteY4" fmla="*/ 10969 h 5154469"/>
              <a:gd name="connsiteX0" fmla="*/ 0 w 3879883"/>
              <a:gd name="connsiteY0" fmla="*/ 2 h 5143502"/>
              <a:gd name="connsiteX1" fmla="*/ 3879883 w 3879883"/>
              <a:gd name="connsiteY1" fmla="*/ 83565 h 5143502"/>
              <a:gd name="connsiteX2" fmla="*/ 3219219 w 3879883"/>
              <a:gd name="connsiteY2" fmla="*/ 5119024 h 5143502"/>
              <a:gd name="connsiteX3" fmla="*/ 0 w 3879883"/>
              <a:gd name="connsiteY3" fmla="*/ 5143502 h 5143502"/>
              <a:gd name="connsiteX4" fmla="*/ 0 w 3879883"/>
              <a:gd name="connsiteY4" fmla="*/ 2 h 5143502"/>
              <a:gd name="connsiteX0" fmla="*/ 0 w 3844878"/>
              <a:gd name="connsiteY0" fmla="*/ 2 h 5143502"/>
              <a:gd name="connsiteX1" fmla="*/ 3844878 w 3844878"/>
              <a:gd name="connsiteY1" fmla="*/ 83565 h 5143502"/>
              <a:gd name="connsiteX2" fmla="*/ 3219219 w 3844878"/>
              <a:gd name="connsiteY2" fmla="*/ 5119024 h 5143502"/>
              <a:gd name="connsiteX3" fmla="*/ 0 w 3844878"/>
              <a:gd name="connsiteY3" fmla="*/ 5143502 h 5143502"/>
              <a:gd name="connsiteX4" fmla="*/ 0 w 3844878"/>
              <a:gd name="connsiteY4" fmla="*/ 2 h 5143502"/>
              <a:gd name="connsiteX0" fmla="*/ 0 w 4039330"/>
              <a:gd name="connsiteY0" fmla="*/ 2 h 5623209"/>
              <a:gd name="connsiteX1" fmla="*/ 3844878 w 4039330"/>
              <a:gd name="connsiteY1" fmla="*/ 83565 h 5623209"/>
              <a:gd name="connsiteX2" fmla="*/ 4039330 w 4039330"/>
              <a:gd name="connsiteY2" fmla="*/ 5623209 h 5623209"/>
              <a:gd name="connsiteX3" fmla="*/ 0 w 4039330"/>
              <a:gd name="connsiteY3" fmla="*/ 5143502 h 5623209"/>
              <a:gd name="connsiteX4" fmla="*/ 0 w 4039330"/>
              <a:gd name="connsiteY4" fmla="*/ 2 h 5623209"/>
              <a:gd name="connsiteX0" fmla="*/ 0 w 4039330"/>
              <a:gd name="connsiteY0" fmla="*/ 2 h 5623209"/>
              <a:gd name="connsiteX1" fmla="*/ 3374815 w 4039330"/>
              <a:gd name="connsiteY1" fmla="*/ 20541 h 5623209"/>
              <a:gd name="connsiteX2" fmla="*/ 4039330 w 4039330"/>
              <a:gd name="connsiteY2" fmla="*/ 5623209 h 5623209"/>
              <a:gd name="connsiteX3" fmla="*/ 0 w 4039330"/>
              <a:gd name="connsiteY3" fmla="*/ 5143502 h 5623209"/>
              <a:gd name="connsiteX4" fmla="*/ 0 w 4039330"/>
              <a:gd name="connsiteY4" fmla="*/ 2 h 5623209"/>
              <a:gd name="connsiteX0" fmla="*/ 0 w 3943230"/>
              <a:gd name="connsiteY0" fmla="*/ 2 h 5641021"/>
              <a:gd name="connsiteX1" fmla="*/ 3374815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43230"/>
              <a:gd name="connsiteY0" fmla="*/ 2 h 5641021"/>
              <a:gd name="connsiteX1" fmla="*/ 3386121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34751"/>
              <a:gd name="connsiteY0" fmla="*/ 2 h 5641021"/>
              <a:gd name="connsiteX1" fmla="*/ 3386121 w 3934751"/>
              <a:gd name="connsiteY1" fmla="*/ 20541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046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894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23446"/>
              <a:gd name="connsiteY0" fmla="*/ 2 h 5641021"/>
              <a:gd name="connsiteX1" fmla="*/ 3388948 w 3923446"/>
              <a:gd name="connsiteY1" fmla="*/ 2733 h 5641021"/>
              <a:gd name="connsiteX2" fmla="*/ 3923446 w 3923446"/>
              <a:gd name="connsiteY2" fmla="*/ 5641021 h 5641021"/>
              <a:gd name="connsiteX3" fmla="*/ 0 w 3923446"/>
              <a:gd name="connsiteY3" fmla="*/ 5143502 h 5641021"/>
              <a:gd name="connsiteX4" fmla="*/ 0 w 3923446"/>
              <a:gd name="connsiteY4" fmla="*/ 2 h 5641021"/>
              <a:gd name="connsiteX0" fmla="*/ 0 w 3926272"/>
              <a:gd name="connsiteY0" fmla="*/ 2 h 5641021"/>
              <a:gd name="connsiteX1" fmla="*/ 3388948 w 3926272"/>
              <a:gd name="connsiteY1" fmla="*/ 2733 h 5641021"/>
              <a:gd name="connsiteX2" fmla="*/ 3926272 w 3926272"/>
              <a:gd name="connsiteY2" fmla="*/ 5641021 h 5641021"/>
              <a:gd name="connsiteX3" fmla="*/ 0 w 3926272"/>
              <a:gd name="connsiteY3" fmla="*/ 5143502 h 5641021"/>
              <a:gd name="connsiteX4" fmla="*/ 0 w 3926272"/>
              <a:gd name="connsiteY4" fmla="*/ 2 h 5641021"/>
              <a:gd name="connsiteX0" fmla="*/ 0 w 3900834"/>
              <a:gd name="connsiteY0" fmla="*/ 2 h 5302617"/>
              <a:gd name="connsiteX1" fmla="*/ 3388948 w 3900834"/>
              <a:gd name="connsiteY1" fmla="*/ 2733 h 5302617"/>
              <a:gd name="connsiteX2" fmla="*/ 3900834 w 3900834"/>
              <a:gd name="connsiteY2" fmla="*/ 5302617 h 5302617"/>
              <a:gd name="connsiteX3" fmla="*/ 0 w 3900834"/>
              <a:gd name="connsiteY3" fmla="*/ 5143502 h 5302617"/>
              <a:gd name="connsiteX4" fmla="*/ 0 w 3900834"/>
              <a:gd name="connsiteY4" fmla="*/ 2 h 5302617"/>
              <a:gd name="connsiteX0" fmla="*/ 0 w 3898007"/>
              <a:gd name="connsiteY0" fmla="*/ 2 h 5195752"/>
              <a:gd name="connsiteX1" fmla="*/ 3388948 w 3898007"/>
              <a:gd name="connsiteY1" fmla="*/ 2733 h 5195752"/>
              <a:gd name="connsiteX2" fmla="*/ 3898007 w 3898007"/>
              <a:gd name="connsiteY2" fmla="*/ 5195752 h 5195752"/>
              <a:gd name="connsiteX3" fmla="*/ 0 w 3898007"/>
              <a:gd name="connsiteY3" fmla="*/ 5143502 h 5195752"/>
              <a:gd name="connsiteX4" fmla="*/ 0 w 3898007"/>
              <a:gd name="connsiteY4" fmla="*/ 2 h 5195752"/>
              <a:gd name="connsiteX0" fmla="*/ 0 w 3895181"/>
              <a:gd name="connsiteY0" fmla="*/ 2 h 5143502"/>
              <a:gd name="connsiteX1" fmla="*/ 3388948 w 3895181"/>
              <a:gd name="connsiteY1" fmla="*/ 2733 h 5143502"/>
              <a:gd name="connsiteX2" fmla="*/ 3895181 w 3895181"/>
              <a:gd name="connsiteY2" fmla="*/ 5035459 h 5143502"/>
              <a:gd name="connsiteX3" fmla="*/ 0 w 3895181"/>
              <a:gd name="connsiteY3" fmla="*/ 5143502 h 5143502"/>
              <a:gd name="connsiteX4" fmla="*/ 0 w 3895181"/>
              <a:gd name="connsiteY4" fmla="*/ 2 h 514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181" h="5143502">
                <a:moveTo>
                  <a:pt x="0" y="2"/>
                </a:moveTo>
                <a:lnTo>
                  <a:pt x="3388948" y="2733"/>
                </a:lnTo>
                <a:lnTo>
                  <a:pt x="3895181" y="5035459"/>
                </a:lnTo>
                <a:lnTo>
                  <a:pt x="0" y="5143502"/>
                </a:lnTo>
                <a:lnTo>
                  <a:pt x="0" y="2"/>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xmlns="" id="{4956CC36-AAB0-48E4-B898-6AF04E311AC0}"/>
              </a:ext>
            </a:extLst>
          </p:cNvPr>
          <p:cNvSpPr>
            <a:spLocks noChangeArrowheads="1"/>
          </p:cNvSpPr>
          <p:nvPr/>
        </p:nvSpPr>
        <p:spPr bwMode="auto">
          <a:xfrm>
            <a:off x="3792298" y="3006387"/>
            <a:ext cx="5622719"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smtClean="0">
                <a:solidFill>
                  <a:schemeClr val="bg1"/>
                </a:solidFill>
                <a:latin typeface="微软雅黑" panose="020B0503020204020204" pitchFamily="34" charset="-122"/>
                <a:ea typeface="微软雅黑" panose="020B0503020204020204" pitchFamily="34" charset="-122"/>
                <a:cs typeface="+mn-ea"/>
                <a:sym typeface="+mn-lt"/>
              </a:rPr>
              <a:t>Mahout</a:t>
            </a:r>
            <a:endParaRPr lang="zh-CN" altLang="en-US"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任意多边形: 形状 16">
            <a:extLst>
              <a:ext uri="{FF2B5EF4-FFF2-40B4-BE49-F238E27FC236}">
                <a16:creationId xmlns:a16="http://schemas.microsoft.com/office/drawing/2014/main" xmlns="" id="{1FF01D84-456E-4235-9E12-04ECB02B7026}"/>
              </a:ext>
            </a:extLst>
          </p:cNvPr>
          <p:cNvSpPr/>
          <p:nvPr/>
        </p:nvSpPr>
        <p:spPr>
          <a:xfrm flipH="1">
            <a:off x="667127" y="567927"/>
            <a:ext cx="4752528" cy="3546763"/>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a:extLst>
              <a:ext uri="{FF2B5EF4-FFF2-40B4-BE49-F238E27FC236}">
                <a16:creationId xmlns:a16="http://schemas.microsoft.com/office/drawing/2014/main" xmlns="" id="{78FAE0A7-127D-4B9D-9078-023CF8228CDC}"/>
              </a:ext>
            </a:extLst>
          </p:cNvPr>
          <p:cNvSpPr/>
          <p:nvPr/>
        </p:nvSpPr>
        <p:spPr>
          <a:xfrm flipH="1">
            <a:off x="122504" y="1168376"/>
            <a:ext cx="2653725" cy="1980448"/>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矩形 17">
            <a:extLst>
              <a:ext uri="{FF2B5EF4-FFF2-40B4-BE49-F238E27FC236}">
                <a16:creationId xmlns:a16="http://schemas.microsoft.com/office/drawing/2014/main" xmlns="" id="{FE1A68A0-6837-423F-89C9-0C2FC86E63C4}"/>
              </a:ext>
            </a:extLst>
          </p:cNvPr>
          <p:cNvSpPr/>
          <p:nvPr/>
        </p:nvSpPr>
        <p:spPr>
          <a:xfrm>
            <a:off x="5220072" y="964240"/>
            <a:ext cx="3296843" cy="1569660"/>
          </a:xfrm>
          <a:prstGeom prst="rect">
            <a:avLst/>
          </a:prstGeom>
        </p:spPr>
        <p:txBody>
          <a:bodyPr wrap="square">
            <a:spAutoFit/>
          </a:bodyPr>
          <a:lstStyle/>
          <a:p>
            <a:pPr fontAlgn="auto">
              <a:spcBef>
                <a:spcPts val="0"/>
              </a:spcBef>
              <a:spcAft>
                <a:spcPts val="0"/>
              </a:spcAft>
              <a:defRPr/>
            </a:pPr>
            <a:r>
              <a:rPr lang="en-US" altLang="zh-CN" sz="9600" spc="300" dirty="0" err="1" smtClean="0">
                <a:solidFill>
                  <a:srgbClr val="1B3C4B"/>
                </a:solidFill>
                <a:latin typeface="Agency FB" panose="020B0503020202020204" pitchFamily="34" charset="0"/>
                <a:cs typeface="+mn-ea"/>
                <a:sym typeface="+mn-lt"/>
              </a:rPr>
              <a:t>Hadoop</a:t>
            </a:r>
            <a:endParaRPr lang="zh-CN" altLang="en-US" sz="9600" spc="300" dirty="0">
              <a:solidFill>
                <a:srgbClr val="1B3C4B"/>
              </a:solidFill>
              <a:latin typeface="Agency FB" panose="020B0503020202020204" pitchFamily="34" charset="0"/>
              <a:cs typeface="+mn-ea"/>
              <a:sym typeface="+mn-lt"/>
            </a:endParaRPr>
          </a:p>
        </p:txBody>
      </p:sp>
      <p:pic>
        <p:nvPicPr>
          <p:cNvPr id="19" name="图片 22" descr="软件学院.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654" y="24550"/>
            <a:ext cx="3724073" cy="58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1709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childTnLst>
                          </p:cTn>
                        </p:par>
                        <p:par>
                          <p:cTn id="22" fill="hold">
                            <p:stCondLst>
                              <p:cond delay="15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by="(-#ppt_w*2)" calcmode="lin" valueType="num">
                                      <p:cBhvr rctx="PPT">
                                        <p:cTn id="25" dur="500" autoRev="1" fill="hold">
                                          <p:stCondLst>
                                            <p:cond delay="0"/>
                                          </p:stCondLst>
                                        </p:cTn>
                                        <p:tgtEl>
                                          <p:spTgt spid="8"/>
                                        </p:tgtEl>
                                        <p:attrNameLst>
                                          <p:attrName>ppt_w</p:attrName>
                                        </p:attrNameLst>
                                      </p:cBhvr>
                                    </p:anim>
                                    <p:anim by="(#ppt_w*0.50)" calcmode="lin" valueType="num">
                                      <p:cBhvr>
                                        <p:cTn id="26" dur="500" decel="50000" autoRev="1" fill="hold">
                                          <p:stCondLst>
                                            <p:cond delay="0"/>
                                          </p:stCondLst>
                                        </p:cTn>
                                        <p:tgtEl>
                                          <p:spTgt spid="8"/>
                                        </p:tgtEl>
                                        <p:attrNameLst>
                                          <p:attrName>ppt_x</p:attrName>
                                        </p:attrNameLst>
                                      </p:cBhvr>
                                    </p:anim>
                                    <p:anim from="(-#ppt_h/2)" to="(#ppt_y)" calcmode="lin" valueType="num">
                                      <p:cBhvr>
                                        <p:cTn id="27" dur="1000" fill="hold">
                                          <p:stCondLst>
                                            <p:cond delay="0"/>
                                          </p:stCondLst>
                                        </p:cTn>
                                        <p:tgtEl>
                                          <p:spTgt spid="8"/>
                                        </p:tgtEl>
                                        <p:attrNameLst>
                                          <p:attrName>ppt_y</p:attrName>
                                        </p:attrNameLst>
                                      </p:cBhvr>
                                    </p:anim>
                                    <p:animRot by="21600000">
                                      <p:cBhvr>
                                        <p:cTn id="28"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7" grpId="0" animBg="1"/>
      <p:bldP spid="16" grpId="0" animBg="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4834030" cy="4032448"/>
          </a:xfrm>
        </p:spPr>
        <p:txBody>
          <a:bodyPr>
            <a:normAutofit/>
          </a:bodyPr>
          <a:lstStyle/>
          <a:p>
            <a:r>
              <a:rPr lang="zh-CN" altLang="en-US" sz="2000" dirty="0" smtClean="0">
                <a:latin typeface="+mn-ea"/>
              </a:rPr>
              <a:t>监督式学习</a:t>
            </a:r>
            <a:endParaRPr lang="en-US" altLang="zh-CN" sz="2000" dirty="0" smtClean="0">
              <a:latin typeface="+mn-ea"/>
            </a:endParaRPr>
          </a:p>
          <a:p>
            <a:pPr lvl="1"/>
            <a:r>
              <a:rPr lang="zh-CN" altLang="en-US" sz="1600" dirty="0"/>
              <a:t>在监督式学习下，输入数据被称为“训练数据”，每组训练数据有一个明确的标识或结果，如对防垃圾邮件系统中“垃圾邮件”“非垃圾邮件”，对手写 数字识别中的“</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smtClean="0"/>
              <a:t>等</a:t>
            </a:r>
            <a:endParaRPr lang="en-US" altLang="zh-CN" sz="1600" dirty="0" smtClean="0"/>
          </a:p>
          <a:p>
            <a:pPr lvl="1"/>
            <a:r>
              <a:rPr lang="zh-CN" altLang="en-US" sz="1600" dirty="0"/>
              <a:t>在建立预测模型的时候，监督式学习建立一个学习过程，将预测结果与“训练数据”的实际结果进行比较，</a:t>
            </a:r>
            <a:r>
              <a:rPr lang="zh-CN" altLang="en-US" sz="1600" dirty="0" smtClean="0"/>
              <a:t>不断的</a:t>
            </a:r>
            <a:r>
              <a:rPr lang="zh-CN" altLang="en-US" sz="1600" dirty="0"/>
              <a:t>调整预测模型，直到模型的预测结果达到一个预期的</a:t>
            </a:r>
            <a:r>
              <a:rPr lang="zh-CN" altLang="en-US" sz="1600" dirty="0" smtClean="0"/>
              <a:t>准确率</a:t>
            </a:r>
            <a:endParaRPr lang="en-US" altLang="zh-CN" sz="1600" dirty="0" smtClean="0"/>
          </a:p>
          <a:p>
            <a:pPr lvl="1"/>
            <a:r>
              <a:rPr lang="zh-CN" altLang="en-US" sz="1600" dirty="0"/>
              <a:t>监督式学习的常见应用场景如分类问题和回归问题</a:t>
            </a:r>
            <a:r>
              <a:rPr lang="zh-CN" altLang="en-US" sz="1600" dirty="0" smtClean="0"/>
              <a:t>。</a:t>
            </a:r>
            <a:endParaRPr lang="en-US" altLang="zh-CN" sz="1600" dirty="0" smtClean="0"/>
          </a:p>
          <a:p>
            <a:pPr lvl="1"/>
            <a:r>
              <a:rPr lang="zh-CN" altLang="en-US" sz="1600" dirty="0" smtClean="0"/>
              <a:t>常见</a:t>
            </a:r>
            <a:r>
              <a:rPr lang="zh-CN" altLang="en-US" sz="1600" dirty="0"/>
              <a:t>算法有逻辑回归（</a:t>
            </a:r>
            <a:r>
              <a:rPr lang="en-US" altLang="zh-CN" sz="1600" dirty="0"/>
              <a:t>Logistic Regression</a:t>
            </a:r>
            <a:r>
              <a:rPr lang="zh-CN" altLang="en-US" sz="1600" dirty="0"/>
              <a:t>）和反向传递神经网络（</a:t>
            </a:r>
            <a:r>
              <a:rPr lang="en-US" altLang="zh-CN" sz="1600" dirty="0"/>
              <a:t>Back Propagation Neural Network</a:t>
            </a:r>
            <a:r>
              <a:rPr lang="zh-CN" altLang="en-US" sz="1600" dirty="0"/>
              <a:t>）</a:t>
            </a:r>
            <a:endParaRPr lang="en-US" altLang="zh-CN" sz="1600" dirty="0" smtClean="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3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63005"/>
            <a:ext cx="357187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30320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非监督式学习</a:t>
            </a:r>
            <a:endParaRPr lang="en-US" altLang="zh-CN" sz="2000" dirty="0" smtClean="0">
              <a:latin typeface="+mn-ea"/>
            </a:endParaRPr>
          </a:p>
          <a:p>
            <a:pPr lvl="1"/>
            <a:r>
              <a:rPr lang="zh-CN" altLang="en-US" sz="1600" dirty="0">
                <a:latin typeface="+mn-ea"/>
              </a:rPr>
              <a:t>在非监督式学习中，数据并不被特别标识，学习模型是为了推断出数据的一些内在</a:t>
            </a:r>
            <a:r>
              <a:rPr lang="zh-CN" altLang="en-US" sz="1600" dirty="0" smtClean="0">
                <a:latin typeface="+mn-ea"/>
              </a:rPr>
              <a:t>结构</a:t>
            </a:r>
            <a:endParaRPr lang="en-US" altLang="zh-CN" sz="1600" dirty="0" smtClean="0">
              <a:latin typeface="+mn-ea"/>
            </a:endParaRPr>
          </a:p>
          <a:p>
            <a:pPr lvl="1"/>
            <a:r>
              <a:rPr lang="zh-CN" altLang="en-US" sz="1600" dirty="0"/>
              <a:t>常见的应用场景包括关联规则的学习以及聚类</a:t>
            </a:r>
            <a:r>
              <a:rPr lang="zh-CN" altLang="en-US" sz="1600" dirty="0" smtClean="0"/>
              <a:t>等</a:t>
            </a:r>
            <a:endParaRPr lang="en-US" altLang="zh-CN" sz="1600" dirty="0" smtClean="0"/>
          </a:p>
          <a:p>
            <a:pPr lvl="1"/>
            <a:r>
              <a:rPr lang="zh-CN" altLang="en-US" sz="1600" dirty="0">
                <a:latin typeface="+mn-ea"/>
              </a:rPr>
              <a:t>常见算法包括</a:t>
            </a:r>
            <a:r>
              <a:rPr lang="en-US" altLang="zh-CN" sz="1600" dirty="0" err="1">
                <a:latin typeface="+mn-ea"/>
              </a:rPr>
              <a:t>Apriori</a:t>
            </a:r>
            <a:r>
              <a:rPr lang="zh-CN" altLang="en-US" sz="1600" dirty="0">
                <a:latin typeface="+mn-ea"/>
              </a:rPr>
              <a:t>算法以及</a:t>
            </a:r>
            <a:r>
              <a:rPr lang="en-US" altLang="zh-CN" sz="1600" dirty="0">
                <a:latin typeface="+mn-ea"/>
              </a:rPr>
              <a:t>k-Means</a:t>
            </a:r>
            <a:r>
              <a:rPr lang="zh-CN" altLang="en-US" sz="1600" dirty="0">
                <a:latin typeface="+mn-ea"/>
              </a:rPr>
              <a:t>算法</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3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113" y="2235573"/>
            <a:ext cx="468153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325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半监督式学习</a:t>
            </a:r>
            <a:endParaRPr lang="en-US" altLang="zh-CN" sz="2000" dirty="0" smtClean="0">
              <a:latin typeface="+mn-ea"/>
            </a:endParaRPr>
          </a:p>
          <a:p>
            <a:pPr lvl="1"/>
            <a:r>
              <a:rPr lang="zh-CN" altLang="en-US" sz="1600" dirty="0">
                <a:latin typeface="+mn-ea"/>
              </a:rPr>
              <a:t>在此学习方式下，输入数据部分被标识，部分没有被标识，这种学习模型可以用来进行预测，但是模型首先需要学习数据的内在结构以便合理的组织</a:t>
            </a:r>
            <a:r>
              <a:rPr lang="zh-CN" altLang="en-US" sz="1600" dirty="0" smtClean="0">
                <a:latin typeface="+mn-ea"/>
              </a:rPr>
              <a:t>数据来</a:t>
            </a:r>
            <a:r>
              <a:rPr lang="zh-CN" altLang="en-US" sz="1600" dirty="0">
                <a:latin typeface="+mn-ea"/>
              </a:rPr>
              <a:t>进行</a:t>
            </a:r>
            <a:r>
              <a:rPr lang="zh-CN" altLang="en-US" sz="1600" dirty="0" smtClean="0">
                <a:latin typeface="+mn-ea"/>
              </a:rPr>
              <a:t>预测</a:t>
            </a:r>
            <a:endParaRPr lang="en-US" altLang="zh-CN" sz="1600" dirty="0" smtClean="0">
              <a:latin typeface="+mn-ea"/>
            </a:endParaRPr>
          </a:p>
          <a:p>
            <a:pPr lvl="1"/>
            <a:r>
              <a:rPr lang="zh-CN" altLang="en-US" sz="1600" dirty="0"/>
              <a:t>应用场景包括分类和</a:t>
            </a:r>
            <a:r>
              <a:rPr lang="zh-CN" altLang="en-US" sz="1600" dirty="0" smtClean="0"/>
              <a:t>回归</a:t>
            </a:r>
            <a:endParaRPr lang="en-US" altLang="zh-CN" sz="1600" dirty="0" smtClean="0"/>
          </a:p>
          <a:p>
            <a:pPr lvl="1"/>
            <a:r>
              <a:rPr lang="zh-CN" altLang="en-US" sz="1600" dirty="0">
                <a:latin typeface="+mn-ea"/>
              </a:rPr>
              <a:t>算法包括一些对常用监督式学习算法的延伸，这些算法首先试图对未标识数据进行建模，在此基础上再对标识的数据进行</a:t>
            </a:r>
            <a:r>
              <a:rPr lang="zh-CN" altLang="en-US" sz="1600" dirty="0" smtClean="0">
                <a:latin typeface="+mn-ea"/>
              </a:rPr>
              <a:t>预测</a:t>
            </a:r>
            <a:r>
              <a:rPr lang="zh-CN" altLang="en-US" sz="1600" dirty="0">
                <a:latin typeface="+mn-ea"/>
              </a:rPr>
              <a:t>。如图论推理算法（</a:t>
            </a:r>
            <a:r>
              <a:rPr lang="en-US" altLang="zh-CN" sz="1600" dirty="0">
                <a:latin typeface="+mn-ea"/>
              </a:rPr>
              <a:t>Graph Inference</a:t>
            </a:r>
            <a:r>
              <a:rPr lang="zh-CN" altLang="en-US" sz="1600" dirty="0">
                <a:latin typeface="+mn-ea"/>
              </a:rPr>
              <a:t>）或者拉普拉斯支持向量机（</a:t>
            </a:r>
            <a:r>
              <a:rPr lang="en-US" altLang="zh-CN" sz="1600" dirty="0" err="1">
                <a:latin typeface="+mn-ea"/>
              </a:rPr>
              <a:t>Laplacian</a:t>
            </a:r>
            <a:r>
              <a:rPr lang="en-US" altLang="zh-CN" sz="1600" dirty="0">
                <a:latin typeface="+mn-ea"/>
              </a:rPr>
              <a:t> SVM.</a:t>
            </a:r>
            <a:r>
              <a:rPr lang="zh-CN" altLang="en-US" sz="1600" dirty="0">
                <a:latin typeface="+mn-ea"/>
              </a:rPr>
              <a:t>）等</a:t>
            </a:r>
            <a:endParaRPr lang="en-US" altLang="zh-CN" sz="1600" dirty="0" smtClean="0">
              <a:latin typeface="+mn-ea"/>
            </a:endParaRPr>
          </a:p>
          <a:p>
            <a:pPr lvl="1"/>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3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822" y="3008784"/>
            <a:ext cx="4032285" cy="20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34766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smtClean="0">
                <a:latin typeface="+mn-ea"/>
              </a:rPr>
              <a:t>强化学习</a:t>
            </a:r>
            <a:endParaRPr lang="en-US" altLang="zh-CN" sz="2000" dirty="0" smtClean="0">
              <a:latin typeface="+mn-ea"/>
            </a:endParaRPr>
          </a:p>
          <a:p>
            <a:pPr lvl="1"/>
            <a:r>
              <a:rPr lang="zh-CN" altLang="en-US" sz="1600" dirty="0">
                <a:latin typeface="+mn-ea"/>
              </a:rPr>
              <a:t>在这种学习模式下，输入数据作为对模型的反馈，不像监督模型那样，输入数据仅仅是作为一个检查模型对错的方式，在强化学习下，输入数据</a:t>
            </a:r>
            <a:r>
              <a:rPr lang="zh-CN" altLang="en-US" sz="1600">
                <a:latin typeface="+mn-ea"/>
              </a:rPr>
              <a:t>直接</a:t>
            </a:r>
            <a:r>
              <a:rPr lang="zh-CN" altLang="en-US" sz="1600" smtClean="0">
                <a:latin typeface="+mn-ea"/>
              </a:rPr>
              <a:t>反馈到</a:t>
            </a:r>
            <a:r>
              <a:rPr lang="zh-CN" altLang="en-US" sz="1600" dirty="0">
                <a:latin typeface="+mn-ea"/>
              </a:rPr>
              <a:t>模型，模型必须对此立刻作出</a:t>
            </a:r>
            <a:r>
              <a:rPr lang="zh-CN" altLang="en-US" sz="1600" dirty="0" smtClean="0">
                <a:latin typeface="+mn-ea"/>
              </a:rPr>
              <a:t>调整</a:t>
            </a:r>
            <a:endParaRPr lang="en-US" altLang="zh-CN" sz="1600" dirty="0" smtClean="0">
              <a:latin typeface="+mn-ea"/>
            </a:endParaRPr>
          </a:p>
          <a:p>
            <a:pPr lvl="1"/>
            <a:r>
              <a:rPr lang="zh-CN" altLang="en-US" sz="1600" dirty="0" smtClean="0">
                <a:latin typeface="+mn-ea"/>
              </a:rPr>
              <a:t>常见</a:t>
            </a:r>
            <a:r>
              <a:rPr lang="zh-CN" altLang="en-US" sz="1600" dirty="0">
                <a:latin typeface="+mn-ea"/>
              </a:rPr>
              <a:t>的应用场景包括动态系统以及机器人控制</a:t>
            </a:r>
            <a:r>
              <a:rPr lang="zh-CN" altLang="en-US" sz="1600" dirty="0" smtClean="0">
                <a:latin typeface="+mn-ea"/>
              </a:rPr>
              <a:t>等</a:t>
            </a:r>
            <a:endParaRPr lang="en-US" altLang="zh-CN" sz="1600" dirty="0" smtClean="0">
              <a:latin typeface="+mn-ea"/>
            </a:endParaRPr>
          </a:p>
          <a:p>
            <a:pPr lvl="1"/>
            <a:r>
              <a:rPr lang="zh-CN" altLang="en-US" sz="1600" dirty="0">
                <a:latin typeface="+mn-ea"/>
              </a:rPr>
              <a:t>常见算法包括</a:t>
            </a:r>
            <a:r>
              <a:rPr lang="en-US" altLang="zh-CN" sz="1600" dirty="0">
                <a:latin typeface="+mn-ea"/>
              </a:rPr>
              <a:t>Q-Learning</a:t>
            </a:r>
            <a:r>
              <a:rPr lang="zh-CN" altLang="en-US" sz="1600" dirty="0">
                <a:latin typeface="+mn-ea"/>
              </a:rPr>
              <a:t>以及时间差学习（</a:t>
            </a:r>
            <a:r>
              <a:rPr lang="en-US" altLang="zh-CN" sz="1600" dirty="0">
                <a:latin typeface="+mn-ea"/>
              </a:rPr>
              <a:t>Temporal difference learning</a:t>
            </a:r>
            <a:r>
              <a:rPr lang="zh-CN" altLang="en-US" sz="1600" dirty="0">
                <a:latin typeface="+mn-ea"/>
              </a:rPr>
              <a:t>）</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38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178" y="2787774"/>
            <a:ext cx="4248472" cy="176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4069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根据算法的功能和形式的类似性，我们可以把算法分类，比如说基于树的算法，基于神经网络的算法</a:t>
            </a:r>
            <a:r>
              <a:rPr lang="zh-CN" altLang="en-US" sz="2000" dirty="0" smtClean="0">
                <a:latin typeface="+mn-ea"/>
              </a:rPr>
              <a:t>等等</a:t>
            </a:r>
            <a:endParaRPr lang="en-US" altLang="zh-CN" sz="2000" dirty="0" smtClean="0">
              <a:latin typeface="+mn-ea"/>
            </a:endParaRPr>
          </a:p>
          <a:p>
            <a:r>
              <a:rPr lang="zh-CN" altLang="en-US" sz="2000" dirty="0">
                <a:latin typeface="+mn-ea"/>
              </a:rPr>
              <a:t>当然，机器学习的范围非常庞大，有些算法</a:t>
            </a:r>
            <a:r>
              <a:rPr lang="zh-CN" altLang="en-US" sz="2000" dirty="0" smtClean="0">
                <a:latin typeface="+mn-ea"/>
              </a:rPr>
              <a:t>很难</a:t>
            </a:r>
            <a:r>
              <a:rPr lang="zh-CN" altLang="en-US" sz="2000" dirty="0">
                <a:latin typeface="+mn-ea"/>
              </a:rPr>
              <a:t>明确归类到某</a:t>
            </a:r>
            <a:r>
              <a:rPr lang="zh-CN" altLang="en-US" sz="2000" dirty="0" smtClean="0">
                <a:latin typeface="+mn-ea"/>
              </a:rPr>
              <a:t>一类</a:t>
            </a:r>
            <a:endParaRPr lang="en-US" altLang="zh-CN" sz="2000" dirty="0" smtClean="0">
              <a:latin typeface="+mn-ea"/>
            </a:endParaRPr>
          </a:p>
          <a:p>
            <a:r>
              <a:rPr lang="zh-CN" altLang="en-US" sz="2000" dirty="0">
                <a:latin typeface="+mn-ea"/>
              </a:rPr>
              <a:t>而对于有些分类来说，同一分类的算法可以针对不同类型的问题</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71003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回归算法是试图采用对误差的衡量来探索变量之间的关系的一类算法。回归算法是统计机器学习的</a:t>
            </a:r>
            <a:r>
              <a:rPr lang="zh-CN" altLang="en-US" sz="2000" dirty="0" smtClean="0">
                <a:latin typeface="+mn-ea"/>
              </a:rPr>
              <a:t>利器</a:t>
            </a:r>
            <a:endParaRPr lang="en-US" altLang="zh-CN" sz="2000" dirty="0" smtClean="0">
              <a:latin typeface="+mn-ea"/>
            </a:endParaRPr>
          </a:p>
          <a:p>
            <a:r>
              <a:rPr lang="zh-CN" altLang="en-US" sz="2000" dirty="0">
                <a:latin typeface="+mn-ea"/>
              </a:rPr>
              <a:t>常见的回归算法包括：最小二乘法（</a:t>
            </a:r>
            <a:r>
              <a:rPr lang="en-US" altLang="zh-CN" sz="2000" dirty="0">
                <a:latin typeface="+mn-ea"/>
              </a:rPr>
              <a:t>Ordinary Least Square</a:t>
            </a:r>
            <a:r>
              <a:rPr lang="zh-CN" altLang="en-US" sz="2000" dirty="0">
                <a:latin typeface="+mn-ea"/>
              </a:rPr>
              <a:t>），逻辑回归（</a:t>
            </a:r>
            <a:r>
              <a:rPr lang="en-US" altLang="zh-CN" sz="2000" dirty="0">
                <a:latin typeface="+mn-ea"/>
              </a:rPr>
              <a:t>Logistic Regression</a:t>
            </a:r>
            <a:r>
              <a:rPr lang="zh-CN" altLang="en-US" sz="2000" dirty="0">
                <a:latin typeface="+mn-ea"/>
              </a:rPr>
              <a:t>），逐步式回归（</a:t>
            </a:r>
            <a:r>
              <a:rPr lang="en-US" altLang="zh-CN" sz="2000" dirty="0">
                <a:latin typeface="+mn-ea"/>
              </a:rPr>
              <a:t>Stepwise Regression</a:t>
            </a:r>
            <a:r>
              <a:rPr lang="zh-CN" altLang="en-US" sz="2000" dirty="0">
                <a:latin typeface="+mn-ea"/>
              </a:rPr>
              <a:t>），多元自适应回归样条（</a:t>
            </a:r>
            <a:r>
              <a:rPr lang="en-US" altLang="zh-CN" sz="2000" dirty="0">
                <a:latin typeface="+mn-ea"/>
              </a:rPr>
              <a:t>Multivariate Adaptive Regression Splines</a:t>
            </a:r>
            <a:r>
              <a:rPr lang="zh-CN" altLang="en-US" sz="2000" dirty="0">
                <a:latin typeface="+mn-ea"/>
              </a:rPr>
              <a:t>）以及本地散点平滑估计（</a:t>
            </a:r>
            <a:r>
              <a:rPr lang="en-US" altLang="zh-CN" sz="2000" dirty="0">
                <a:latin typeface="+mn-ea"/>
              </a:rPr>
              <a:t>Locally Estimated Scatterplot Smoothing</a:t>
            </a:r>
            <a:r>
              <a:rPr lang="zh-CN" altLang="en-US" sz="2000" dirty="0">
                <a:latin typeface="+mn-ea"/>
              </a:rPr>
              <a:t>）</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回归算法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355976" y="2932633"/>
            <a:ext cx="3960440" cy="1871365"/>
          </a:xfrm>
          <a:prstGeom prst="rect">
            <a:avLst/>
          </a:prstGeom>
        </p:spPr>
      </p:pic>
    </p:spTree>
    <p:extLst>
      <p:ext uri="{BB962C8B-B14F-4D97-AF65-F5344CB8AC3E}">
        <p14:creationId xmlns:p14="http://schemas.microsoft.com/office/powerpoint/2010/main" val="333242205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基于实例的算法常常用来对决策问题建立模型，这样的模型常常先选取一批样本数据，然后根据某些</a:t>
            </a:r>
            <a:r>
              <a:rPr lang="zh-CN" altLang="en-US" sz="2000" dirty="0" smtClean="0">
                <a:latin typeface="+mn-ea"/>
              </a:rPr>
              <a:t>近似性</a:t>
            </a:r>
            <a:r>
              <a:rPr lang="zh-CN" altLang="en-US" sz="2000" dirty="0">
                <a:latin typeface="+mn-ea"/>
              </a:rPr>
              <a:t>把新数据与样本数据进行</a:t>
            </a:r>
            <a:r>
              <a:rPr lang="zh-CN" altLang="en-US" sz="2000" dirty="0" smtClean="0">
                <a:latin typeface="+mn-ea"/>
              </a:rPr>
              <a:t>比较</a:t>
            </a:r>
            <a:endParaRPr lang="en-US" altLang="zh-CN" sz="2000" dirty="0" smtClean="0">
              <a:latin typeface="+mn-ea"/>
            </a:endParaRPr>
          </a:p>
          <a:p>
            <a:r>
              <a:rPr lang="zh-CN" altLang="en-US" sz="2000" dirty="0">
                <a:latin typeface="+mn-ea"/>
              </a:rPr>
              <a:t>通过这种方式 来寻找最佳的匹配。因此，基于实例的算法常常也被称为“赢家通吃”学习或者“基于记忆的学习</a:t>
            </a:r>
            <a:r>
              <a:rPr lang="zh-CN" altLang="en-US" sz="2000" dirty="0" smtClean="0">
                <a:latin typeface="+mn-ea"/>
              </a:rPr>
              <a:t>”</a:t>
            </a:r>
            <a:endParaRPr lang="en-US" altLang="zh-CN" sz="2000" dirty="0" smtClean="0">
              <a:latin typeface="+mn-ea"/>
            </a:endParaRPr>
          </a:p>
          <a:p>
            <a:r>
              <a:rPr lang="zh-CN" altLang="en-US" sz="2000" dirty="0"/>
              <a:t>常见的算法包括 </a:t>
            </a:r>
            <a:r>
              <a:rPr lang="en-US" altLang="zh-CN" sz="2000" dirty="0"/>
              <a:t>k-Nearest Neighbor(KNN), </a:t>
            </a:r>
            <a:r>
              <a:rPr lang="zh-CN" altLang="en-US" sz="2000" dirty="0"/>
              <a:t>学习矢量量化（</a:t>
            </a:r>
            <a:r>
              <a:rPr lang="en-US" altLang="zh-CN" sz="2000" dirty="0"/>
              <a:t>Learning Vector Quantization</a:t>
            </a:r>
            <a:r>
              <a:rPr lang="zh-CN" altLang="en-US" sz="2000" dirty="0"/>
              <a:t>， </a:t>
            </a:r>
            <a:r>
              <a:rPr lang="en-US" altLang="zh-CN" sz="2000" dirty="0"/>
              <a:t>LVQ</a:t>
            </a:r>
            <a:r>
              <a:rPr lang="zh-CN" altLang="en-US" sz="2000" dirty="0"/>
              <a:t>），以及自组织映射算法（</a:t>
            </a:r>
            <a:r>
              <a:rPr lang="en-US" altLang="zh-CN" sz="2000" dirty="0"/>
              <a:t>Self-Organizing Map </a:t>
            </a:r>
            <a:r>
              <a:rPr lang="zh-CN" altLang="en-US" sz="2000" dirty="0"/>
              <a:t>， </a:t>
            </a:r>
            <a:r>
              <a:rPr lang="en-US" altLang="zh-CN" sz="2000" dirty="0"/>
              <a:t>SOM</a:t>
            </a:r>
            <a:r>
              <a:rPr lang="zh-CN" altLang="en-US" sz="2000" dirty="0"/>
              <a:t>）</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基于实例的算法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144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52893"/>
            <a:ext cx="4763722" cy="165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7435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正则化方法是其他算法（通常是回归算法）的延伸，根据算法的复杂度对算法进行</a:t>
            </a:r>
            <a:r>
              <a:rPr lang="zh-CN" altLang="en-US" sz="2000" dirty="0" smtClean="0">
                <a:latin typeface="+mn-ea"/>
              </a:rPr>
              <a:t>调整</a:t>
            </a:r>
            <a:endParaRPr lang="en-US" altLang="zh-CN" sz="2000" dirty="0" smtClean="0">
              <a:latin typeface="+mn-ea"/>
            </a:endParaRPr>
          </a:p>
          <a:p>
            <a:r>
              <a:rPr lang="zh-CN" altLang="en-US" sz="2000" dirty="0">
                <a:latin typeface="+mn-ea"/>
              </a:rPr>
              <a:t>正则化方法通常对简单模型予以奖励而对复杂算法予以</a:t>
            </a:r>
            <a:r>
              <a:rPr lang="zh-CN" altLang="en-US" sz="2000" dirty="0" smtClean="0">
                <a:latin typeface="+mn-ea"/>
              </a:rPr>
              <a:t>惩罚</a:t>
            </a:r>
            <a:endParaRPr lang="en-US" altLang="zh-CN" sz="2000" dirty="0" smtClean="0">
              <a:latin typeface="+mn-ea"/>
            </a:endParaRPr>
          </a:p>
          <a:p>
            <a:r>
              <a:rPr lang="zh-CN" altLang="en-US" sz="2000" dirty="0" smtClean="0">
                <a:latin typeface="+mn-ea"/>
              </a:rPr>
              <a:t>常见</a:t>
            </a:r>
            <a:r>
              <a:rPr lang="zh-CN" altLang="en-US" sz="2000" dirty="0">
                <a:latin typeface="+mn-ea"/>
              </a:rPr>
              <a:t>的算法包括：</a:t>
            </a:r>
            <a:r>
              <a:rPr lang="en-US" altLang="zh-CN" sz="2000" dirty="0">
                <a:latin typeface="+mn-ea"/>
              </a:rPr>
              <a:t>Ridge Regression</a:t>
            </a:r>
            <a:r>
              <a:rPr lang="zh-CN" altLang="en-US" sz="2000" dirty="0">
                <a:latin typeface="+mn-ea"/>
              </a:rPr>
              <a:t>， </a:t>
            </a:r>
            <a:r>
              <a:rPr lang="en-US" altLang="zh-CN" sz="2000" dirty="0">
                <a:latin typeface="+mn-ea"/>
              </a:rPr>
              <a:t>Least Absolute Shrinkage and Selection Operator</a:t>
            </a:r>
            <a:r>
              <a:rPr lang="zh-CN" altLang="en-US" sz="2000" dirty="0">
                <a:latin typeface="+mn-ea"/>
              </a:rPr>
              <a:t>（</a:t>
            </a:r>
            <a:r>
              <a:rPr lang="en-US" altLang="zh-CN" sz="2000" dirty="0">
                <a:latin typeface="+mn-ea"/>
              </a:rPr>
              <a:t>LASSO</a:t>
            </a:r>
            <a:r>
              <a:rPr lang="zh-CN" altLang="en-US" sz="2000" dirty="0">
                <a:latin typeface="+mn-ea"/>
              </a:rPr>
              <a:t>），以及弹性网络（</a:t>
            </a:r>
            <a:r>
              <a:rPr lang="en-US" altLang="zh-CN" sz="2000" dirty="0">
                <a:latin typeface="+mn-ea"/>
              </a:rPr>
              <a:t>Elastic Net</a:t>
            </a:r>
            <a:r>
              <a:rPr lang="zh-CN" altLang="en-US" sz="2000" dirty="0">
                <a:latin typeface="+mn-ea"/>
              </a:rPr>
              <a:t>）</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正则化算法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4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835738"/>
            <a:ext cx="4906281" cy="196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1093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决策树算法根据数据的属性采用树状结构建立</a:t>
            </a:r>
            <a:r>
              <a:rPr lang="zh-CN" altLang="en-US" sz="2000" dirty="0" smtClean="0">
                <a:latin typeface="+mn-ea"/>
              </a:rPr>
              <a:t>决策模型</a:t>
            </a:r>
            <a:endParaRPr lang="en-US" altLang="zh-CN" sz="2000" dirty="0" smtClean="0">
              <a:latin typeface="+mn-ea"/>
            </a:endParaRPr>
          </a:p>
          <a:p>
            <a:r>
              <a:rPr lang="zh-CN" altLang="en-US" sz="2000" dirty="0">
                <a:latin typeface="+mn-ea"/>
              </a:rPr>
              <a:t>决策树模型常常用来解决分类和回归</a:t>
            </a:r>
            <a:r>
              <a:rPr lang="zh-CN" altLang="en-US" sz="2000" dirty="0" smtClean="0">
                <a:latin typeface="+mn-ea"/>
              </a:rPr>
              <a:t>问题</a:t>
            </a:r>
            <a:endParaRPr lang="en-US" altLang="zh-CN" sz="2000" dirty="0" smtClean="0">
              <a:latin typeface="+mn-ea"/>
            </a:endParaRPr>
          </a:p>
          <a:p>
            <a:r>
              <a:rPr lang="zh-CN" altLang="en-US" sz="2000" dirty="0">
                <a:latin typeface="+mn-ea"/>
              </a:rPr>
              <a:t>常见的算法包括：分类及回归树（</a:t>
            </a:r>
            <a:r>
              <a:rPr lang="en-US" altLang="zh-CN" sz="2000" dirty="0">
                <a:latin typeface="+mn-ea"/>
              </a:rPr>
              <a:t>Classification And Regression Tree</a:t>
            </a:r>
            <a:r>
              <a:rPr lang="zh-CN" altLang="en-US" sz="2000" dirty="0">
                <a:latin typeface="+mn-ea"/>
              </a:rPr>
              <a:t>， </a:t>
            </a:r>
            <a:r>
              <a:rPr lang="en-US" altLang="zh-CN" sz="2000" dirty="0">
                <a:latin typeface="+mn-ea"/>
              </a:rPr>
              <a:t>CART</a:t>
            </a:r>
            <a:r>
              <a:rPr lang="zh-CN" altLang="en-US" sz="2000" dirty="0">
                <a:latin typeface="+mn-ea"/>
              </a:rPr>
              <a:t>）， </a:t>
            </a:r>
            <a:r>
              <a:rPr lang="en-US" altLang="zh-CN" sz="2000" dirty="0">
                <a:latin typeface="+mn-ea"/>
              </a:rPr>
              <a:t>ID3 (Iterative </a:t>
            </a:r>
            <a:r>
              <a:rPr lang="en-US" altLang="zh-CN" sz="2000" dirty="0" err="1">
                <a:latin typeface="+mn-ea"/>
              </a:rPr>
              <a:t>Dichotomiser</a:t>
            </a:r>
            <a:r>
              <a:rPr lang="en-US" altLang="zh-CN" sz="2000" dirty="0">
                <a:latin typeface="+mn-ea"/>
              </a:rPr>
              <a:t> 3)</a:t>
            </a:r>
            <a:r>
              <a:rPr lang="zh-CN" altLang="en-US" sz="2000" dirty="0">
                <a:latin typeface="+mn-ea"/>
              </a:rPr>
              <a:t>， </a:t>
            </a:r>
            <a:r>
              <a:rPr lang="en-US" altLang="zh-CN" sz="2000" dirty="0">
                <a:latin typeface="+mn-ea"/>
              </a:rPr>
              <a:t>C4.5</a:t>
            </a:r>
            <a:r>
              <a:rPr lang="zh-CN" altLang="en-US" sz="2000" dirty="0">
                <a:latin typeface="+mn-ea"/>
              </a:rPr>
              <a:t>， </a:t>
            </a:r>
            <a:r>
              <a:rPr lang="en-US" altLang="zh-CN" sz="2000" dirty="0">
                <a:latin typeface="+mn-ea"/>
              </a:rPr>
              <a:t>Chi-squared Automatic Interaction Detection(CHAID), Decision Stump, </a:t>
            </a:r>
            <a:r>
              <a:rPr lang="zh-CN" altLang="en-US" sz="2000" dirty="0">
                <a:latin typeface="+mn-ea"/>
              </a:rPr>
              <a:t>随机森林（</a:t>
            </a:r>
            <a:r>
              <a:rPr lang="en-US" altLang="zh-CN" sz="2000" dirty="0">
                <a:latin typeface="+mn-ea"/>
              </a:rPr>
              <a:t>Random Forest</a:t>
            </a:r>
            <a:r>
              <a:rPr lang="zh-CN" altLang="en-US" sz="2000" dirty="0">
                <a:latin typeface="+mn-ea"/>
              </a:rPr>
              <a:t>）， 多元自适应回归样条（</a:t>
            </a:r>
            <a:r>
              <a:rPr lang="en-US" altLang="zh-CN" sz="2000" dirty="0">
                <a:latin typeface="+mn-ea"/>
              </a:rPr>
              <a:t>MARS</a:t>
            </a:r>
            <a:r>
              <a:rPr lang="zh-CN" altLang="en-US" sz="2000" dirty="0">
                <a:latin typeface="+mn-ea"/>
              </a:rPr>
              <a:t>）以及梯度推进机（</a:t>
            </a:r>
            <a:r>
              <a:rPr lang="en-US" altLang="zh-CN" sz="2000" dirty="0">
                <a:latin typeface="+mn-ea"/>
              </a:rPr>
              <a:t>Gradient Boosting Machine</a:t>
            </a:r>
            <a:r>
              <a:rPr lang="zh-CN" altLang="en-US" sz="2000" dirty="0">
                <a:latin typeface="+mn-ea"/>
              </a:rPr>
              <a:t>， </a:t>
            </a:r>
            <a:r>
              <a:rPr lang="en-US" altLang="zh-CN" sz="2000" dirty="0">
                <a:latin typeface="+mn-ea"/>
              </a:rPr>
              <a:t>GBM</a:t>
            </a:r>
            <a:r>
              <a:rPr lang="zh-CN" altLang="en-US" sz="2000" dirty="0">
                <a:latin typeface="+mn-ea"/>
              </a:rPr>
              <a:t>）</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决策树学习</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4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946" y="3035001"/>
            <a:ext cx="4752528" cy="176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6568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机器学习常用算法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7" name="Picture 4" descr="QQ截图201407181116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74963"/>
            <a:ext cx="7066237" cy="430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3033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4"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算法介绍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机器学习介绍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accent1"/>
                </a:solidFill>
                <a:latin typeface="+mn-ea"/>
              </a:rPr>
              <a:t>Mahout</a:t>
            </a:r>
            <a:r>
              <a:rPr lang="zh-CN" altLang="en-US" sz="2000" b="1" dirty="0" smtClean="0">
                <a:solidFill>
                  <a:schemeClr val="accent1"/>
                </a:solidFill>
                <a:latin typeface="+mn-ea"/>
              </a:rPr>
              <a:t>简介</a:t>
            </a:r>
            <a:endParaRPr lang="zh-CN" altLang="en-US" sz="2000" b="1" dirty="0">
              <a:solidFill>
                <a:schemeClr val="accent1"/>
              </a:solidFill>
              <a:latin typeface="+mn-ea"/>
            </a:endParaRP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32616564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3"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accent1"/>
                </a:solidFill>
                <a:latin typeface="+mn-ea"/>
              </a:rPr>
              <a:t>Mahout</a:t>
            </a:r>
            <a:r>
              <a:rPr lang="zh-CN" altLang="en-US" sz="2000" b="1" dirty="0">
                <a:solidFill>
                  <a:schemeClr val="accent1"/>
                </a:solidFill>
                <a:latin typeface="+mn-ea"/>
              </a:rPr>
              <a:t>算法介绍</a:t>
            </a: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机器学习介绍</a:t>
            </a: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简介</a:t>
            </a: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269554696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Apache Mahout </a:t>
            </a:r>
            <a:r>
              <a:rPr lang="zh-CN" altLang="en-US" sz="2000" dirty="0">
                <a:latin typeface="+mn-ea"/>
              </a:rPr>
              <a:t>项目旨在帮助开发人员更加方便快捷地创建智能应用程序。程序员无需关注底层的算法实现，如果对算法有研究，</a:t>
            </a:r>
            <a:r>
              <a:rPr lang="en-US" altLang="zh-CN" sz="2000" dirty="0">
                <a:latin typeface="+mn-ea"/>
              </a:rPr>
              <a:t>Mahout</a:t>
            </a:r>
            <a:r>
              <a:rPr lang="zh-CN" altLang="en-US" sz="2000" dirty="0">
                <a:latin typeface="+mn-ea"/>
              </a:rPr>
              <a:t>也提供对应的接口来修改对应的算法逻辑来匹配业务需求。</a:t>
            </a:r>
          </a:p>
          <a:p>
            <a:r>
              <a:rPr lang="en-US" altLang="zh-CN" sz="2000" dirty="0">
                <a:latin typeface="+mn-ea"/>
              </a:rPr>
              <a:t>Mahout </a:t>
            </a:r>
            <a:r>
              <a:rPr lang="zh-CN" altLang="en-US" sz="2000" dirty="0">
                <a:latin typeface="+mn-ea"/>
              </a:rPr>
              <a:t>算法所处理的场景，经常是伴随着海量的用户使用数据的情况。通过将 </a:t>
            </a:r>
            <a:r>
              <a:rPr lang="en-US" altLang="zh-CN" sz="2000" dirty="0">
                <a:latin typeface="+mn-ea"/>
              </a:rPr>
              <a:t>Mahout </a:t>
            </a:r>
            <a:r>
              <a:rPr lang="zh-CN" altLang="en-US" sz="2000" dirty="0">
                <a:latin typeface="+mn-ea"/>
              </a:rPr>
              <a:t>算法构建于 </a:t>
            </a:r>
            <a:r>
              <a:rPr lang="en-US" altLang="zh-CN" sz="2000" dirty="0" err="1">
                <a:latin typeface="+mn-ea"/>
              </a:rPr>
              <a:t>MapReduce</a:t>
            </a:r>
            <a:r>
              <a:rPr lang="en-US" altLang="zh-CN" sz="2000" dirty="0">
                <a:latin typeface="+mn-ea"/>
              </a:rPr>
              <a:t> </a:t>
            </a:r>
            <a:r>
              <a:rPr lang="zh-CN" altLang="en-US" sz="2000" dirty="0">
                <a:latin typeface="+mn-ea"/>
              </a:rPr>
              <a:t>框架之上，将算法的输入、输出和中间结果构建于 </a:t>
            </a:r>
            <a:r>
              <a:rPr lang="en-US" altLang="zh-CN" sz="2000" dirty="0">
                <a:latin typeface="+mn-ea"/>
              </a:rPr>
              <a:t>HDFS </a:t>
            </a:r>
            <a:r>
              <a:rPr lang="zh-CN" altLang="en-US" sz="2000" dirty="0">
                <a:latin typeface="+mn-ea"/>
              </a:rPr>
              <a:t>分布式文件系统之上，使得 </a:t>
            </a:r>
            <a:r>
              <a:rPr lang="en-US" altLang="zh-CN" sz="2000" dirty="0">
                <a:latin typeface="+mn-ea"/>
              </a:rPr>
              <a:t>Mahout </a:t>
            </a:r>
            <a:r>
              <a:rPr lang="zh-CN" altLang="en-US" sz="2000" dirty="0">
                <a:latin typeface="+mn-ea"/>
              </a:rPr>
              <a:t>具有高吞吐、高并发、高可靠性的特点。最终，使业务系统可以高效快速地得到分析结果。</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算法介绍</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62982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Taste</a:t>
            </a:r>
            <a:r>
              <a:rPr lang="zh-CN" altLang="en-US" sz="2000" dirty="0">
                <a:latin typeface="+mn-ea"/>
              </a:rPr>
              <a:t>是 </a:t>
            </a:r>
            <a:r>
              <a:rPr lang="en-US" altLang="zh-CN" sz="2000" dirty="0">
                <a:latin typeface="+mn-ea"/>
              </a:rPr>
              <a:t>Apache Mahout </a:t>
            </a:r>
            <a:r>
              <a:rPr lang="zh-CN" altLang="en-US" sz="2000" dirty="0">
                <a:latin typeface="+mn-ea"/>
              </a:rPr>
              <a:t>提供的一个个性化推荐引擎的高效实现，该引擎基于</a:t>
            </a:r>
            <a:r>
              <a:rPr lang="en-US" altLang="zh-CN" sz="2000" dirty="0">
                <a:latin typeface="+mn-ea"/>
              </a:rPr>
              <a:t>java</a:t>
            </a:r>
            <a:r>
              <a:rPr lang="zh-CN" altLang="en-US" sz="2000" dirty="0">
                <a:latin typeface="+mn-ea"/>
              </a:rPr>
              <a:t>实现，可扩展性强，同时在</a:t>
            </a:r>
            <a:r>
              <a:rPr lang="en-US" altLang="zh-CN" sz="2000" dirty="0">
                <a:latin typeface="+mn-ea"/>
              </a:rPr>
              <a:t>mahout</a:t>
            </a:r>
            <a:r>
              <a:rPr lang="zh-CN" altLang="en-US" sz="2000" dirty="0">
                <a:latin typeface="+mn-ea"/>
              </a:rPr>
              <a:t>中对一些推荐算法进行了</a:t>
            </a:r>
            <a:r>
              <a:rPr lang="en-US" altLang="zh-CN" sz="2000" dirty="0" err="1">
                <a:latin typeface="+mn-ea"/>
              </a:rPr>
              <a:t>MapReduce</a:t>
            </a:r>
            <a:r>
              <a:rPr lang="zh-CN" altLang="en-US" sz="2000" dirty="0">
                <a:latin typeface="+mn-ea"/>
              </a:rPr>
              <a:t>编程模式转化，从而可以利用</a:t>
            </a:r>
            <a:r>
              <a:rPr lang="en-US" altLang="zh-CN" sz="2000" dirty="0" err="1">
                <a:latin typeface="+mn-ea"/>
              </a:rPr>
              <a:t>hadoop</a:t>
            </a:r>
            <a:r>
              <a:rPr lang="zh-CN" altLang="en-US" sz="2000" dirty="0">
                <a:latin typeface="+mn-ea"/>
              </a:rPr>
              <a:t>的分布式架构，提高推荐算法的</a:t>
            </a:r>
            <a:r>
              <a:rPr lang="zh-CN" altLang="en-US" sz="2000" dirty="0" smtClean="0">
                <a:latin typeface="+mn-ea"/>
              </a:rPr>
              <a:t>性能</a:t>
            </a:r>
            <a:endParaRPr lang="en-US" altLang="zh-CN" sz="2000" dirty="0" smtClean="0">
              <a:latin typeface="+mn-ea"/>
            </a:endParaRPr>
          </a:p>
          <a:p>
            <a:r>
              <a:rPr lang="zh-CN" altLang="en-US" sz="2000" dirty="0">
                <a:latin typeface="+mn-ea"/>
              </a:rPr>
              <a:t>在</a:t>
            </a:r>
            <a:r>
              <a:rPr lang="en-US" altLang="zh-CN" sz="2000" dirty="0">
                <a:latin typeface="+mn-ea"/>
              </a:rPr>
              <a:t>Mahout0.5</a:t>
            </a:r>
            <a:r>
              <a:rPr lang="zh-CN" altLang="en-US" sz="2000" dirty="0">
                <a:latin typeface="+mn-ea"/>
              </a:rPr>
              <a:t>版本中的</a:t>
            </a:r>
            <a:r>
              <a:rPr lang="en-US" altLang="zh-CN" sz="2000" dirty="0">
                <a:latin typeface="+mn-ea"/>
              </a:rPr>
              <a:t>Taste</a:t>
            </a:r>
            <a:r>
              <a:rPr lang="zh-CN" altLang="en-US" sz="2000" dirty="0">
                <a:latin typeface="+mn-ea"/>
              </a:rPr>
              <a:t>， 实现了多种推荐算法，其中有最基本的基于用户的和基于内容的推荐算法，也有比较高效的</a:t>
            </a:r>
            <a:r>
              <a:rPr lang="en-US" altLang="zh-CN" sz="2000" dirty="0" err="1">
                <a:latin typeface="+mn-ea"/>
              </a:rPr>
              <a:t>SlopeOne</a:t>
            </a:r>
            <a:r>
              <a:rPr lang="zh-CN" altLang="en-US" sz="2000" dirty="0">
                <a:latin typeface="+mn-ea"/>
              </a:rPr>
              <a:t>算法，以及处于研究阶段的基于</a:t>
            </a:r>
            <a:r>
              <a:rPr lang="en-US" altLang="zh-CN" sz="2000" dirty="0">
                <a:latin typeface="+mn-ea"/>
              </a:rPr>
              <a:t>SVD</a:t>
            </a:r>
            <a:r>
              <a:rPr lang="zh-CN" altLang="en-US" sz="2000" dirty="0">
                <a:latin typeface="+mn-ea"/>
              </a:rPr>
              <a:t>和线性插值的算法，同时</a:t>
            </a:r>
            <a:r>
              <a:rPr lang="en-US" altLang="zh-CN" sz="2000" dirty="0">
                <a:latin typeface="+mn-ea"/>
              </a:rPr>
              <a:t>Taste</a:t>
            </a:r>
            <a:r>
              <a:rPr lang="zh-CN" altLang="en-US" sz="2000" dirty="0">
                <a:latin typeface="+mn-ea"/>
              </a:rPr>
              <a:t>还提供了扩展接口，用于定制化开发基于内容或基于模型的个性化推荐</a:t>
            </a:r>
            <a:r>
              <a:rPr lang="zh-CN" altLang="en-US" sz="2000" dirty="0" smtClean="0">
                <a:latin typeface="+mn-ea"/>
              </a:rPr>
              <a:t>算法</a:t>
            </a:r>
            <a:endParaRPr lang="en-US" altLang="zh-CN" sz="2000" dirty="0" smtClean="0">
              <a:latin typeface="+mn-ea"/>
            </a:endParaRP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34206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Taste </a:t>
            </a:r>
            <a:r>
              <a:rPr lang="zh-CN" altLang="en-US" sz="2000" dirty="0">
                <a:latin typeface="+mn-ea"/>
              </a:rPr>
              <a:t>不仅仅适用于 </a:t>
            </a:r>
            <a:r>
              <a:rPr lang="en-US" altLang="zh-CN" sz="2000" dirty="0">
                <a:latin typeface="+mn-ea"/>
              </a:rPr>
              <a:t>Java </a:t>
            </a:r>
            <a:r>
              <a:rPr lang="zh-CN" altLang="en-US" sz="2000" dirty="0">
                <a:latin typeface="+mn-ea"/>
              </a:rPr>
              <a:t>应用程序，还可以作为内部服务器的一个组件以 </a:t>
            </a:r>
            <a:r>
              <a:rPr lang="en-US" altLang="zh-CN" sz="2000" dirty="0">
                <a:latin typeface="+mn-ea"/>
              </a:rPr>
              <a:t>HTTP </a:t>
            </a:r>
            <a:r>
              <a:rPr lang="zh-CN" altLang="en-US" sz="2000" dirty="0">
                <a:latin typeface="+mn-ea"/>
              </a:rPr>
              <a:t>和 </a:t>
            </a:r>
            <a:r>
              <a:rPr lang="en-US" altLang="zh-CN" sz="2000" dirty="0">
                <a:latin typeface="+mn-ea"/>
              </a:rPr>
              <a:t>Web Service </a:t>
            </a:r>
            <a:r>
              <a:rPr lang="zh-CN" altLang="en-US" sz="2000" dirty="0">
                <a:latin typeface="+mn-ea"/>
              </a:rPr>
              <a:t>的形式向外界提供推荐的逻辑。</a:t>
            </a:r>
            <a:r>
              <a:rPr lang="en-US" altLang="zh-CN" sz="2000" dirty="0">
                <a:latin typeface="+mn-ea"/>
              </a:rPr>
              <a:t>Taste </a:t>
            </a:r>
            <a:r>
              <a:rPr lang="zh-CN" altLang="en-US" sz="2000" dirty="0">
                <a:latin typeface="+mn-ea"/>
              </a:rPr>
              <a:t>的设计使它能满足企业对推荐引擎在性能、灵活性和可扩展性等方面的要求。</a:t>
            </a: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1400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5" name="Picture 4" descr="QQ截图20140718143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77051"/>
            <a:ext cx="6480075" cy="4358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4167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err="1">
                <a:latin typeface="+mn-ea"/>
              </a:rPr>
              <a:t>DataModel</a:t>
            </a:r>
            <a:r>
              <a:rPr lang="zh-CN" altLang="en-US" sz="2000" dirty="0">
                <a:latin typeface="+mn-ea"/>
              </a:rPr>
              <a:t>：</a:t>
            </a:r>
            <a:r>
              <a:rPr lang="en-US" altLang="zh-CN" sz="2000" dirty="0" err="1">
                <a:latin typeface="+mn-ea"/>
              </a:rPr>
              <a:t>DataModel</a:t>
            </a:r>
            <a:r>
              <a:rPr lang="zh-CN" altLang="en-US" sz="2000" dirty="0">
                <a:latin typeface="+mn-ea"/>
              </a:rPr>
              <a:t>是用户喜好信息的抽象接口，它的具体实现支持从指定类型的数据源抽取用户喜好信息</a:t>
            </a:r>
            <a:r>
              <a:rPr lang="zh-CN" altLang="en-US" sz="2000" dirty="0" smtClean="0">
                <a:latin typeface="+mn-ea"/>
              </a:rPr>
              <a:t>。</a:t>
            </a:r>
            <a:endParaRPr lang="en-US" altLang="zh-CN" sz="2000" dirty="0" smtClean="0">
              <a:latin typeface="+mn-ea"/>
            </a:endParaRPr>
          </a:p>
          <a:p>
            <a:r>
              <a:rPr lang="zh-CN" altLang="en-US" sz="2000" dirty="0" smtClean="0">
                <a:latin typeface="+mn-ea"/>
              </a:rPr>
              <a:t>在</a:t>
            </a:r>
            <a:r>
              <a:rPr lang="en-US" altLang="zh-CN" sz="2000" dirty="0">
                <a:latin typeface="+mn-ea"/>
              </a:rPr>
              <a:t>Mahout0.5</a:t>
            </a:r>
            <a:r>
              <a:rPr lang="zh-CN" altLang="en-US" sz="2000" dirty="0">
                <a:latin typeface="+mn-ea"/>
              </a:rPr>
              <a:t>中，</a:t>
            </a:r>
            <a:r>
              <a:rPr lang="en-US" altLang="zh-CN" sz="2000" dirty="0" smtClean="0">
                <a:latin typeface="+mn-ea"/>
              </a:rPr>
              <a:t>Taste</a:t>
            </a:r>
            <a:r>
              <a:rPr lang="zh-CN" altLang="en-US" sz="2000" dirty="0" smtClean="0">
                <a:latin typeface="+mn-ea"/>
              </a:rPr>
              <a:t>提供 </a:t>
            </a:r>
            <a:r>
              <a:rPr lang="en-US" altLang="zh-CN" sz="2000" dirty="0" err="1">
                <a:latin typeface="+mn-ea"/>
              </a:rPr>
              <a:t>JDBCDataModel</a:t>
            </a:r>
            <a:r>
              <a:rPr lang="en-US" altLang="zh-CN" sz="2000" dirty="0">
                <a:latin typeface="+mn-ea"/>
              </a:rPr>
              <a:t> </a:t>
            </a:r>
            <a:r>
              <a:rPr lang="zh-CN" altLang="en-US" sz="2000" dirty="0">
                <a:latin typeface="+mn-ea"/>
              </a:rPr>
              <a:t>和 </a:t>
            </a:r>
            <a:r>
              <a:rPr lang="en-US" altLang="zh-CN" sz="2000" dirty="0" err="1">
                <a:latin typeface="+mn-ea"/>
              </a:rPr>
              <a:t>FileDataModel</a:t>
            </a:r>
            <a:r>
              <a:rPr lang="zh-CN" altLang="en-US" sz="2000" dirty="0">
                <a:latin typeface="+mn-ea"/>
              </a:rPr>
              <a:t>两种类的</a:t>
            </a:r>
            <a:r>
              <a:rPr lang="zh-CN" altLang="en-US" sz="2000" dirty="0" smtClean="0">
                <a:latin typeface="+mn-ea"/>
              </a:rPr>
              <a:t>实现分别</a:t>
            </a:r>
            <a:r>
              <a:rPr lang="zh-CN" altLang="en-US" sz="2000" dirty="0">
                <a:latin typeface="+mn-ea"/>
              </a:rPr>
              <a:t>支持从数据库和文件文件系统中读取用户的喜好</a:t>
            </a:r>
            <a:r>
              <a:rPr lang="zh-CN" altLang="en-US" sz="2000" dirty="0" smtClean="0">
                <a:latin typeface="+mn-ea"/>
              </a:rPr>
              <a:t>信息</a:t>
            </a:r>
            <a:endParaRPr lang="en-US" altLang="zh-CN" sz="2000" dirty="0" smtClean="0">
              <a:latin typeface="+mn-ea"/>
            </a:endParaRPr>
          </a:p>
          <a:p>
            <a:r>
              <a:rPr lang="zh-CN" altLang="en-US" sz="2000" dirty="0" smtClean="0">
                <a:latin typeface="+mn-ea"/>
              </a:rPr>
              <a:t>对于</a:t>
            </a:r>
            <a:r>
              <a:rPr lang="zh-CN" altLang="en-US" sz="2000" dirty="0">
                <a:latin typeface="+mn-ea"/>
              </a:rPr>
              <a:t>数据库的读取支持，在</a:t>
            </a:r>
            <a:r>
              <a:rPr lang="en-US" altLang="zh-CN" sz="2000" dirty="0">
                <a:latin typeface="+mn-ea"/>
              </a:rPr>
              <a:t>Mahout 0.5</a:t>
            </a:r>
            <a:r>
              <a:rPr lang="zh-CN" altLang="en-US" sz="2000" dirty="0">
                <a:latin typeface="+mn-ea"/>
              </a:rPr>
              <a:t>中只提供了对</a:t>
            </a:r>
            <a:r>
              <a:rPr lang="en-US" altLang="zh-CN" sz="2000" dirty="0">
                <a:latin typeface="+mn-ea"/>
              </a:rPr>
              <a:t>MySQL</a:t>
            </a:r>
            <a:r>
              <a:rPr lang="zh-CN" altLang="en-US" sz="2000" dirty="0">
                <a:latin typeface="+mn-ea"/>
              </a:rPr>
              <a:t>和</a:t>
            </a:r>
            <a:r>
              <a:rPr lang="en-US" altLang="zh-CN" sz="2000" dirty="0" err="1">
                <a:latin typeface="+mn-ea"/>
              </a:rPr>
              <a:t>PostgreSQL</a:t>
            </a:r>
            <a:r>
              <a:rPr lang="zh-CN" altLang="en-US" sz="2000" dirty="0">
                <a:latin typeface="+mn-ea"/>
              </a:rPr>
              <a:t>的</a:t>
            </a:r>
            <a:r>
              <a:rPr lang="zh-CN" altLang="en-US" sz="2000" dirty="0" smtClean="0">
                <a:latin typeface="+mn-ea"/>
              </a:rPr>
              <a:t>支持</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62373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err="1">
                <a:latin typeface="+mn-ea"/>
              </a:rPr>
              <a:t>UserNeighborhood</a:t>
            </a:r>
            <a:r>
              <a:rPr lang="zh-CN" altLang="en-US" sz="2000" dirty="0">
                <a:latin typeface="+mn-ea"/>
              </a:rPr>
              <a:t>：在基于用户的推荐方法中，推荐的内容是基于找到与当前用户喜好相似的“邻居用户”的方式产生的，该组件就是用来定义与目标用户相邻的“邻居用户”。所以，该组件只有在基于用户的推荐算法中才会被</a:t>
            </a:r>
            <a:r>
              <a:rPr lang="zh-CN" altLang="en-US" sz="2000" dirty="0" smtClean="0">
                <a:latin typeface="+mn-ea"/>
              </a:rPr>
              <a:t>使用</a:t>
            </a:r>
            <a:endParaRPr lang="zh-CN" altLang="en-US" sz="2000" dirty="0">
              <a:latin typeface="+mn-ea"/>
            </a:endParaRPr>
          </a:p>
          <a:p>
            <a:r>
              <a:rPr lang="en-US" altLang="zh-CN" sz="2000" dirty="0">
                <a:latin typeface="+mn-ea"/>
              </a:rPr>
              <a:t>Recommender</a:t>
            </a:r>
            <a:r>
              <a:rPr lang="zh-CN" altLang="en-US" sz="2000" dirty="0">
                <a:latin typeface="+mn-ea"/>
              </a:rPr>
              <a:t>：</a:t>
            </a:r>
            <a:r>
              <a:rPr lang="en-US" altLang="zh-CN" sz="2000" dirty="0">
                <a:latin typeface="+mn-ea"/>
              </a:rPr>
              <a:t>Recommender</a:t>
            </a:r>
            <a:r>
              <a:rPr lang="zh-CN" altLang="en-US" sz="2000" dirty="0">
                <a:latin typeface="+mn-ea"/>
              </a:rPr>
              <a:t>是推荐引擎的抽象接口，</a:t>
            </a:r>
            <a:r>
              <a:rPr lang="en-US" altLang="zh-CN" sz="2000" dirty="0">
                <a:latin typeface="+mn-ea"/>
              </a:rPr>
              <a:t>Taste </a:t>
            </a:r>
            <a:r>
              <a:rPr lang="zh-CN" altLang="en-US" sz="2000" dirty="0">
                <a:latin typeface="+mn-ea"/>
              </a:rPr>
              <a:t>中的核心组件。利用该组件就可以为指定用户生成项目推荐</a:t>
            </a:r>
            <a:r>
              <a:rPr lang="zh-CN" altLang="en-US" sz="2000" dirty="0" smtClean="0">
                <a:latin typeface="+mn-ea"/>
              </a:rPr>
              <a:t>列表</a:t>
            </a:r>
            <a:endParaRPr lang="zh-CN" altLang="en-US" sz="2000" dirty="0">
              <a:latin typeface="+mn-ea"/>
            </a:endParaRP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推荐引擎算法</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8320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1">
            <a:extLst>
              <a:ext uri="{FF2B5EF4-FFF2-40B4-BE49-F238E27FC236}">
                <a16:creationId xmlns:a16="http://schemas.microsoft.com/office/drawing/2014/main" xmlns="" id="{4B7DB7DC-D473-4F21-81F9-632D4C62C22E}"/>
              </a:ext>
            </a:extLst>
          </p:cNvPr>
          <p:cNvSpPr/>
          <p:nvPr/>
        </p:nvSpPr>
        <p:spPr>
          <a:xfrm flipH="1">
            <a:off x="3664844" y="2647776"/>
            <a:ext cx="5478884" cy="1148110"/>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 name="connsiteX0" fmla="*/ 0 w 3969895"/>
              <a:gd name="connsiteY0" fmla="*/ 10969 h 5161503"/>
              <a:gd name="connsiteX1" fmla="*/ 3969895 w 3969895"/>
              <a:gd name="connsiteY1" fmla="*/ 0 h 5161503"/>
              <a:gd name="connsiteX2" fmla="*/ 2464118 w 3969895"/>
              <a:gd name="connsiteY2" fmla="*/ 5161503 h 5161503"/>
              <a:gd name="connsiteX3" fmla="*/ 0 w 3969895"/>
              <a:gd name="connsiteY3" fmla="*/ 5154469 h 5161503"/>
              <a:gd name="connsiteX4" fmla="*/ 0 w 3969895"/>
              <a:gd name="connsiteY4" fmla="*/ 10969 h 5161503"/>
              <a:gd name="connsiteX0" fmla="*/ 0 w 3969895"/>
              <a:gd name="connsiteY0" fmla="*/ 10969 h 5154469"/>
              <a:gd name="connsiteX1" fmla="*/ 3969895 w 3969895"/>
              <a:gd name="connsiteY1" fmla="*/ 0 h 5154469"/>
              <a:gd name="connsiteX2" fmla="*/ 3219219 w 3969895"/>
              <a:gd name="connsiteY2" fmla="*/ 5129991 h 5154469"/>
              <a:gd name="connsiteX3" fmla="*/ 0 w 3969895"/>
              <a:gd name="connsiteY3" fmla="*/ 5154469 h 5154469"/>
              <a:gd name="connsiteX4" fmla="*/ 0 w 3969895"/>
              <a:gd name="connsiteY4" fmla="*/ 10969 h 5154469"/>
              <a:gd name="connsiteX0" fmla="*/ 0 w 3879883"/>
              <a:gd name="connsiteY0" fmla="*/ 2 h 5143502"/>
              <a:gd name="connsiteX1" fmla="*/ 3879883 w 3879883"/>
              <a:gd name="connsiteY1" fmla="*/ 83565 h 5143502"/>
              <a:gd name="connsiteX2" fmla="*/ 3219219 w 3879883"/>
              <a:gd name="connsiteY2" fmla="*/ 5119024 h 5143502"/>
              <a:gd name="connsiteX3" fmla="*/ 0 w 3879883"/>
              <a:gd name="connsiteY3" fmla="*/ 5143502 h 5143502"/>
              <a:gd name="connsiteX4" fmla="*/ 0 w 3879883"/>
              <a:gd name="connsiteY4" fmla="*/ 2 h 5143502"/>
              <a:gd name="connsiteX0" fmla="*/ 0 w 3844878"/>
              <a:gd name="connsiteY0" fmla="*/ 2 h 5143502"/>
              <a:gd name="connsiteX1" fmla="*/ 3844878 w 3844878"/>
              <a:gd name="connsiteY1" fmla="*/ 83565 h 5143502"/>
              <a:gd name="connsiteX2" fmla="*/ 3219219 w 3844878"/>
              <a:gd name="connsiteY2" fmla="*/ 5119024 h 5143502"/>
              <a:gd name="connsiteX3" fmla="*/ 0 w 3844878"/>
              <a:gd name="connsiteY3" fmla="*/ 5143502 h 5143502"/>
              <a:gd name="connsiteX4" fmla="*/ 0 w 3844878"/>
              <a:gd name="connsiteY4" fmla="*/ 2 h 5143502"/>
              <a:gd name="connsiteX0" fmla="*/ 0 w 4039330"/>
              <a:gd name="connsiteY0" fmla="*/ 2 h 5623209"/>
              <a:gd name="connsiteX1" fmla="*/ 3844878 w 4039330"/>
              <a:gd name="connsiteY1" fmla="*/ 83565 h 5623209"/>
              <a:gd name="connsiteX2" fmla="*/ 4039330 w 4039330"/>
              <a:gd name="connsiteY2" fmla="*/ 5623209 h 5623209"/>
              <a:gd name="connsiteX3" fmla="*/ 0 w 4039330"/>
              <a:gd name="connsiteY3" fmla="*/ 5143502 h 5623209"/>
              <a:gd name="connsiteX4" fmla="*/ 0 w 4039330"/>
              <a:gd name="connsiteY4" fmla="*/ 2 h 5623209"/>
              <a:gd name="connsiteX0" fmla="*/ 0 w 4039330"/>
              <a:gd name="connsiteY0" fmla="*/ 2 h 5623209"/>
              <a:gd name="connsiteX1" fmla="*/ 3374815 w 4039330"/>
              <a:gd name="connsiteY1" fmla="*/ 20541 h 5623209"/>
              <a:gd name="connsiteX2" fmla="*/ 4039330 w 4039330"/>
              <a:gd name="connsiteY2" fmla="*/ 5623209 h 5623209"/>
              <a:gd name="connsiteX3" fmla="*/ 0 w 4039330"/>
              <a:gd name="connsiteY3" fmla="*/ 5143502 h 5623209"/>
              <a:gd name="connsiteX4" fmla="*/ 0 w 4039330"/>
              <a:gd name="connsiteY4" fmla="*/ 2 h 5623209"/>
              <a:gd name="connsiteX0" fmla="*/ 0 w 3943230"/>
              <a:gd name="connsiteY0" fmla="*/ 2 h 5641021"/>
              <a:gd name="connsiteX1" fmla="*/ 3374815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43230"/>
              <a:gd name="connsiteY0" fmla="*/ 2 h 5641021"/>
              <a:gd name="connsiteX1" fmla="*/ 3386121 w 3943230"/>
              <a:gd name="connsiteY1" fmla="*/ 20541 h 5641021"/>
              <a:gd name="connsiteX2" fmla="*/ 3943230 w 3943230"/>
              <a:gd name="connsiteY2" fmla="*/ 5641021 h 5641021"/>
              <a:gd name="connsiteX3" fmla="*/ 0 w 3943230"/>
              <a:gd name="connsiteY3" fmla="*/ 5143502 h 5641021"/>
              <a:gd name="connsiteX4" fmla="*/ 0 w 3943230"/>
              <a:gd name="connsiteY4" fmla="*/ 2 h 5641021"/>
              <a:gd name="connsiteX0" fmla="*/ 0 w 3934751"/>
              <a:gd name="connsiteY0" fmla="*/ 2 h 5641021"/>
              <a:gd name="connsiteX1" fmla="*/ 3386121 w 3934751"/>
              <a:gd name="connsiteY1" fmla="*/ 20541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046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34751"/>
              <a:gd name="connsiteY0" fmla="*/ 2 h 5641021"/>
              <a:gd name="connsiteX1" fmla="*/ 3388948 w 3934751"/>
              <a:gd name="connsiteY1" fmla="*/ 2733 h 5641021"/>
              <a:gd name="connsiteX2" fmla="*/ 3934751 w 3934751"/>
              <a:gd name="connsiteY2" fmla="*/ 5641021 h 5641021"/>
              <a:gd name="connsiteX3" fmla="*/ 0 w 3934751"/>
              <a:gd name="connsiteY3" fmla="*/ 5143502 h 5641021"/>
              <a:gd name="connsiteX4" fmla="*/ 0 w 3934751"/>
              <a:gd name="connsiteY4" fmla="*/ 2 h 5641021"/>
              <a:gd name="connsiteX0" fmla="*/ 0 w 3923446"/>
              <a:gd name="connsiteY0" fmla="*/ 2 h 5641021"/>
              <a:gd name="connsiteX1" fmla="*/ 3388948 w 3923446"/>
              <a:gd name="connsiteY1" fmla="*/ 2733 h 5641021"/>
              <a:gd name="connsiteX2" fmla="*/ 3923446 w 3923446"/>
              <a:gd name="connsiteY2" fmla="*/ 5641021 h 5641021"/>
              <a:gd name="connsiteX3" fmla="*/ 0 w 3923446"/>
              <a:gd name="connsiteY3" fmla="*/ 5143502 h 5641021"/>
              <a:gd name="connsiteX4" fmla="*/ 0 w 3923446"/>
              <a:gd name="connsiteY4" fmla="*/ 2 h 5641021"/>
              <a:gd name="connsiteX0" fmla="*/ 0 w 3926272"/>
              <a:gd name="connsiteY0" fmla="*/ 2 h 5641021"/>
              <a:gd name="connsiteX1" fmla="*/ 3388948 w 3926272"/>
              <a:gd name="connsiteY1" fmla="*/ 2733 h 5641021"/>
              <a:gd name="connsiteX2" fmla="*/ 3926272 w 3926272"/>
              <a:gd name="connsiteY2" fmla="*/ 5641021 h 5641021"/>
              <a:gd name="connsiteX3" fmla="*/ 0 w 3926272"/>
              <a:gd name="connsiteY3" fmla="*/ 5143502 h 5641021"/>
              <a:gd name="connsiteX4" fmla="*/ 0 w 3926272"/>
              <a:gd name="connsiteY4" fmla="*/ 2 h 5641021"/>
              <a:gd name="connsiteX0" fmla="*/ 0 w 3900834"/>
              <a:gd name="connsiteY0" fmla="*/ 2 h 5302617"/>
              <a:gd name="connsiteX1" fmla="*/ 3388948 w 3900834"/>
              <a:gd name="connsiteY1" fmla="*/ 2733 h 5302617"/>
              <a:gd name="connsiteX2" fmla="*/ 3900834 w 3900834"/>
              <a:gd name="connsiteY2" fmla="*/ 5302617 h 5302617"/>
              <a:gd name="connsiteX3" fmla="*/ 0 w 3900834"/>
              <a:gd name="connsiteY3" fmla="*/ 5143502 h 5302617"/>
              <a:gd name="connsiteX4" fmla="*/ 0 w 3900834"/>
              <a:gd name="connsiteY4" fmla="*/ 2 h 5302617"/>
              <a:gd name="connsiteX0" fmla="*/ 0 w 3898007"/>
              <a:gd name="connsiteY0" fmla="*/ 2 h 5195752"/>
              <a:gd name="connsiteX1" fmla="*/ 3388948 w 3898007"/>
              <a:gd name="connsiteY1" fmla="*/ 2733 h 5195752"/>
              <a:gd name="connsiteX2" fmla="*/ 3898007 w 3898007"/>
              <a:gd name="connsiteY2" fmla="*/ 5195752 h 5195752"/>
              <a:gd name="connsiteX3" fmla="*/ 0 w 3898007"/>
              <a:gd name="connsiteY3" fmla="*/ 5143502 h 5195752"/>
              <a:gd name="connsiteX4" fmla="*/ 0 w 3898007"/>
              <a:gd name="connsiteY4" fmla="*/ 2 h 5195752"/>
              <a:gd name="connsiteX0" fmla="*/ 0 w 3895181"/>
              <a:gd name="connsiteY0" fmla="*/ 2 h 5143502"/>
              <a:gd name="connsiteX1" fmla="*/ 3388948 w 3895181"/>
              <a:gd name="connsiteY1" fmla="*/ 2733 h 5143502"/>
              <a:gd name="connsiteX2" fmla="*/ 3895181 w 3895181"/>
              <a:gd name="connsiteY2" fmla="*/ 5035459 h 5143502"/>
              <a:gd name="connsiteX3" fmla="*/ 0 w 3895181"/>
              <a:gd name="connsiteY3" fmla="*/ 5143502 h 5143502"/>
              <a:gd name="connsiteX4" fmla="*/ 0 w 3895181"/>
              <a:gd name="connsiteY4" fmla="*/ 2 h 514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181" h="5143502">
                <a:moveTo>
                  <a:pt x="0" y="2"/>
                </a:moveTo>
                <a:lnTo>
                  <a:pt x="3388948" y="2733"/>
                </a:lnTo>
                <a:lnTo>
                  <a:pt x="3895181" y="5035459"/>
                </a:lnTo>
                <a:lnTo>
                  <a:pt x="0" y="5143502"/>
                </a:lnTo>
                <a:lnTo>
                  <a:pt x="0" y="2"/>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25C15822-181B-464F-9384-45CC8E47D4FB}"/>
              </a:ext>
            </a:extLst>
          </p:cNvPr>
          <p:cNvSpPr/>
          <p:nvPr/>
        </p:nvSpPr>
        <p:spPr>
          <a:xfrm flipH="1">
            <a:off x="667127" y="567927"/>
            <a:ext cx="4752528" cy="3546763"/>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a:extLst>
              <a:ext uri="{FF2B5EF4-FFF2-40B4-BE49-F238E27FC236}">
                <a16:creationId xmlns:a16="http://schemas.microsoft.com/office/drawing/2014/main" xmlns="" id="{C7C5B49F-FD44-4756-979C-5283FB503C42}"/>
              </a:ext>
            </a:extLst>
          </p:cNvPr>
          <p:cNvSpPr/>
          <p:nvPr/>
        </p:nvSpPr>
        <p:spPr>
          <a:xfrm flipH="1">
            <a:off x="122504" y="1168376"/>
            <a:ext cx="2653725" cy="1980448"/>
          </a:xfrm>
          <a:custGeom>
            <a:avLst/>
            <a:gdLst>
              <a:gd name="connsiteX0" fmla="*/ 0 w 1510121"/>
              <a:gd name="connsiteY0" fmla="*/ 0 h 1126988"/>
              <a:gd name="connsiteX1" fmla="*/ 714343 w 1510121"/>
              <a:gd name="connsiteY1" fmla="*/ 1126988 h 1126988"/>
              <a:gd name="connsiteX2" fmla="*/ 1510121 w 1510121"/>
              <a:gd name="connsiteY2" fmla="*/ 1123485 h 1126988"/>
              <a:gd name="connsiteX3" fmla="*/ 798064 w 1510121"/>
              <a:gd name="connsiteY3" fmla="*/ 102 h 1126988"/>
            </a:gdLst>
            <a:ahLst/>
            <a:cxnLst>
              <a:cxn ang="0">
                <a:pos x="connsiteX0" y="connsiteY0"/>
              </a:cxn>
              <a:cxn ang="0">
                <a:pos x="connsiteX1" y="connsiteY1"/>
              </a:cxn>
              <a:cxn ang="0">
                <a:pos x="connsiteX2" y="connsiteY2"/>
              </a:cxn>
              <a:cxn ang="0">
                <a:pos x="connsiteX3" y="connsiteY3"/>
              </a:cxn>
            </a:cxnLst>
            <a:rect l="l" t="t" r="r" b="b"/>
            <a:pathLst>
              <a:path w="1510121" h="1126988">
                <a:moveTo>
                  <a:pt x="0" y="0"/>
                </a:moveTo>
                <a:lnTo>
                  <a:pt x="714343" y="1126988"/>
                </a:lnTo>
                <a:lnTo>
                  <a:pt x="1510121" y="1123485"/>
                </a:lnTo>
                <a:lnTo>
                  <a:pt x="798064" y="102"/>
                </a:lnTo>
                <a:close/>
              </a:path>
            </a:pathLst>
          </a:cu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矩形 29">
            <a:extLst>
              <a:ext uri="{FF2B5EF4-FFF2-40B4-BE49-F238E27FC236}">
                <a16:creationId xmlns:a16="http://schemas.microsoft.com/office/drawing/2014/main" xmlns="" id="{0A035679-ED33-40F8-8548-41451F31AA56}"/>
              </a:ext>
            </a:extLst>
          </p:cNvPr>
          <p:cNvSpPr/>
          <p:nvPr/>
        </p:nvSpPr>
        <p:spPr>
          <a:xfrm>
            <a:off x="5091581" y="1069742"/>
            <a:ext cx="3656883" cy="1862048"/>
          </a:xfrm>
          <a:prstGeom prst="rect">
            <a:avLst/>
          </a:prstGeom>
        </p:spPr>
        <p:txBody>
          <a:bodyPr wrap="square">
            <a:spAutoFit/>
          </a:bodyPr>
          <a:lstStyle/>
          <a:p>
            <a:pPr fontAlgn="auto">
              <a:spcBef>
                <a:spcPts val="0"/>
              </a:spcBef>
              <a:spcAft>
                <a:spcPts val="0"/>
              </a:spcAft>
              <a:defRPr/>
            </a:pPr>
            <a:r>
              <a:rPr lang="en-US" altLang="zh-CN" sz="11500" spc="300" dirty="0" smtClean="0">
                <a:solidFill>
                  <a:srgbClr val="1B3C4B"/>
                </a:solidFill>
                <a:latin typeface="Agency FB" panose="020B0503020202020204" pitchFamily="34" charset="0"/>
                <a:cs typeface="+mn-ea"/>
                <a:sym typeface="+mn-lt"/>
              </a:rPr>
              <a:t>Thanks</a:t>
            </a:r>
            <a:endParaRPr lang="zh-CN" altLang="en-US" sz="11500" spc="300" dirty="0">
              <a:solidFill>
                <a:srgbClr val="1B3C4B"/>
              </a:solidFill>
              <a:latin typeface="Agency FB" panose="020B0503020202020204" pitchFamily="34" charset="0"/>
              <a:cs typeface="+mn-ea"/>
              <a:sym typeface="+mn-lt"/>
            </a:endParaRPr>
          </a:p>
        </p:txBody>
      </p:sp>
    </p:spTree>
    <p:extLst>
      <p:ext uri="{BB962C8B-B14F-4D97-AF65-F5344CB8AC3E}">
        <p14:creationId xmlns:p14="http://schemas.microsoft.com/office/powerpoint/2010/main" val="30965642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a:latin typeface="+mn-ea"/>
              </a:rPr>
              <a:t>Mahout</a:t>
            </a:r>
            <a:r>
              <a:rPr lang="zh-CN" altLang="en-US" sz="2000" dirty="0">
                <a:latin typeface="+mn-ea"/>
              </a:rPr>
              <a:t>是一个北印度语的单词，指的是驱使大象的</a:t>
            </a:r>
            <a:r>
              <a:rPr lang="zh-CN" altLang="en-US" sz="2000" dirty="0" smtClean="0">
                <a:latin typeface="+mn-ea"/>
              </a:rPr>
              <a:t>人</a:t>
            </a:r>
            <a:endParaRPr lang="en-US" altLang="zh-CN" sz="2000" dirty="0">
              <a:latin typeface="+mn-ea"/>
            </a:endParaRPr>
          </a:p>
          <a:p>
            <a:r>
              <a:rPr lang="en-US" altLang="zh-CN" sz="2000" dirty="0">
                <a:latin typeface="+mn-ea"/>
              </a:rPr>
              <a:t>Mahout </a:t>
            </a:r>
            <a:r>
              <a:rPr lang="zh-CN" altLang="en-US" sz="2000" dirty="0">
                <a:latin typeface="+mn-ea"/>
              </a:rPr>
              <a:t>是一个很强大的数据挖掘工具，是一个分布式机器学习算法的集合，包括：被称为</a:t>
            </a:r>
            <a:r>
              <a:rPr lang="en-US" altLang="zh-CN" sz="2000" dirty="0">
                <a:latin typeface="+mn-ea"/>
              </a:rPr>
              <a:t>Taste</a:t>
            </a:r>
            <a:r>
              <a:rPr lang="zh-CN" altLang="en-US" sz="2000" dirty="0">
                <a:latin typeface="+mn-ea"/>
              </a:rPr>
              <a:t>的分布式协同过滤的实现、分类、聚类</a:t>
            </a:r>
            <a:r>
              <a:rPr lang="zh-CN" altLang="en-US" sz="2000" dirty="0" smtClean="0">
                <a:latin typeface="+mn-ea"/>
              </a:rPr>
              <a:t>等</a:t>
            </a:r>
            <a:endParaRPr lang="en-US" altLang="zh-CN" sz="2000" dirty="0" smtClean="0">
              <a:latin typeface="+mn-ea"/>
            </a:endParaRPr>
          </a:p>
          <a:p>
            <a:r>
              <a:rPr lang="en-US" altLang="zh-CN" sz="2000" dirty="0">
                <a:latin typeface="+mn-ea"/>
              </a:rPr>
              <a:t>Mahout</a:t>
            </a:r>
            <a:r>
              <a:rPr lang="zh-CN" altLang="en-US" sz="2000" dirty="0">
                <a:latin typeface="+mn-ea"/>
              </a:rPr>
              <a:t>的大量工作不只是传统的实现这些算法，也实现将这些</a:t>
            </a:r>
            <a:r>
              <a:rPr lang="zh-CN" altLang="en-US" sz="2000" dirty="0" smtClean="0">
                <a:latin typeface="+mn-ea"/>
              </a:rPr>
              <a:t>算法工作</a:t>
            </a:r>
            <a:r>
              <a:rPr lang="zh-CN" altLang="en-US" sz="2000" dirty="0">
                <a:latin typeface="+mn-ea"/>
              </a:rPr>
              <a:t>在</a:t>
            </a:r>
            <a:r>
              <a:rPr lang="en-US" altLang="zh-CN" sz="2000" dirty="0" err="1">
                <a:latin typeface="+mn-ea"/>
              </a:rPr>
              <a:t>hadoop</a:t>
            </a:r>
            <a:r>
              <a:rPr lang="zh-CN" altLang="en-US" sz="2000" dirty="0">
                <a:latin typeface="+mn-ea"/>
              </a:rPr>
              <a:t>之上。</a:t>
            </a:r>
            <a:r>
              <a:rPr lang="en-US" altLang="zh-CN" sz="2000" dirty="0" err="1">
                <a:latin typeface="+mn-ea"/>
              </a:rPr>
              <a:t>Hadoop</a:t>
            </a:r>
            <a:r>
              <a:rPr lang="zh-CN" altLang="en-US" sz="2000" dirty="0">
                <a:latin typeface="+mn-ea"/>
              </a:rPr>
              <a:t>的吉祥物是一头大象，这也解释了</a:t>
            </a:r>
            <a:r>
              <a:rPr lang="en-US" altLang="zh-CN" sz="2000" dirty="0">
                <a:latin typeface="+mn-ea"/>
              </a:rPr>
              <a:t>Mahout</a:t>
            </a:r>
            <a:r>
              <a:rPr lang="zh-CN" altLang="en-US" sz="2000" dirty="0">
                <a:latin typeface="+mn-ea"/>
              </a:rPr>
              <a:t>的工程名字</a:t>
            </a: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508104" y="3099236"/>
            <a:ext cx="2514286" cy="1704762"/>
          </a:xfrm>
          <a:prstGeom prst="rect">
            <a:avLst/>
          </a:prstGeom>
        </p:spPr>
      </p:pic>
    </p:spTree>
    <p:extLst>
      <p:ext uri="{BB962C8B-B14F-4D97-AF65-F5344CB8AC3E}">
        <p14:creationId xmlns:p14="http://schemas.microsoft.com/office/powerpoint/2010/main" val="27873501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smtClean="0">
                <a:latin typeface="+mn-ea"/>
              </a:rPr>
              <a:t>Mahout</a:t>
            </a:r>
            <a:r>
              <a:rPr lang="zh-CN" altLang="en-US" sz="2000" dirty="0" smtClean="0">
                <a:latin typeface="+mn-ea"/>
              </a:rPr>
              <a:t>的历史</a:t>
            </a:r>
            <a:endParaRPr lang="en-US" altLang="zh-CN" sz="2000" dirty="0" smtClean="0">
              <a:latin typeface="+mn-ea"/>
            </a:endParaRPr>
          </a:p>
          <a:p>
            <a:pPr lvl="1"/>
            <a:r>
              <a:rPr lang="en-US" altLang="zh-CN" sz="1600" dirty="0">
                <a:latin typeface="+mn-ea"/>
              </a:rPr>
              <a:t>Mahout</a:t>
            </a:r>
            <a:r>
              <a:rPr lang="zh-CN" altLang="en-US" sz="1600" dirty="0" smtClean="0">
                <a:latin typeface="+mn-ea"/>
              </a:rPr>
              <a:t>项目</a:t>
            </a:r>
            <a:r>
              <a:rPr lang="zh-CN" altLang="en-US" sz="1600" dirty="0">
                <a:latin typeface="+mn-ea"/>
              </a:rPr>
              <a:t>开始于</a:t>
            </a:r>
            <a:r>
              <a:rPr lang="en-US" altLang="zh-CN" sz="1600" dirty="0">
                <a:latin typeface="+mn-ea"/>
              </a:rPr>
              <a:t>2008</a:t>
            </a:r>
            <a:r>
              <a:rPr lang="zh-CN" altLang="en-US" sz="1600" dirty="0">
                <a:latin typeface="+mn-ea"/>
              </a:rPr>
              <a:t>年，作为</a:t>
            </a:r>
            <a:r>
              <a:rPr lang="en-US" altLang="zh-CN" sz="1600" dirty="0">
                <a:latin typeface="+mn-ea"/>
              </a:rPr>
              <a:t>Apache </a:t>
            </a:r>
            <a:r>
              <a:rPr lang="en-US" altLang="zh-CN" sz="1600" dirty="0" err="1">
                <a:latin typeface="+mn-ea"/>
              </a:rPr>
              <a:t>Lucene</a:t>
            </a:r>
            <a:r>
              <a:rPr lang="zh-CN" altLang="en-US" sz="1600" dirty="0">
                <a:latin typeface="+mn-ea"/>
              </a:rPr>
              <a:t>的子</a:t>
            </a:r>
            <a:r>
              <a:rPr lang="zh-CN" altLang="en-US" sz="1600" dirty="0" smtClean="0">
                <a:latin typeface="+mn-ea"/>
              </a:rPr>
              <a:t>项目</a:t>
            </a:r>
            <a:endParaRPr lang="en-US" altLang="zh-CN" sz="1600" dirty="0" smtClean="0">
              <a:latin typeface="+mn-ea"/>
            </a:endParaRPr>
          </a:p>
          <a:p>
            <a:pPr lvl="1"/>
            <a:r>
              <a:rPr lang="en-US" altLang="zh-CN" sz="1600" dirty="0" smtClean="0">
                <a:latin typeface="+mn-ea"/>
              </a:rPr>
              <a:t>Apache </a:t>
            </a:r>
            <a:r>
              <a:rPr lang="en-US" altLang="zh-CN" sz="1600" dirty="0" err="1">
                <a:latin typeface="+mn-ea"/>
              </a:rPr>
              <a:t>Lucene</a:t>
            </a:r>
            <a:r>
              <a:rPr lang="zh-CN" altLang="en-US" sz="1600" dirty="0">
                <a:latin typeface="+mn-ea"/>
              </a:rPr>
              <a:t>项目是大家熟知的开源</a:t>
            </a:r>
            <a:r>
              <a:rPr lang="zh-CN" altLang="en-US" sz="1600" dirty="0" smtClean="0">
                <a:latin typeface="+mn-ea"/>
              </a:rPr>
              <a:t>搜索引擎，</a:t>
            </a:r>
            <a:r>
              <a:rPr lang="en-US" altLang="zh-CN" sz="1600" dirty="0" err="1" smtClean="0">
                <a:latin typeface="+mn-ea"/>
              </a:rPr>
              <a:t>Lucene</a:t>
            </a:r>
            <a:r>
              <a:rPr lang="zh-CN" altLang="en-US" sz="1600" dirty="0">
                <a:latin typeface="+mn-ea"/>
              </a:rPr>
              <a:t>提供了搜索、文本挖掘和信息检索的高级实现。在计算机科学领域，这些概念和机器学习技术近似，像 聚类、分类。所以，</a:t>
            </a:r>
            <a:r>
              <a:rPr lang="en-US" altLang="zh-CN" sz="1600" dirty="0" err="1">
                <a:latin typeface="+mn-ea"/>
              </a:rPr>
              <a:t>Lucene</a:t>
            </a:r>
            <a:r>
              <a:rPr lang="zh-CN" altLang="en-US" sz="1600" dirty="0">
                <a:latin typeface="+mn-ea"/>
              </a:rPr>
              <a:t>贡献者的一部分机器学习相关工作被剥离进入子项目。不久后，</a:t>
            </a:r>
            <a:r>
              <a:rPr lang="en-US" altLang="zh-CN" sz="1600" dirty="0">
                <a:latin typeface="+mn-ea"/>
              </a:rPr>
              <a:t>Mahout</a:t>
            </a:r>
            <a:r>
              <a:rPr lang="zh-CN" altLang="en-US" sz="1600" dirty="0">
                <a:latin typeface="+mn-ea"/>
              </a:rPr>
              <a:t>吸收进“</a:t>
            </a:r>
            <a:r>
              <a:rPr lang="en-US" altLang="zh-CN" sz="1600" dirty="0">
                <a:latin typeface="+mn-ea"/>
              </a:rPr>
              <a:t>Taste”</a:t>
            </a:r>
            <a:r>
              <a:rPr lang="zh-CN" altLang="en-US" sz="1600" dirty="0">
                <a:latin typeface="+mn-ea"/>
              </a:rPr>
              <a:t>开源协同过滤的</a:t>
            </a:r>
            <a:r>
              <a:rPr lang="zh-CN" altLang="en-US" sz="1600" dirty="0" smtClean="0">
                <a:latin typeface="+mn-ea"/>
              </a:rPr>
              <a:t>项目</a:t>
            </a:r>
            <a:endParaRPr lang="en-US" altLang="zh-CN" sz="1600" dirty="0" smtClean="0">
              <a:latin typeface="+mn-ea"/>
            </a:endParaRPr>
          </a:p>
          <a:p>
            <a:pPr lvl="1"/>
            <a:r>
              <a:rPr lang="zh-CN" altLang="en-US" sz="1600" dirty="0" smtClean="0">
                <a:latin typeface="+mn-ea"/>
              </a:rPr>
              <a:t>自</a:t>
            </a:r>
            <a:r>
              <a:rPr lang="en-US" altLang="zh-CN" sz="1600" dirty="0">
                <a:latin typeface="+mn-ea"/>
              </a:rPr>
              <a:t>2010.4</a:t>
            </a:r>
            <a:r>
              <a:rPr lang="zh-CN" altLang="en-US" sz="1600" dirty="0">
                <a:latin typeface="+mn-ea"/>
              </a:rPr>
              <a:t>月起，</a:t>
            </a:r>
            <a:r>
              <a:rPr lang="en-US" altLang="zh-CN" sz="1600" dirty="0">
                <a:latin typeface="+mn-ea"/>
              </a:rPr>
              <a:t>Mahout</a:t>
            </a:r>
            <a:r>
              <a:rPr lang="zh-CN" altLang="en-US" sz="1600" dirty="0">
                <a:latin typeface="+mn-ea"/>
              </a:rPr>
              <a:t>成为</a:t>
            </a:r>
            <a:r>
              <a:rPr lang="en-US" altLang="zh-CN" sz="1600" dirty="0">
                <a:latin typeface="+mn-ea"/>
              </a:rPr>
              <a:t>Apache</a:t>
            </a:r>
            <a:r>
              <a:rPr lang="zh-CN" altLang="en-US" sz="1600" dirty="0">
                <a:latin typeface="+mn-ea"/>
              </a:rPr>
              <a:t>的顶级项目。</a:t>
            </a:r>
          </a:p>
          <a:p>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6669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en-US" altLang="zh-CN" sz="2000" dirty="0" smtClean="0">
                <a:latin typeface="+mn-ea"/>
              </a:rPr>
              <a:t>Mahout</a:t>
            </a:r>
            <a:r>
              <a:rPr lang="zh-CN" altLang="en-US" sz="2000" dirty="0" smtClean="0">
                <a:latin typeface="+mn-ea"/>
              </a:rPr>
              <a:t>的功能</a:t>
            </a:r>
            <a:endParaRPr lang="zh-CN" altLang="en-US" sz="20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smtClean="0">
                <a:solidFill>
                  <a:srgbClr val="778495"/>
                </a:solidFill>
                <a:latin typeface="微软雅黑" panose="020B0503020204020204" pitchFamily="34" charset="-122"/>
                <a:ea typeface="微软雅黑" panose="020B0503020204020204" pitchFamily="34" charset="-122"/>
              </a:rPr>
              <a:t>Mahout</a:t>
            </a:r>
            <a:r>
              <a:rPr lang="zh-CN" altLang="en-US" sz="2400" dirty="0" smtClean="0">
                <a:solidFill>
                  <a:srgbClr val="778495"/>
                </a:solidFill>
                <a:latin typeface="微软雅黑" panose="020B0503020204020204" pitchFamily="34" charset="-122"/>
                <a:ea typeface="微软雅黑" panose="020B0503020204020204" pitchFamily="34" charset="-122"/>
              </a:rPr>
              <a:t>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691680" y="1203598"/>
            <a:ext cx="5760640" cy="3177539"/>
          </a:xfrm>
          <a:prstGeom prst="rect">
            <a:avLst/>
          </a:prstGeom>
        </p:spPr>
      </p:pic>
    </p:spTree>
    <p:extLst>
      <p:ext uri="{BB962C8B-B14F-4D97-AF65-F5344CB8AC3E}">
        <p14:creationId xmlns:p14="http://schemas.microsoft.com/office/powerpoint/2010/main" val="232687438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0" y="0"/>
            <a:ext cx="3419872" cy="5150534"/>
          </a:xfrm>
          <a:custGeom>
            <a:avLst/>
            <a:gdLst>
              <a:gd name="connsiteX0" fmla="*/ 0 w 5580112"/>
              <a:gd name="connsiteY0" fmla="*/ 0 h 5143500"/>
              <a:gd name="connsiteX1" fmla="*/ 5580112 w 5580112"/>
              <a:gd name="connsiteY1" fmla="*/ 0 h 5143500"/>
              <a:gd name="connsiteX2" fmla="*/ 5580112 w 5580112"/>
              <a:gd name="connsiteY2" fmla="*/ 5143500 h 5143500"/>
              <a:gd name="connsiteX3" fmla="*/ 0 w 5580112"/>
              <a:gd name="connsiteY3" fmla="*/ 5143500 h 5143500"/>
              <a:gd name="connsiteX4" fmla="*/ 0 w 5580112"/>
              <a:gd name="connsiteY4" fmla="*/ 0 h 5143500"/>
              <a:gd name="connsiteX0" fmla="*/ 0 w 5580112"/>
              <a:gd name="connsiteY0" fmla="*/ 0 h 5150534"/>
              <a:gd name="connsiteX1" fmla="*/ 5580112 w 5580112"/>
              <a:gd name="connsiteY1" fmla="*/ 0 h 5150534"/>
              <a:gd name="connsiteX2" fmla="*/ 2028020 w 5580112"/>
              <a:gd name="connsiteY2" fmla="*/ 5150534 h 5150534"/>
              <a:gd name="connsiteX3" fmla="*/ 0 w 5580112"/>
              <a:gd name="connsiteY3" fmla="*/ 5143500 h 5150534"/>
              <a:gd name="connsiteX4" fmla="*/ 0 w 5580112"/>
              <a:gd name="connsiteY4" fmla="*/ 0 h 5150534"/>
              <a:gd name="connsiteX0" fmla="*/ 0 w 5580112"/>
              <a:gd name="connsiteY0" fmla="*/ 0 h 5150534"/>
              <a:gd name="connsiteX1" fmla="*/ 5580112 w 5580112"/>
              <a:gd name="connsiteY1" fmla="*/ 0 h 5150534"/>
              <a:gd name="connsiteX2" fmla="*/ 2464118 w 5580112"/>
              <a:gd name="connsiteY2" fmla="*/ 5150534 h 5150534"/>
              <a:gd name="connsiteX3" fmla="*/ 0 w 5580112"/>
              <a:gd name="connsiteY3" fmla="*/ 5143500 h 5150534"/>
              <a:gd name="connsiteX4" fmla="*/ 0 w 5580112"/>
              <a:gd name="connsiteY4" fmla="*/ 0 h 515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12" h="5150534">
                <a:moveTo>
                  <a:pt x="0" y="0"/>
                </a:moveTo>
                <a:lnTo>
                  <a:pt x="5580112" y="0"/>
                </a:lnTo>
                <a:lnTo>
                  <a:pt x="2464118" y="5150534"/>
                </a:lnTo>
                <a:lnTo>
                  <a:pt x="0" y="51435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31641" y="-4748"/>
            <a:ext cx="2089148" cy="920314"/>
          </a:xfrm>
          <a:custGeom>
            <a:avLst/>
            <a:gdLst>
              <a:gd name="connsiteX0" fmla="*/ 0 w 1728192"/>
              <a:gd name="connsiteY0" fmla="*/ 0 h 915566"/>
              <a:gd name="connsiteX1" fmla="*/ 1728192 w 1728192"/>
              <a:gd name="connsiteY1" fmla="*/ 0 h 915566"/>
              <a:gd name="connsiteX2" fmla="*/ 1728192 w 1728192"/>
              <a:gd name="connsiteY2" fmla="*/ 915566 h 915566"/>
              <a:gd name="connsiteX3" fmla="*/ 0 w 1728192"/>
              <a:gd name="connsiteY3" fmla="*/ 915566 h 915566"/>
              <a:gd name="connsiteX4" fmla="*/ 0 w 1728192"/>
              <a:gd name="connsiteY4" fmla="*/ 0 h 915566"/>
              <a:gd name="connsiteX0" fmla="*/ 0 w 2086001"/>
              <a:gd name="connsiteY0" fmla="*/ 0 h 915566"/>
              <a:gd name="connsiteX1" fmla="*/ 2086001 w 2086001"/>
              <a:gd name="connsiteY1" fmla="*/ 7952 h 915566"/>
              <a:gd name="connsiteX2" fmla="*/ 1728192 w 2086001"/>
              <a:gd name="connsiteY2" fmla="*/ 915566 h 915566"/>
              <a:gd name="connsiteX3" fmla="*/ 0 w 2086001"/>
              <a:gd name="connsiteY3" fmla="*/ 915566 h 915566"/>
              <a:gd name="connsiteX4" fmla="*/ 0 w 2086001"/>
              <a:gd name="connsiteY4" fmla="*/ 0 h 915566"/>
              <a:gd name="connsiteX0" fmla="*/ 0 w 2086001"/>
              <a:gd name="connsiteY0" fmla="*/ 0 h 915566"/>
              <a:gd name="connsiteX1" fmla="*/ 2086001 w 2086001"/>
              <a:gd name="connsiteY1" fmla="*/ 7952 h 915566"/>
              <a:gd name="connsiteX2" fmla="*/ 1744095 w 2086001"/>
              <a:gd name="connsiteY2" fmla="*/ 907615 h 915566"/>
              <a:gd name="connsiteX3" fmla="*/ 0 w 2086001"/>
              <a:gd name="connsiteY3" fmla="*/ 915566 h 915566"/>
              <a:gd name="connsiteX4" fmla="*/ 0 w 2086001"/>
              <a:gd name="connsiteY4" fmla="*/ 0 h 915566"/>
              <a:gd name="connsiteX0" fmla="*/ 0 w 2054195"/>
              <a:gd name="connsiteY0" fmla="*/ 0 h 915566"/>
              <a:gd name="connsiteX1" fmla="*/ 2054195 w 2054195"/>
              <a:gd name="connsiteY1" fmla="*/ 0 h 915566"/>
              <a:gd name="connsiteX2" fmla="*/ 1744095 w 2054195"/>
              <a:gd name="connsiteY2" fmla="*/ 907615 h 915566"/>
              <a:gd name="connsiteX3" fmla="*/ 0 w 2054195"/>
              <a:gd name="connsiteY3" fmla="*/ 915566 h 915566"/>
              <a:gd name="connsiteX4" fmla="*/ 0 w 2054195"/>
              <a:gd name="connsiteY4" fmla="*/ 0 h 915566"/>
              <a:gd name="connsiteX0" fmla="*/ 0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0 w 2070098"/>
              <a:gd name="connsiteY4" fmla="*/ 0 h 915566"/>
              <a:gd name="connsiteX0" fmla="*/ 357808 w 2070098"/>
              <a:gd name="connsiteY0" fmla="*/ 7951 h 907614"/>
              <a:gd name="connsiteX1" fmla="*/ 2070098 w 2070098"/>
              <a:gd name="connsiteY1" fmla="*/ 0 h 907614"/>
              <a:gd name="connsiteX2" fmla="*/ 1744095 w 2070098"/>
              <a:gd name="connsiteY2" fmla="*/ 899663 h 907614"/>
              <a:gd name="connsiteX3" fmla="*/ 0 w 2070098"/>
              <a:gd name="connsiteY3" fmla="*/ 907614 h 907614"/>
              <a:gd name="connsiteX4" fmla="*/ 357808 w 2070098"/>
              <a:gd name="connsiteY4" fmla="*/ 7951 h 907614"/>
              <a:gd name="connsiteX0" fmla="*/ 381662 w 2070098"/>
              <a:gd name="connsiteY0" fmla="*/ 0 h 915566"/>
              <a:gd name="connsiteX1" fmla="*/ 2070098 w 2070098"/>
              <a:gd name="connsiteY1" fmla="*/ 7952 h 915566"/>
              <a:gd name="connsiteX2" fmla="*/ 1744095 w 2070098"/>
              <a:gd name="connsiteY2" fmla="*/ 907615 h 915566"/>
              <a:gd name="connsiteX3" fmla="*/ 0 w 2070098"/>
              <a:gd name="connsiteY3" fmla="*/ 915566 h 915566"/>
              <a:gd name="connsiteX4" fmla="*/ 381662 w 2070098"/>
              <a:gd name="connsiteY4" fmla="*/ 0 h 915566"/>
              <a:gd name="connsiteX0" fmla="*/ 381662 w 2089148"/>
              <a:gd name="connsiteY0" fmla="*/ 4748 h 920314"/>
              <a:gd name="connsiteX1" fmla="*/ 2089148 w 2089148"/>
              <a:gd name="connsiteY1" fmla="*/ 0 h 920314"/>
              <a:gd name="connsiteX2" fmla="*/ 1744095 w 2089148"/>
              <a:gd name="connsiteY2" fmla="*/ 912363 h 920314"/>
              <a:gd name="connsiteX3" fmla="*/ 0 w 2089148"/>
              <a:gd name="connsiteY3" fmla="*/ 920314 h 920314"/>
              <a:gd name="connsiteX4" fmla="*/ 381662 w 2089148"/>
              <a:gd name="connsiteY4" fmla="*/ 4748 h 92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48" h="920314">
                <a:moveTo>
                  <a:pt x="381662" y="4748"/>
                </a:moveTo>
                <a:lnTo>
                  <a:pt x="2089148" y="0"/>
                </a:lnTo>
                <a:lnTo>
                  <a:pt x="1744095" y="912363"/>
                </a:lnTo>
                <a:lnTo>
                  <a:pt x="0" y="920314"/>
                </a:lnTo>
                <a:lnTo>
                  <a:pt x="381662" y="474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819864"/>
            <a:ext cx="2731962" cy="3330670"/>
          </a:xfrm>
          <a:custGeom>
            <a:avLst/>
            <a:gdLst>
              <a:gd name="connsiteX0" fmla="*/ 0 w 1475656"/>
              <a:gd name="connsiteY0" fmla="*/ 0 h 3298864"/>
              <a:gd name="connsiteX1" fmla="*/ 1475656 w 1475656"/>
              <a:gd name="connsiteY1" fmla="*/ 0 h 3298864"/>
              <a:gd name="connsiteX2" fmla="*/ 1475656 w 1475656"/>
              <a:gd name="connsiteY2" fmla="*/ 3298864 h 3298864"/>
              <a:gd name="connsiteX3" fmla="*/ 0 w 1475656"/>
              <a:gd name="connsiteY3" fmla="*/ 3298864 h 3298864"/>
              <a:gd name="connsiteX4" fmla="*/ 0 w 1475656"/>
              <a:gd name="connsiteY4" fmla="*/ 0 h 3298864"/>
              <a:gd name="connsiteX0" fmla="*/ 0 w 2731962"/>
              <a:gd name="connsiteY0" fmla="*/ 31806 h 3330670"/>
              <a:gd name="connsiteX1" fmla="*/ 2731962 w 2731962"/>
              <a:gd name="connsiteY1" fmla="*/ 0 h 3330670"/>
              <a:gd name="connsiteX2" fmla="*/ 1475656 w 2731962"/>
              <a:gd name="connsiteY2" fmla="*/ 3330670 h 3330670"/>
              <a:gd name="connsiteX3" fmla="*/ 0 w 2731962"/>
              <a:gd name="connsiteY3" fmla="*/ 3330670 h 3330670"/>
              <a:gd name="connsiteX4" fmla="*/ 0 w 2731962"/>
              <a:gd name="connsiteY4" fmla="*/ 31806 h 3330670"/>
              <a:gd name="connsiteX0" fmla="*/ 7951 w 2731962"/>
              <a:gd name="connsiteY0" fmla="*/ 1 h 3330670"/>
              <a:gd name="connsiteX1" fmla="*/ 2731962 w 2731962"/>
              <a:gd name="connsiteY1" fmla="*/ 0 h 3330670"/>
              <a:gd name="connsiteX2" fmla="*/ 1475656 w 2731962"/>
              <a:gd name="connsiteY2" fmla="*/ 3330670 h 3330670"/>
              <a:gd name="connsiteX3" fmla="*/ 0 w 2731962"/>
              <a:gd name="connsiteY3" fmla="*/ 3330670 h 3330670"/>
              <a:gd name="connsiteX4" fmla="*/ 7951 w 2731962"/>
              <a:gd name="connsiteY4" fmla="*/ 1 h 3330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1962" h="3330670">
                <a:moveTo>
                  <a:pt x="7951" y="1"/>
                </a:moveTo>
                <a:lnTo>
                  <a:pt x="2731962" y="0"/>
                </a:lnTo>
                <a:lnTo>
                  <a:pt x="1475656" y="3330670"/>
                </a:lnTo>
                <a:lnTo>
                  <a:pt x="0" y="3330670"/>
                </a:lnTo>
                <a:cubicBezTo>
                  <a:pt x="2650" y="2220447"/>
                  <a:pt x="5301" y="1110224"/>
                  <a:pt x="7951" y="1"/>
                </a:cubicBezTo>
                <a:close/>
              </a:path>
            </a:pathLst>
          </a:custGeom>
          <a:blipFill dpi="0" rotWithShape="1">
            <a:blip r:embed="rId3" cstate="print">
              <a:extLst>
                <a:ext uri="{28A0092B-C50C-407E-A947-70E740481C1C}">
                  <a14:useLocalDpi xmlns:a14="http://schemas.microsoft.com/office/drawing/2010/main" val="0"/>
                </a:ext>
              </a:extLst>
            </a:blip>
            <a:srcRect/>
            <a:stretch>
              <a:fillRect r="-39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31962" y="915566"/>
            <a:ext cx="6412038" cy="904298"/>
          </a:xfrm>
          <a:custGeom>
            <a:avLst/>
            <a:gdLst>
              <a:gd name="connsiteX0" fmla="*/ 0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0 w 6412038"/>
              <a:gd name="connsiteY4" fmla="*/ 0 h 904298"/>
              <a:gd name="connsiteX0" fmla="*/ 302150 w 6412038"/>
              <a:gd name="connsiteY0" fmla="*/ 23854 h 904298"/>
              <a:gd name="connsiteX1" fmla="*/ 6412038 w 6412038"/>
              <a:gd name="connsiteY1" fmla="*/ 0 h 904298"/>
              <a:gd name="connsiteX2" fmla="*/ 6412038 w 6412038"/>
              <a:gd name="connsiteY2" fmla="*/ 904298 h 904298"/>
              <a:gd name="connsiteX3" fmla="*/ 0 w 6412038"/>
              <a:gd name="connsiteY3" fmla="*/ 904298 h 904298"/>
              <a:gd name="connsiteX4" fmla="*/ 302150 w 6412038"/>
              <a:gd name="connsiteY4" fmla="*/ 23854 h 904298"/>
              <a:gd name="connsiteX0" fmla="*/ 333955 w 6412038"/>
              <a:gd name="connsiteY0" fmla="*/ 0 h 904298"/>
              <a:gd name="connsiteX1" fmla="*/ 6412038 w 6412038"/>
              <a:gd name="connsiteY1" fmla="*/ 0 h 904298"/>
              <a:gd name="connsiteX2" fmla="*/ 6412038 w 6412038"/>
              <a:gd name="connsiteY2" fmla="*/ 904298 h 904298"/>
              <a:gd name="connsiteX3" fmla="*/ 0 w 6412038"/>
              <a:gd name="connsiteY3" fmla="*/ 904298 h 904298"/>
              <a:gd name="connsiteX4" fmla="*/ 333955 w 6412038"/>
              <a:gd name="connsiteY4" fmla="*/ 0 h 90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038" h="904298">
                <a:moveTo>
                  <a:pt x="333955" y="0"/>
                </a:moveTo>
                <a:lnTo>
                  <a:pt x="6412038" y="0"/>
                </a:lnTo>
                <a:lnTo>
                  <a:pt x="6412038" y="904298"/>
                </a:lnTo>
                <a:lnTo>
                  <a:pt x="0" y="904298"/>
                </a:lnTo>
                <a:lnTo>
                  <a:pt x="333955" y="0"/>
                </a:lnTo>
                <a:close/>
              </a:path>
            </a:pathLst>
          </a:cu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3">
            <a:extLst>
              <a:ext uri="{FF2B5EF4-FFF2-40B4-BE49-F238E27FC236}">
                <a16:creationId xmlns:a16="http://schemas.microsoft.com/office/drawing/2014/main" xmlns="" id="{0629E07A-8512-4C9B-A99B-F9C3A48A45C1}"/>
              </a:ext>
            </a:extLst>
          </p:cNvPr>
          <p:cNvSpPr txBox="1"/>
          <p:nvPr/>
        </p:nvSpPr>
        <p:spPr>
          <a:xfrm>
            <a:off x="4651109" y="3431615"/>
            <a:ext cx="2945227" cy="36427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smtClean="0">
                <a:solidFill>
                  <a:schemeClr val="bg1">
                    <a:lumMod val="50000"/>
                  </a:schemeClr>
                </a:solidFill>
                <a:latin typeface="微软雅黑" panose="020B0503020204020204" pitchFamily="34" charset="-122"/>
                <a:ea typeface="微软雅黑" panose="020B0503020204020204" pitchFamily="34" charset="-122"/>
              </a:rPr>
              <a:t>算法介绍</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21">
            <a:extLst>
              <a:ext uri="{FF2B5EF4-FFF2-40B4-BE49-F238E27FC236}">
                <a16:creationId xmlns:a16="http://schemas.microsoft.com/office/drawing/2014/main" xmlns="" id="{EAE1BE26-13B2-4E56-A9D5-88C0765F3750}"/>
              </a:ext>
            </a:extLst>
          </p:cNvPr>
          <p:cNvSpPr txBox="1"/>
          <p:nvPr/>
        </p:nvSpPr>
        <p:spPr>
          <a:xfrm>
            <a:off x="4651109" y="2913419"/>
            <a:ext cx="2945227" cy="378411"/>
          </a:xfrm>
          <a:prstGeom prst="rect">
            <a:avLst/>
          </a:prstGeom>
          <a:noFill/>
        </p:spPr>
        <p:txBody>
          <a:bodyPr wrap="none" lIns="144000" tIns="0" rIns="0" bIns="0" anchor="b" anchorCtr="0">
            <a:norm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mn-ea"/>
              </a:rPr>
              <a:t>机器学习介绍</a:t>
            </a:r>
          </a:p>
        </p:txBody>
      </p:sp>
      <p:sp>
        <p:nvSpPr>
          <p:cNvPr id="14" name="Oval 18">
            <a:extLst>
              <a:ext uri="{FF2B5EF4-FFF2-40B4-BE49-F238E27FC236}">
                <a16:creationId xmlns:a16="http://schemas.microsoft.com/office/drawing/2014/main" xmlns="" id="{C24775E3-3863-46C0-9A4B-C7858E028C66}"/>
              </a:ext>
            </a:extLst>
          </p:cNvPr>
          <p:cNvSpPr/>
          <p:nvPr/>
        </p:nvSpPr>
        <p:spPr>
          <a:xfrm>
            <a:off x="4394020" y="2417675"/>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a:solidFill>
                  <a:schemeClr val="bg1"/>
                </a:solidFill>
                <a:latin typeface="Impact" panose="020B0806030902050204" pitchFamily="34" charset="0"/>
              </a:rPr>
              <a:t>01</a:t>
            </a:r>
          </a:p>
        </p:txBody>
      </p:sp>
      <p:sp>
        <p:nvSpPr>
          <p:cNvPr id="15" name="TextBox 19">
            <a:extLst>
              <a:ext uri="{FF2B5EF4-FFF2-40B4-BE49-F238E27FC236}">
                <a16:creationId xmlns:a16="http://schemas.microsoft.com/office/drawing/2014/main" xmlns="" id="{574322CA-C024-44E5-93FE-FFB673CB9E01}"/>
              </a:ext>
            </a:extLst>
          </p:cNvPr>
          <p:cNvSpPr txBox="1"/>
          <p:nvPr/>
        </p:nvSpPr>
        <p:spPr>
          <a:xfrm>
            <a:off x="4651108" y="2368352"/>
            <a:ext cx="2945228" cy="374898"/>
          </a:xfrm>
          <a:prstGeom prst="rect">
            <a:avLst/>
          </a:prstGeom>
          <a:noFill/>
        </p:spPr>
        <p:txBody>
          <a:bodyPr wrap="none" lIns="144000" tIns="0" rIns="0" bIns="0" anchor="b" anchorCtr="0">
            <a:normAutofit/>
          </a:bodyPr>
          <a:lstStyle/>
          <a:p>
            <a:pPr defTabSz="914378">
              <a:lnSpc>
                <a:spcPct val="80000"/>
              </a:lnSpc>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Mahout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简介</a:t>
            </a:r>
          </a:p>
        </p:txBody>
      </p:sp>
      <p:sp>
        <p:nvSpPr>
          <p:cNvPr id="7" name="TextBox 6"/>
          <p:cNvSpPr txBox="1"/>
          <p:nvPr/>
        </p:nvSpPr>
        <p:spPr>
          <a:xfrm>
            <a:off x="3491880" y="1140669"/>
            <a:ext cx="20162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   录</a:t>
            </a:r>
          </a:p>
        </p:txBody>
      </p:sp>
      <p:sp>
        <p:nvSpPr>
          <p:cNvPr id="20" name="Oval 18">
            <a:extLst>
              <a:ext uri="{FF2B5EF4-FFF2-40B4-BE49-F238E27FC236}">
                <a16:creationId xmlns:a16="http://schemas.microsoft.com/office/drawing/2014/main" xmlns="" id="{C24775E3-3863-46C0-9A4B-C7858E028C66}"/>
              </a:ext>
            </a:extLst>
          </p:cNvPr>
          <p:cNvSpPr/>
          <p:nvPr/>
        </p:nvSpPr>
        <p:spPr>
          <a:xfrm>
            <a:off x="4389120" y="2945295"/>
            <a:ext cx="355960" cy="355959"/>
          </a:xfrm>
          <a:prstGeom prst="ellipse">
            <a:avLst/>
          </a:prstGeom>
          <a:solidFill>
            <a:srgbClr val="1B3C4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02</a:t>
            </a:r>
          </a:p>
        </p:txBody>
      </p:sp>
      <p:sp>
        <p:nvSpPr>
          <p:cNvPr id="21" name="Oval 18">
            <a:extLst>
              <a:ext uri="{FF2B5EF4-FFF2-40B4-BE49-F238E27FC236}">
                <a16:creationId xmlns:a16="http://schemas.microsoft.com/office/drawing/2014/main" xmlns="" id="{C24775E3-3863-46C0-9A4B-C7858E028C66}"/>
              </a:ext>
            </a:extLst>
          </p:cNvPr>
          <p:cNvSpPr/>
          <p:nvPr/>
        </p:nvSpPr>
        <p:spPr>
          <a:xfrm>
            <a:off x="4389640" y="3443554"/>
            <a:ext cx="355960" cy="35595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sz="1600" dirty="0">
                <a:solidFill>
                  <a:schemeClr val="bg1"/>
                </a:solidFill>
                <a:latin typeface="Impact" panose="020B0806030902050204" pitchFamily="34" charset="0"/>
              </a:rPr>
              <a:t>03</a:t>
            </a:r>
          </a:p>
        </p:txBody>
      </p:sp>
    </p:spTree>
    <p:extLst>
      <p:ext uri="{BB962C8B-B14F-4D97-AF65-F5344CB8AC3E}">
        <p14:creationId xmlns:p14="http://schemas.microsoft.com/office/powerpoint/2010/main" val="204644576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机器学习</a:t>
            </a:r>
            <a:r>
              <a:rPr lang="en-US" altLang="zh-CN" sz="2000" dirty="0">
                <a:latin typeface="+mn-ea"/>
              </a:rPr>
              <a:t>(Machine Learning, ML)</a:t>
            </a:r>
            <a:r>
              <a:rPr lang="zh-CN" altLang="en-US" sz="2000" dirty="0">
                <a:latin typeface="+mn-ea"/>
              </a:rPr>
              <a:t>是一门多领域交叉学科，涉及概率论、</a:t>
            </a:r>
            <a:r>
              <a:rPr lang="zh-CN" altLang="en-US" sz="2000" dirty="0" smtClean="0">
                <a:latin typeface="+mn-ea"/>
              </a:rPr>
              <a:t>统计学、</a:t>
            </a:r>
            <a:r>
              <a:rPr lang="zh-CN" altLang="en-US" sz="2000" dirty="0">
                <a:latin typeface="+mn-ea"/>
              </a:rPr>
              <a:t>算法复杂度理论等多门</a:t>
            </a:r>
            <a:r>
              <a:rPr lang="zh-CN" altLang="en-US" sz="2000" dirty="0" smtClean="0">
                <a:latin typeface="+mn-ea"/>
              </a:rPr>
              <a:t>学科</a:t>
            </a:r>
            <a:endParaRPr lang="en-US" altLang="zh-CN" sz="2000" dirty="0" smtClean="0">
              <a:latin typeface="+mn-ea"/>
            </a:endParaRPr>
          </a:p>
          <a:p>
            <a:r>
              <a:rPr lang="zh-CN" altLang="en-US" sz="2000" dirty="0" smtClean="0">
                <a:latin typeface="+mn-ea"/>
              </a:rPr>
              <a:t>机器学习应用十分广泛：</a:t>
            </a:r>
            <a:endParaRPr lang="en-US" altLang="zh-CN" sz="2000" dirty="0" smtClean="0">
              <a:latin typeface="+mn-ea"/>
            </a:endParaRPr>
          </a:p>
          <a:p>
            <a:pPr lvl="1"/>
            <a:r>
              <a:rPr lang="zh-CN" altLang="en-US" sz="1600" dirty="0">
                <a:latin typeface="+mn-ea"/>
              </a:rPr>
              <a:t>可用于根据用户的购买历史向他们推荐</a:t>
            </a:r>
            <a:r>
              <a:rPr lang="zh-CN" altLang="en-US" sz="1600" dirty="0" smtClean="0">
                <a:latin typeface="+mn-ea"/>
              </a:rPr>
              <a:t>产品</a:t>
            </a:r>
            <a:endParaRPr lang="en-US" altLang="zh-CN" sz="1600" dirty="0" smtClean="0">
              <a:latin typeface="+mn-ea"/>
            </a:endParaRPr>
          </a:p>
          <a:p>
            <a:pPr lvl="1"/>
            <a:r>
              <a:rPr lang="zh-CN" altLang="en-US" sz="1600" dirty="0">
                <a:latin typeface="+mn-ea"/>
              </a:rPr>
              <a:t>可用</a:t>
            </a:r>
            <a:r>
              <a:rPr lang="zh-CN" altLang="en-US" sz="1600" dirty="0" smtClean="0">
                <a:latin typeface="+mn-ea"/>
              </a:rPr>
              <a:t>于查找</a:t>
            </a:r>
            <a:r>
              <a:rPr lang="zh-CN" altLang="en-US" sz="1600" dirty="0">
                <a:latin typeface="+mn-ea"/>
              </a:rPr>
              <a:t>特定时间内的所有相似</a:t>
            </a:r>
            <a:r>
              <a:rPr lang="zh-CN" altLang="en-US" sz="1600" dirty="0" smtClean="0">
                <a:latin typeface="+mn-ea"/>
              </a:rPr>
              <a:t>文章</a:t>
            </a:r>
            <a:endParaRPr lang="en-US" altLang="zh-CN" sz="1600" dirty="0" smtClean="0">
              <a:latin typeface="+mn-ea"/>
            </a:endParaRPr>
          </a:p>
          <a:p>
            <a:pPr lvl="1"/>
            <a:r>
              <a:rPr lang="zh-CN" altLang="en-US" sz="1600" dirty="0" smtClean="0">
                <a:latin typeface="+mn-ea"/>
              </a:rPr>
              <a:t>可用于标记垃圾电子邮件</a:t>
            </a:r>
            <a:endParaRPr lang="en-US" altLang="zh-CN" sz="1600" dirty="0" smtClean="0">
              <a:latin typeface="+mn-ea"/>
            </a:endParaRPr>
          </a:p>
          <a:p>
            <a:pPr lvl="1"/>
            <a:r>
              <a:rPr lang="zh-CN" altLang="en-US" sz="1600" dirty="0">
                <a:latin typeface="+mn-ea"/>
              </a:rPr>
              <a:t>可用于语音和手写</a:t>
            </a:r>
            <a:r>
              <a:rPr lang="zh-CN" altLang="en-US" sz="1600" dirty="0" smtClean="0">
                <a:latin typeface="+mn-ea"/>
              </a:rPr>
              <a:t>识别</a:t>
            </a:r>
            <a:endParaRPr lang="en-US" altLang="zh-CN" sz="1600" dirty="0" smtClean="0">
              <a:latin typeface="+mn-ea"/>
            </a:endParaRPr>
          </a:p>
          <a:p>
            <a:pPr lvl="1"/>
            <a:r>
              <a:rPr lang="zh-CN" altLang="en-US" sz="1600" dirty="0">
                <a:latin typeface="+mn-ea"/>
              </a:rPr>
              <a:t>可用于战略游戏和机器人</a:t>
            </a:r>
            <a:r>
              <a:rPr lang="zh-CN" altLang="en-US" sz="1600" dirty="0" smtClean="0">
                <a:latin typeface="+mn-ea"/>
              </a:rPr>
              <a:t>运用</a:t>
            </a:r>
            <a:endParaRPr lang="en-US" altLang="zh-CN" sz="1600" dirty="0" smtClean="0">
              <a:latin typeface="+mn-ea"/>
            </a:endParaRPr>
          </a:p>
          <a:p>
            <a:pPr lvl="1"/>
            <a:r>
              <a:rPr lang="en-US" altLang="zh-CN" sz="1600" dirty="0">
                <a:latin typeface="+mn-ea"/>
              </a:rPr>
              <a:t>……</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1743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机器学习简介</a:t>
            </a:r>
            <a:endParaRPr lang="en-GB" altLang="zh-CN" sz="2400" dirty="0">
              <a:solidFill>
                <a:srgbClr val="778495"/>
              </a:solidFill>
              <a:latin typeface="微软雅黑" panose="020B0503020204020204" pitchFamily="34" charset="-122"/>
              <a:ea typeface="微软雅黑" panose="020B0503020204020204" pitchFamily="34" charset="-122"/>
            </a:endParaRPr>
          </a:p>
        </p:txBody>
      </p:sp>
      <p:pic>
        <p:nvPicPr>
          <p:cNvPr id="6" name="Picture 4" descr="QQ截图20140718111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699542"/>
            <a:ext cx="5976664" cy="398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9717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458050" y="771550"/>
            <a:ext cx="8229600" cy="4032448"/>
          </a:xfrm>
        </p:spPr>
        <p:txBody>
          <a:bodyPr>
            <a:normAutofit/>
          </a:bodyPr>
          <a:lstStyle/>
          <a:p>
            <a:r>
              <a:rPr lang="zh-CN" altLang="en-US" sz="2000" dirty="0">
                <a:latin typeface="+mn-ea"/>
              </a:rPr>
              <a:t>根据数据类型的不同，对一个问题的建模有不同的</a:t>
            </a:r>
            <a:r>
              <a:rPr lang="zh-CN" altLang="en-US" sz="2000" dirty="0" smtClean="0">
                <a:latin typeface="+mn-ea"/>
              </a:rPr>
              <a:t>方式</a:t>
            </a:r>
            <a:endParaRPr lang="en-US" altLang="zh-CN" sz="2000" dirty="0" smtClean="0">
              <a:latin typeface="+mn-ea"/>
            </a:endParaRPr>
          </a:p>
          <a:p>
            <a:r>
              <a:rPr lang="zh-CN" altLang="en-US" sz="2000" dirty="0">
                <a:latin typeface="+mn-ea"/>
              </a:rPr>
              <a:t>在机器学习领域，有这样几种主要的</a:t>
            </a:r>
            <a:r>
              <a:rPr lang="zh-CN" altLang="en-US" sz="2000" dirty="0" smtClean="0">
                <a:latin typeface="+mn-ea"/>
              </a:rPr>
              <a:t>学习方式：</a:t>
            </a:r>
            <a:endParaRPr lang="en-US" altLang="zh-CN" sz="2000" dirty="0" smtClean="0">
              <a:latin typeface="+mn-ea"/>
            </a:endParaRPr>
          </a:p>
          <a:p>
            <a:pPr lvl="1"/>
            <a:r>
              <a:rPr lang="zh-CN" altLang="en-US" sz="1600" dirty="0" smtClean="0">
                <a:latin typeface="+mn-ea"/>
              </a:rPr>
              <a:t>监督式学习</a:t>
            </a:r>
            <a:endParaRPr lang="en-US" altLang="zh-CN" sz="1600" dirty="0" smtClean="0">
              <a:latin typeface="+mn-ea"/>
            </a:endParaRPr>
          </a:p>
          <a:p>
            <a:pPr lvl="1"/>
            <a:r>
              <a:rPr lang="zh-CN" altLang="en-US" sz="1600" dirty="0" smtClean="0">
                <a:latin typeface="+mn-ea"/>
              </a:rPr>
              <a:t>非监督式学习</a:t>
            </a:r>
            <a:endParaRPr lang="en-US" altLang="zh-CN" sz="1600" dirty="0" smtClean="0">
              <a:latin typeface="+mn-ea"/>
            </a:endParaRPr>
          </a:p>
          <a:p>
            <a:pPr lvl="1"/>
            <a:r>
              <a:rPr lang="zh-CN" altLang="en-US" sz="1600" dirty="0">
                <a:latin typeface="+mn-ea"/>
              </a:rPr>
              <a:t>半</a:t>
            </a:r>
            <a:r>
              <a:rPr lang="zh-CN" altLang="en-US" sz="1600" dirty="0" smtClean="0">
                <a:latin typeface="+mn-ea"/>
              </a:rPr>
              <a:t>监督式学习</a:t>
            </a:r>
            <a:endParaRPr lang="en-US" altLang="zh-CN" sz="1600" dirty="0" smtClean="0">
              <a:latin typeface="+mn-ea"/>
            </a:endParaRPr>
          </a:p>
          <a:p>
            <a:pPr lvl="1"/>
            <a:r>
              <a:rPr lang="zh-CN" altLang="en-US" sz="1600" dirty="0" smtClean="0">
                <a:latin typeface="+mn-ea"/>
              </a:rPr>
              <a:t>强化学习</a:t>
            </a:r>
            <a:endParaRPr lang="zh-CN" altLang="en-US" sz="1600" dirty="0">
              <a:latin typeface="+mn-ea"/>
            </a:endParaRPr>
          </a:p>
        </p:txBody>
      </p:sp>
      <p:sp>
        <p:nvSpPr>
          <p:cNvPr id="4" name="Title 1"/>
          <p:cNvSpPr txBox="1">
            <a:spLocks/>
          </p:cNvSpPr>
          <p:nvPr/>
        </p:nvSpPr>
        <p:spPr>
          <a:xfrm>
            <a:off x="458050" y="195486"/>
            <a:ext cx="30338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solidFill>
                  <a:srgbClr val="778495"/>
                </a:solidFill>
                <a:latin typeface="微软雅黑" panose="020B0503020204020204" pitchFamily="34" charset="-122"/>
                <a:ea typeface="微软雅黑" panose="020B0503020204020204" pitchFamily="34" charset="-122"/>
              </a:rPr>
              <a:t>学习方式</a:t>
            </a:r>
            <a:endParaRPr lang="en-GB" altLang="zh-CN" sz="2400" dirty="0">
              <a:solidFill>
                <a:srgbClr val="77849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5988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171450" indent="-171450">
          <a:buFont typeface="Arial" panose="020B0604020202020204" pitchFamily="34" charset="0"/>
          <a:buChar char="•"/>
          <a:defRPr sz="24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1B3C4B"/>
    </a:accent1>
    <a:accent2>
      <a:srgbClr val="838383"/>
    </a:accent2>
    <a:accent3>
      <a:srgbClr val="1B3C4B"/>
    </a:accent3>
    <a:accent4>
      <a:srgbClr val="838383"/>
    </a:accent4>
    <a:accent5>
      <a:srgbClr val="1B3C4B"/>
    </a:accent5>
    <a:accent6>
      <a:srgbClr val="838383"/>
    </a:accent6>
    <a:hlink>
      <a:srgbClr val="1B3C4B"/>
    </a:hlink>
    <a:folHlink>
      <a:srgbClr val="838383"/>
    </a:folHlink>
  </a:clrScheme>
</a:themeOverride>
</file>

<file path=docProps/app.xml><?xml version="1.0" encoding="utf-8"?>
<Properties xmlns="http://schemas.openxmlformats.org/officeDocument/2006/extended-properties" xmlns:vt="http://schemas.openxmlformats.org/officeDocument/2006/docPropsVTypes">
  <Template/>
  <TotalTime>4389</TotalTime>
  <Words>1573</Words>
  <Application>Microsoft Office PowerPoint</Application>
  <PresentationFormat>全屏显示(16:9)</PresentationFormat>
  <Paragraphs>116</Paragraphs>
  <Slides>27</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Open Sans Light</vt:lpstr>
      <vt:lpstr>华文楷体</vt:lpstr>
      <vt:lpstr>宋体</vt:lpstr>
      <vt:lpstr>微软雅黑</vt:lpstr>
      <vt:lpstr>Agency FB</vt:lpstr>
      <vt:lpstr>Arial</vt:lpstr>
      <vt:lpstr>Calibri</vt:lpstr>
      <vt:lpstr>Consolas</vt:lpstr>
      <vt:lpstr>Impact</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adi</cp:lastModifiedBy>
  <cp:revision>460</cp:revision>
  <dcterms:created xsi:type="dcterms:W3CDTF">2015-12-11T17:46:17Z</dcterms:created>
  <dcterms:modified xsi:type="dcterms:W3CDTF">2018-04-16T13:00:51Z</dcterms:modified>
</cp:coreProperties>
</file>