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25" r:id="rId2"/>
    <p:sldId id="418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530" r:id="rId13"/>
    <p:sldId id="531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506" r:id="rId25"/>
    <p:sldId id="508" r:id="rId26"/>
    <p:sldId id="507" r:id="rId27"/>
    <p:sldId id="509" r:id="rId28"/>
    <p:sldId id="510" r:id="rId29"/>
    <p:sldId id="511" r:id="rId30"/>
    <p:sldId id="512" r:id="rId31"/>
    <p:sldId id="513" r:id="rId32"/>
    <p:sldId id="515" r:id="rId33"/>
    <p:sldId id="514" r:id="rId34"/>
    <p:sldId id="516" r:id="rId35"/>
    <p:sldId id="517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424" r:id="rId49"/>
  </p:sldIdLst>
  <p:sldSz cx="9144000" cy="5143500" type="screen16x9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C4B"/>
    <a:srgbClr val="778495"/>
    <a:srgbClr val="9F624F"/>
    <a:srgbClr val="F2C091"/>
    <a:srgbClr val="E6C1B9"/>
    <a:srgbClr val="8F847D"/>
    <a:srgbClr val="5AAD9E"/>
    <a:srgbClr val="256C81"/>
    <a:srgbClr val="F1F8F1"/>
    <a:srgbClr val="F7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94414" autoAdjust="0"/>
  </p:normalViewPr>
  <p:slideViewPr>
    <p:cSldViewPr>
      <p:cViewPr varScale="1">
        <p:scale>
          <a:sx n="92" d="100"/>
          <a:sy n="92" d="100"/>
        </p:scale>
        <p:origin x="612" y="90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08" y="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85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83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48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有几点需要说明的是：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）有很多人认为这个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输出的数据合并是一个过程，其实不然，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输出的数据合并只会产生在有数据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spill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出的时候，即进行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merge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mapper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不同的是，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没有默认的实现，需要显式的设置在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中才有作用。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）并不是所有的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都适用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，只有操作满足结合律的才可设置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操作类似于：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opt(opt(1, 2, 3), opt(4, 5, 6))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。如果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为求和、求最大值的话，可以使用，但是如果是求中值的话，不适用。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）一般来说，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combiner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reducer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它们俩进行同样的操作。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493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1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7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581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55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57200" y="1203325"/>
            <a:ext cx="8229600" cy="33845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"/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956CC36-AAB0-48E4-B898-6AF04E31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298" y="3006387"/>
            <a:ext cx="56227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MapReduce</a:t>
            </a:r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原理和</a:t>
            </a:r>
            <a:r>
              <a:rPr lang="en-US" altLang="zh-CN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Yarn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xmlns="" id="{1FF01D84-456E-4235-9E12-04ECB02B7026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xmlns="" id="{78FAE0A7-127D-4B9D-9078-023CF8228CDC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FE1A68A0-6837-423F-89C9-0C2FC86E63C4}"/>
              </a:ext>
            </a:extLst>
          </p:cNvPr>
          <p:cNvSpPr/>
          <p:nvPr/>
        </p:nvSpPr>
        <p:spPr>
          <a:xfrm>
            <a:off x="5220072" y="964240"/>
            <a:ext cx="329684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9600" spc="300" dirty="0" err="1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Hadoop</a:t>
            </a:r>
            <a:endParaRPr lang="zh-CN" altLang="en-US" sz="96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  <p:pic>
        <p:nvPicPr>
          <p:cNvPr id="19" name="图片 22" descr="软件学院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654" y="24550"/>
            <a:ext cx="3724073" cy="581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317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17" grpId="0" animBg="1"/>
      <p:bldP spid="16" grpId="0" animBg="1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96993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的数据流成模型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1187624" y="843558"/>
            <a:ext cx="6264696" cy="38884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62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360040"/>
          </a:xfrm>
        </p:spPr>
        <p:txBody>
          <a:bodyPr>
            <a:normAutofit fontScale="92500" lnSpcReduction="10000"/>
          </a:bodyPr>
          <a:lstStyle/>
          <a:p>
            <a:pPr marL="12700" marR="6350"/>
            <a:r>
              <a:rPr lang="zh-CN" altLang="en-US" sz="2000" dirty="0" smtClean="0">
                <a:latin typeface="微软雅黑"/>
                <a:cs typeface="微软雅黑"/>
              </a:rPr>
              <a:t>测试数据：</a:t>
            </a:r>
            <a:endParaRPr lang="zh-CN" altLang="en-US" sz="2000" dirty="0">
              <a:latin typeface="微软雅黑"/>
              <a:cs typeface="微软雅黑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556796" y="1203598"/>
            <a:ext cx="6032108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600" spc="-20" dirty="0">
                <a:latin typeface="Verdana"/>
                <a:cs typeface="Verdana"/>
              </a:rPr>
              <a:t>27 41 39 29 51 45 24 28 56 52 29 51 18 25 19 10</a:t>
            </a:r>
            <a:endParaRPr sz="1600" dirty="0">
              <a:latin typeface="Verdana"/>
              <a:cs typeface="Verdana"/>
            </a:endParaRPr>
          </a:p>
          <a:p>
            <a:pPr marL="12700"/>
            <a:r>
              <a:rPr sz="1600" spc="-20" dirty="0">
                <a:latin typeface="Verdana"/>
                <a:cs typeface="Verdana"/>
              </a:rPr>
              <a:t>52 37 18 25 23 52 19 33 59 24 39 58 51 12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8"/>
              </a:spcBef>
            </a:pPr>
            <a:endParaRPr sz="1600" dirty="0"/>
          </a:p>
          <a:p>
            <a:pPr marL="12700"/>
            <a:r>
              <a:rPr sz="1600" dirty="0">
                <a:latin typeface="Verdana"/>
                <a:cs typeface="Verdana"/>
              </a:rPr>
              <a:t>44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10 42 19 35 28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39 33 58 45 28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35 26 55 32 33</a:t>
            </a:r>
          </a:p>
          <a:p>
            <a:pPr marL="12700"/>
            <a:r>
              <a:rPr sz="1600" spc="-20" dirty="0">
                <a:latin typeface="Verdana"/>
                <a:cs typeface="Verdana"/>
              </a:rPr>
              <a:t>27 40 10 31 42 15 41 56 42 47 40 45 28 52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5"/>
              </a:spcBef>
            </a:pPr>
            <a:endParaRPr sz="1600" dirty="0"/>
          </a:p>
          <a:p>
            <a:pPr marL="12700"/>
            <a:r>
              <a:rPr sz="1600" spc="-20" dirty="0">
                <a:latin typeface="Verdana"/>
                <a:cs typeface="Verdana"/>
              </a:rPr>
              <a:t>52 28 50 12 42 28 17 50 31 33 42 14 34 19 23 22</a:t>
            </a:r>
            <a:endParaRPr sz="1600" dirty="0">
              <a:latin typeface="Verdana"/>
              <a:cs typeface="Verdana"/>
            </a:endParaRPr>
          </a:p>
          <a:p>
            <a:pPr marL="12700"/>
            <a:r>
              <a:rPr sz="1600" dirty="0">
                <a:latin typeface="Verdana"/>
                <a:cs typeface="Verdana"/>
              </a:rPr>
              <a:t>40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21 54 43 52 29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38 53 34 28 11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15 25 44</a:t>
            </a:r>
          </a:p>
          <a:p>
            <a:pPr>
              <a:lnSpc>
                <a:spcPts val="2200"/>
              </a:lnSpc>
              <a:spcBef>
                <a:spcPts val="8"/>
              </a:spcBef>
            </a:pPr>
            <a:endParaRPr sz="1600" dirty="0"/>
          </a:p>
          <a:p>
            <a:pPr marL="12700"/>
            <a:r>
              <a:rPr sz="1600" spc="-20" dirty="0">
                <a:latin typeface="Verdana"/>
                <a:cs typeface="Verdana"/>
              </a:rPr>
              <a:t>27 27 43 58 24 12 33 45 39 43 19 57 38 55 54 29</a:t>
            </a:r>
            <a:endParaRPr sz="1600" dirty="0">
              <a:latin typeface="Verdana"/>
              <a:cs typeface="Verdana"/>
            </a:endParaRPr>
          </a:p>
          <a:p>
            <a:pPr marL="12700"/>
            <a:r>
              <a:rPr sz="1600" spc="-20" dirty="0">
                <a:latin typeface="Verdana"/>
                <a:cs typeface="Verdana"/>
              </a:rPr>
              <a:t>28 58 36 44 59 26 27 21 31 55 29 53 39 38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ts val="2150"/>
              </a:lnSpc>
              <a:spcBef>
                <a:spcPts val="48"/>
              </a:spcBef>
            </a:pPr>
            <a:endParaRPr sz="1600" dirty="0"/>
          </a:p>
          <a:p>
            <a:pPr marL="12700"/>
            <a:r>
              <a:rPr sz="1600" dirty="0">
                <a:latin typeface="Verdana"/>
                <a:cs typeface="Verdana"/>
              </a:rPr>
              <a:t>58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52 46 37 20 49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10 28 15 24 35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38 14 44 59 48</a:t>
            </a:r>
          </a:p>
          <a:p>
            <a:pPr marL="12700"/>
            <a:r>
              <a:rPr sz="1600" spc="-20" dirty="0">
                <a:latin typeface="Verdana"/>
                <a:cs typeface="Verdana"/>
              </a:rPr>
              <a:t>42 18 59 38 43 23 19 28 30 24 36 10 30 15</a:t>
            </a:r>
            <a:endParaRPr sz="1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949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9" y="574963"/>
            <a:ext cx="8896076" cy="247765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" y="2859782"/>
            <a:ext cx="8896076" cy="214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0" y="1347614"/>
            <a:ext cx="8224345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剖析图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74963"/>
            <a:ext cx="7068294" cy="4326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247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Freeform 3"/>
          <p:cNvSpPr>
            <a:spLocks noEditPoints="1"/>
          </p:cNvSpPr>
          <p:nvPr/>
        </p:nvSpPr>
        <p:spPr bwMode="auto">
          <a:xfrm flipH="1">
            <a:off x="5048919" y="1551704"/>
            <a:ext cx="2142122" cy="1813856"/>
          </a:xfrm>
          <a:custGeom>
            <a:avLst/>
            <a:gdLst>
              <a:gd name="T0" fmla="*/ 2147483646 w 2820"/>
              <a:gd name="T1" fmla="*/ 2147483646 h 2912"/>
              <a:gd name="T2" fmla="*/ 2147483646 w 2820"/>
              <a:gd name="T3" fmla="*/ 2147483646 h 2912"/>
              <a:gd name="T4" fmla="*/ 2147483646 w 2820"/>
              <a:gd name="T5" fmla="*/ 2147483646 h 2912"/>
              <a:gd name="T6" fmla="*/ 2147483646 w 2820"/>
              <a:gd name="T7" fmla="*/ 2147483646 h 2912"/>
              <a:gd name="T8" fmla="*/ 2147483646 w 2820"/>
              <a:gd name="T9" fmla="*/ 2147483646 h 2912"/>
              <a:gd name="T10" fmla="*/ 2147483646 w 2820"/>
              <a:gd name="T11" fmla="*/ 2147483646 h 2912"/>
              <a:gd name="T12" fmla="*/ 2147483646 w 2820"/>
              <a:gd name="T13" fmla="*/ 2147483646 h 2912"/>
              <a:gd name="T14" fmla="*/ 2147483646 w 2820"/>
              <a:gd name="T15" fmla="*/ 2147483646 h 2912"/>
              <a:gd name="T16" fmla="*/ 0 w 2820"/>
              <a:gd name="T17" fmla="*/ 2147483646 h 2912"/>
              <a:gd name="T18" fmla="*/ 2147483646 w 2820"/>
              <a:gd name="T19" fmla="*/ 2147483646 h 2912"/>
              <a:gd name="T20" fmla="*/ 2147483646 w 2820"/>
              <a:gd name="T21" fmla="*/ 2147483646 h 2912"/>
              <a:gd name="T22" fmla="*/ 2147483646 w 2820"/>
              <a:gd name="T23" fmla="*/ 2147483646 h 2912"/>
              <a:gd name="T24" fmla="*/ 2147483646 w 2820"/>
              <a:gd name="T25" fmla="*/ 2147483646 h 2912"/>
              <a:gd name="T26" fmla="*/ 2147483646 w 2820"/>
              <a:gd name="T27" fmla="*/ 2147483646 h 2912"/>
              <a:gd name="T28" fmla="*/ 2147483646 w 2820"/>
              <a:gd name="T29" fmla="*/ 2147483646 h 2912"/>
              <a:gd name="T30" fmla="*/ 2147483646 w 2820"/>
              <a:gd name="T31" fmla="*/ 2147483646 h 2912"/>
              <a:gd name="T32" fmla="*/ 2147483646 w 2820"/>
              <a:gd name="T33" fmla="*/ 2147483646 h 2912"/>
              <a:gd name="T34" fmla="*/ 2147483646 w 2820"/>
              <a:gd name="T35" fmla="*/ 2147483646 h 2912"/>
              <a:gd name="T36" fmla="*/ 2147483646 w 2820"/>
              <a:gd name="T37" fmla="*/ 2147483646 h 2912"/>
              <a:gd name="T38" fmla="*/ 2147483646 w 2820"/>
              <a:gd name="T39" fmla="*/ 2147483646 h 2912"/>
              <a:gd name="T40" fmla="*/ 2147483646 w 2820"/>
              <a:gd name="T41" fmla="*/ 2147483646 h 2912"/>
              <a:gd name="T42" fmla="*/ 2147483646 w 2820"/>
              <a:gd name="T43" fmla="*/ 2147483646 h 2912"/>
              <a:gd name="T44" fmla="*/ 2147483646 w 2820"/>
              <a:gd name="T45" fmla="*/ 2147483646 h 2912"/>
              <a:gd name="T46" fmla="*/ 2147483646 w 2820"/>
              <a:gd name="T47" fmla="*/ 2147483646 h 2912"/>
              <a:gd name="T48" fmla="*/ 2147483646 w 2820"/>
              <a:gd name="T49" fmla="*/ 2147483646 h 2912"/>
              <a:gd name="T50" fmla="*/ 2147483646 w 2820"/>
              <a:gd name="T51" fmla="*/ 2147483646 h 2912"/>
              <a:gd name="T52" fmla="*/ 2147483646 w 2820"/>
              <a:gd name="T53" fmla="*/ 2147483646 h 2912"/>
              <a:gd name="T54" fmla="*/ 2147483646 w 2820"/>
              <a:gd name="T55" fmla="*/ 2147483646 h 2912"/>
              <a:gd name="T56" fmla="*/ 2147483646 w 2820"/>
              <a:gd name="T57" fmla="*/ 2147483646 h 2912"/>
              <a:gd name="T58" fmla="*/ 2147483646 w 2820"/>
              <a:gd name="T59" fmla="*/ 2147483646 h 2912"/>
              <a:gd name="T60" fmla="*/ 2147483646 w 2820"/>
              <a:gd name="T61" fmla="*/ 2147483646 h 2912"/>
              <a:gd name="T62" fmla="*/ 2147483646 w 2820"/>
              <a:gd name="T63" fmla="*/ 2147483646 h 2912"/>
              <a:gd name="T64" fmla="*/ 2147483646 w 2820"/>
              <a:gd name="T65" fmla="*/ 2147483646 h 2912"/>
              <a:gd name="T66" fmla="*/ 2147483646 w 2820"/>
              <a:gd name="T67" fmla="*/ 2147483646 h 2912"/>
              <a:gd name="T68" fmla="*/ 2147483646 w 2820"/>
              <a:gd name="T69" fmla="*/ 2147483646 h 2912"/>
              <a:gd name="T70" fmla="*/ 2147483646 w 2820"/>
              <a:gd name="T71" fmla="*/ 2147483646 h 2912"/>
              <a:gd name="T72" fmla="*/ 2147483646 w 2820"/>
              <a:gd name="T73" fmla="*/ 2147483646 h 2912"/>
              <a:gd name="T74" fmla="*/ 2147483646 w 2820"/>
              <a:gd name="T75" fmla="*/ 2147483646 h 2912"/>
              <a:gd name="T76" fmla="*/ 2147483646 w 2820"/>
              <a:gd name="T77" fmla="*/ 2147483646 h 2912"/>
              <a:gd name="T78" fmla="*/ 2147483646 w 2820"/>
              <a:gd name="T79" fmla="*/ 2147483646 h 2912"/>
              <a:gd name="T80" fmla="*/ 2147483646 w 2820"/>
              <a:gd name="T81" fmla="*/ 2147483646 h 2912"/>
              <a:gd name="T82" fmla="*/ 2147483646 w 2820"/>
              <a:gd name="T83" fmla="*/ 2147483646 h 2912"/>
              <a:gd name="T84" fmla="*/ 2147483646 w 2820"/>
              <a:gd name="T85" fmla="*/ 2147483646 h 2912"/>
              <a:gd name="T86" fmla="*/ 2147483646 w 2820"/>
              <a:gd name="T87" fmla="*/ 2147483646 h 2912"/>
              <a:gd name="T88" fmla="*/ 2147483646 w 2820"/>
              <a:gd name="T89" fmla="*/ 2147483646 h 2912"/>
              <a:gd name="T90" fmla="*/ 2147483646 w 2820"/>
              <a:gd name="T91" fmla="*/ 2147483646 h 291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2820"/>
              <a:gd name="T139" fmla="*/ 0 h 2912"/>
              <a:gd name="T140" fmla="*/ 2820 w 2820"/>
              <a:gd name="T141" fmla="*/ 2912 h 2912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tx2"/>
              </a:gs>
              <a:gs pos="100000">
                <a:schemeClr val="accent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1029841" y="904476"/>
            <a:ext cx="3988974" cy="4043537"/>
            <a:chOff x="0" y="0"/>
            <a:chExt cx="2590" cy="2468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5432887">
              <a:off x="1655" y="746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Combiner</a:t>
              </a: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 rot="5432887">
              <a:off x="1207" y="2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InputSplits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 rot="5432887">
              <a:off x="1255" y="1497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Mapper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5400000">
              <a:off x="804" y="774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576869"/>
                </a:gs>
                <a:gs pos="50000">
                  <a:schemeClr val="accent1"/>
                </a:gs>
                <a:gs pos="100000">
                  <a:srgbClr val="576869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Partitioner</a:t>
              </a:r>
              <a:endParaRPr 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&amp; Shuffle</a:t>
              </a:r>
            </a:p>
            <a:p>
              <a:pPr marL="273050" indent="-273050" eaLnBrk="1" hangingPunct="1">
                <a:spcBef>
                  <a:spcPts val="575"/>
                </a:spcBef>
                <a:spcAft>
                  <a:spcPts val="600"/>
                </a:spcAft>
                <a:buClr>
                  <a:schemeClr val="accent1"/>
                </a:buClr>
                <a:buSzPct val="85000"/>
                <a:defRPr/>
              </a:pPr>
              <a:r>
                <a:rPr 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&amp; Sort</a:t>
              </a: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 rot="5432887">
              <a:off x="379" y="66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InputFormat</a:t>
              </a:r>
              <a:endPara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 rot="5432887">
              <a:off x="412" y="1533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004747"/>
                </a:gs>
                <a:gs pos="50000">
                  <a:schemeClr val="hlink"/>
                </a:gs>
                <a:gs pos="100000">
                  <a:srgbClr val="0047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Reducer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5432887">
              <a:off x="-27" y="815"/>
              <a:ext cx="962" cy="908"/>
            </a:xfrm>
            <a:prstGeom prst="hexagon">
              <a:avLst>
                <a:gd name="adj" fmla="val 26487"/>
                <a:gd name="vf" fmla="val 115470"/>
              </a:avLst>
            </a:prstGeom>
            <a:gradFill rotWithShape="1">
              <a:gsLst>
                <a:gs pos="0">
                  <a:srgbClr val="181847"/>
                </a:gs>
                <a:gs pos="50000">
                  <a:schemeClr val="accent2"/>
                </a:gs>
                <a:gs pos="100000">
                  <a:srgbClr val="181847"/>
                </a:gs>
              </a:gsLst>
              <a:lin ang="2700000" scaled="1"/>
            </a:gradFill>
            <a:ln w="9525" cmpd="sng">
              <a:miter lim="800000"/>
              <a:headEnd/>
              <a:tailEnd/>
            </a:ln>
            <a:scene3d>
              <a:camera prst="legacyObliqueTopLeft">
                <a:rot lat="21299997" lon="20999997" rev="0"/>
              </a:camera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rot="10800000" vert="eaVert" wrap="none" anchor="ctr">
              <a:flatTx/>
            </a:bodyPr>
            <a:lstStyle/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sz="16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RecordReader</a:t>
              </a:r>
            </a:p>
            <a:p>
              <a:pPr algn="ctr">
                <a:buFont typeface="Arial" panose="020B0604020202020204" pitchFamily="34" charset="0"/>
                <a:buNone/>
                <a:defRPr/>
              </a:pPr>
              <a:endParaRPr lang="en-US" sz="1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898599" y="810573"/>
            <a:ext cx="120216" cy="23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774257" y="906370"/>
            <a:ext cx="224601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核心组件</a:t>
            </a:r>
            <a:endParaRPr lang="en-US" altLang="zh-CN" sz="20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519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816424"/>
          </a:xfrm>
        </p:spPr>
        <p:txBody>
          <a:bodyPr/>
          <a:lstStyle/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定义了数据文件如何分割和读取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latin typeface="+mn-ea"/>
                <a:cs typeface="Verdana"/>
              </a:rPr>
              <a:t>提供了以下一些功能：</a:t>
            </a:r>
          </a:p>
          <a:p>
            <a:pPr marL="412750" marR="6350" lvl="1"/>
            <a:r>
              <a:rPr lang="zh-CN" altLang="en-US" sz="1600" spc="-65" dirty="0">
                <a:latin typeface="+mn-ea"/>
                <a:cs typeface="Verdana"/>
              </a:rPr>
              <a:t>选择文件或者其它对象，用来作为输入</a:t>
            </a:r>
          </a:p>
          <a:p>
            <a:pPr marL="412750" marR="6350" lvl="1"/>
            <a:r>
              <a:rPr lang="zh-CN" altLang="en-US" sz="1600" spc="-65" dirty="0">
                <a:latin typeface="+mn-ea"/>
                <a:cs typeface="Verdana"/>
              </a:rPr>
              <a:t>定义</a:t>
            </a:r>
            <a:r>
              <a:rPr lang="en-US" altLang="zh-CN" sz="1600" spc="-65" dirty="0" err="1">
                <a:latin typeface="+mn-ea"/>
                <a:cs typeface="Verdana"/>
              </a:rPr>
              <a:t>InputSplits</a:t>
            </a:r>
            <a:r>
              <a:rPr lang="en-US" altLang="zh-CN" sz="1600" spc="-65" dirty="0">
                <a:latin typeface="+mn-ea"/>
                <a:cs typeface="Verdana"/>
              </a:rPr>
              <a:t>, </a:t>
            </a:r>
            <a:r>
              <a:rPr lang="zh-CN" altLang="en-US" sz="1600" spc="-65" dirty="0">
                <a:latin typeface="+mn-ea"/>
                <a:cs typeface="Verdana"/>
              </a:rPr>
              <a:t>将一个文件分为不同任务</a:t>
            </a:r>
          </a:p>
          <a:p>
            <a:pPr marL="412750" marR="6350" lvl="1"/>
            <a:r>
              <a:rPr lang="zh-CN" altLang="en-US" sz="1600" spc="-65" dirty="0">
                <a:latin typeface="+mn-ea"/>
                <a:cs typeface="Verdana"/>
              </a:rPr>
              <a:t>为</a:t>
            </a:r>
            <a:r>
              <a:rPr lang="en-US" altLang="zh-CN" sz="1600" spc="-65" dirty="0" err="1">
                <a:latin typeface="+mn-ea"/>
                <a:cs typeface="Verdana"/>
              </a:rPr>
              <a:t>RecordReader</a:t>
            </a:r>
            <a:r>
              <a:rPr lang="zh-CN" altLang="en-US" sz="1600" spc="-65" dirty="0">
                <a:latin typeface="+mn-ea"/>
                <a:cs typeface="Verdana"/>
              </a:rPr>
              <a:t>提供一个工厂，用来读取这个</a:t>
            </a:r>
            <a:r>
              <a:rPr lang="zh-CN" altLang="en-US" sz="1600" spc="-65" dirty="0" smtClean="0">
                <a:latin typeface="+mn-ea"/>
                <a:cs typeface="Verdana"/>
              </a:rPr>
              <a:t>文件</a:t>
            </a:r>
            <a:endParaRPr lang="en-US" altLang="zh-CN" sz="1600" spc="-65" dirty="0" smtClean="0">
              <a:latin typeface="+mn-ea"/>
              <a:cs typeface="Verdana"/>
            </a:endParaRPr>
          </a:p>
          <a:p>
            <a:pPr marL="412750" marR="6350" lvl="1"/>
            <a:endParaRPr lang="en-US" altLang="zh-CN" sz="1600" spc="-65" dirty="0" smtClean="0">
              <a:latin typeface="+mn-ea"/>
              <a:cs typeface="Verdana"/>
            </a:endParaRPr>
          </a:p>
          <a:p>
            <a:pPr marR="6350"/>
            <a:r>
              <a:rPr lang="en-US" altLang="zh-CN" sz="2000" spc="-65" dirty="0" err="1" smtClean="0">
                <a:latin typeface="+mn-ea"/>
                <a:cs typeface="Verdana"/>
              </a:rPr>
              <a:t>FileInputFormat</a:t>
            </a:r>
            <a:r>
              <a:rPr lang="zh-CN" altLang="en-US" sz="2000" spc="-65" dirty="0" smtClean="0">
                <a:latin typeface="+mn-ea"/>
                <a:cs typeface="Verdana"/>
              </a:rPr>
              <a:t>是其子类</a:t>
            </a:r>
            <a:r>
              <a:rPr lang="zh-CN" altLang="en-US" sz="2000" spc="-65" dirty="0">
                <a:latin typeface="+mn-ea"/>
                <a:cs typeface="Verdana"/>
              </a:rPr>
              <a:t>，</a:t>
            </a:r>
            <a:r>
              <a:rPr lang="zh-CN" altLang="en-US" sz="2000" spc="-65" dirty="0" smtClean="0">
                <a:latin typeface="+mn-ea"/>
                <a:cs typeface="Verdana"/>
              </a:rPr>
              <a:t>实现</a:t>
            </a:r>
            <a:r>
              <a:rPr lang="zh-CN" altLang="en-US" sz="2000" spc="-65" dirty="0">
                <a:latin typeface="+mn-ea"/>
                <a:cs typeface="Verdana"/>
              </a:rPr>
              <a:t>了</a:t>
            </a:r>
            <a:r>
              <a:rPr lang="en-US" altLang="zh-CN" sz="2000" spc="-65" dirty="0" err="1"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latin typeface="+mn-ea"/>
                <a:cs typeface="Verdana"/>
              </a:rPr>
              <a:t>的</a:t>
            </a:r>
            <a:r>
              <a:rPr lang="en-US" altLang="zh-CN" sz="2000" spc="-65" dirty="0" err="1">
                <a:latin typeface="+mn-ea"/>
                <a:cs typeface="Verdana"/>
              </a:rPr>
              <a:t>getSplits</a:t>
            </a:r>
            <a:r>
              <a:rPr lang="en-US" altLang="zh-CN" sz="2000" spc="-65" dirty="0">
                <a:latin typeface="+mn-ea"/>
                <a:cs typeface="Verdana"/>
              </a:rPr>
              <a:t>()</a:t>
            </a:r>
            <a:r>
              <a:rPr lang="zh-CN" altLang="en-US" sz="2000" spc="-65" dirty="0">
                <a:latin typeface="+mn-ea"/>
                <a:cs typeface="Verdana"/>
              </a:rPr>
              <a:t>方法，将输入的文件划分为</a:t>
            </a:r>
            <a:r>
              <a:rPr lang="en-US" altLang="zh-CN" sz="2000" spc="-65" dirty="0" err="1"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latin typeface="+mn-ea"/>
                <a:cs typeface="Verdana"/>
              </a:rPr>
              <a:t>（输入块）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14196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6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816424"/>
          </a:xfrm>
        </p:spPr>
        <p:txBody>
          <a:bodyPr/>
          <a:lstStyle/>
          <a:p>
            <a:pPr marL="12700" marR="6350"/>
            <a:r>
              <a:rPr lang="en-US" altLang="zh-CN" sz="2000" spc="-65" dirty="0" err="1" smtClean="0">
                <a:latin typeface="+mn-ea"/>
                <a:cs typeface="Verdana"/>
              </a:rPr>
              <a:t>FileInputFormat</a:t>
            </a:r>
            <a:r>
              <a:rPr lang="zh-CN" altLang="en-US" sz="2000" spc="-65" dirty="0" smtClean="0">
                <a:latin typeface="+mn-ea"/>
                <a:cs typeface="Verdana"/>
              </a:rPr>
              <a:t>有</a:t>
            </a:r>
            <a:r>
              <a:rPr lang="en-US" altLang="zh-CN" sz="2000" spc="-65" dirty="0" smtClean="0">
                <a:latin typeface="+mn-ea"/>
                <a:cs typeface="Verdana"/>
              </a:rPr>
              <a:t>2</a:t>
            </a:r>
            <a:r>
              <a:rPr lang="zh-CN" altLang="en-US" sz="2000" spc="-65" dirty="0" smtClean="0">
                <a:latin typeface="+mn-ea"/>
                <a:cs typeface="Verdana"/>
              </a:rPr>
              <a:t>个子类：</a:t>
            </a:r>
            <a:endParaRPr lang="en-US" altLang="zh-CN" sz="2000" spc="-65" dirty="0">
              <a:latin typeface="+mn-ea"/>
              <a:cs typeface="Verdana"/>
            </a:endParaRPr>
          </a:p>
          <a:p>
            <a:pPr marL="412750" marR="6350" lvl="1"/>
            <a:r>
              <a:rPr lang="en-US" altLang="zh-CN" sz="1600" spc="-65" dirty="0" err="1" smtClean="0">
                <a:latin typeface="+mn-ea"/>
                <a:cs typeface="Verdana"/>
              </a:rPr>
              <a:t>SequenceFileInputFormat</a:t>
            </a:r>
            <a:r>
              <a:rPr lang="zh-CN" altLang="en-US" sz="1600" spc="-65" dirty="0">
                <a:latin typeface="+mn-ea"/>
                <a:cs typeface="Verdana"/>
              </a:rPr>
              <a:t>二进制形式存放的键</a:t>
            </a:r>
            <a:r>
              <a:rPr lang="en-US" altLang="zh-CN" sz="1600" spc="-65" dirty="0">
                <a:latin typeface="+mn-ea"/>
                <a:cs typeface="Verdana"/>
              </a:rPr>
              <a:t>/</a:t>
            </a:r>
            <a:r>
              <a:rPr lang="zh-CN" altLang="en-US" sz="1600" spc="-65" dirty="0">
                <a:latin typeface="+mn-ea"/>
                <a:cs typeface="Verdana"/>
              </a:rPr>
              <a:t>值</a:t>
            </a:r>
            <a:r>
              <a:rPr lang="zh-CN" altLang="en-US" sz="1600" spc="-65" dirty="0" smtClean="0">
                <a:latin typeface="+mn-ea"/>
                <a:cs typeface="Verdana"/>
              </a:rPr>
              <a:t>文件</a:t>
            </a:r>
            <a:endParaRPr lang="zh-CN" altLang="en-US" sz="1600" spc="-65" dirty="0">
              <a:latin typeface="+mn-ea"/>
              <a:cs typeface="Verdana"/>
            </a:endParaRPr>
          </a:p>
          <a:p>
            <a:pPr marL="412750" marR="6350" lvl="1"/>
            <a:r>
              <a:rPr lang="en-US" altLang="zh-CN" sz="1600" spc="-65" dirty="0" err="1">
                <a:latin typeface="+mn-ea"/>
                <a:cs typeface="Verdana"/>
              </a:rPr>
              <a:t>TextInputFormat</a:t>
            </a:r>
            <a:r>
              <a:rPr lang="zh-CN" altLang="en-US" sz="1600" spc="-65" dirty="0">
                <a:latin typeface="+mn-ea"/>
                <a:cs typeface="Verdana"/>
              </a:rPr>
              <a:t>是文本文件的</a:t>
            </a:r>
            <a:r>
              <a:rPr lang="zh-CN" altLang="en-US" sz="1600" spc="-65" dirty="0" smtClean="0">
                <a:latin typeface="+mn-ea"/>
                <a:cs typeface="Verdana"/>
              </a:rPr>
              <a:t>处理</a:t>
            </a:r>
            <a:endParaRPr lang="en-US" altLang="zh-CN" sz="1600" spc="-65" dirty="0" smtClean="0">
              <a:latin typeface="+mn-ea"/>
              <a:cs typeface="Verdana"/>
            </a:endParaRPr>
          </a:p>
          <a:p>
            <a:pPr marL="412750" marR="6350" lvl="1"/>
            <a:r>
              <a:rPr lang="zh-CN" altLang="en-US" sz="1600" dirty="0">
                <a:latin typeface="+mn-ea"/>
              </a:rPr>
              <a:t>他们的</a:t>
            </a:r>
            <a:r>
              <a:rPr lang="en-US" altLang="zh-CN" sz="1600" dirty="0" err="1">
                <a:latin typeface="+mn-ea"/>
              </a:rPr>
              <a:t>createRecordReader</a:t>
            </a:r>
            <a:r>
              <a:rPr lang="en-US" altLang="zh-CN" sz="1600" dirty="0">
                <a:latin typeface="+mn-ea"/>
              </a:rPr>
              <a:t>()</a:t>
            </a:r>
            <a:r>
              <a:rPr lang="zh-CN" altLang="en-US" sz="1600" dirty="0">
                <a:latin typeface="+mn-ea"/>
              </a:rPr>
              <a:t>分别返回</a:t>
            </a:r>
            <a:r>
              <a:rPr lang="en-US" altLang="zh-CN" sz="1600" dirty="0" err="1">
                <a:latin typeface="+mn-ea"/>
              </a:rPr>
              <a:t>SequenceFileRecordReader</a:t>
            </a:r>
            <a:r>
              <a:rPr lang="zh-CN" altLang="en-US" sz="1600" dirty="0">
                <a:latin typeface="+mn-ea"/>
              </a:rPr>
              <a:t>，</a:t>
            </a:r>
            <a:r>
              <a:rPr lang="en-US" altLang="zh-CN" sz="1600" dirty="0" err="1">
                <a:latin typeface="+mn-ea"/>
              </a:rPr>
              <a:t>LineRecordReader</a:t>
            </a:r>
            <a:r>
              <a:rPr lang="zh-CN" altLang="en-US" sz="1600" dirty="0" smtClean="0">
                <a:latin typeface="+mn-ea"/>
              </a:rPr>
              <a:t>实例</a:t>
            </a:r>
            <a:endParaRPr lang="en-US" altLang="zh-CN" sz="1600" dirty="0" smtClean="0">
              <a:latin typeface="+mn-ea"/>
            </a:endParaRPr>
          </a:p>
          <a:p>
            <a:pPr marL="412750" marR="6350" lvl="1"/>
            <a:endParaRPr lang="en-US" altLang="zh-CN" sz="1600" dirty="0" smtClean="0">
              <a:latin typeface="+mn-ea"/>
            </a:endParaRPr>
          </a:p>
          <a:p>
            <a:pPr marR="6350"/>
            <a:r>
              <a:rPr lang="en-US" altLang="zh-CN" sz="2000" spc="-65" dirty="0">
                <a:latin typeface="+mn-ea"/>
                <a:cs typeface="Verdana"/>
              </a:rPr>
              <a:t> </a:t>
            </a:r>
            <a:r>
              <a:rPr lang="en-US" altLang="zh-CN" sz="2000" spc="-65" dirty="0" err="1">
                <a:latin typeface="+mn-ea"/>
                <a:cs typeface="Verdana"/>
              </a:rPr>
              <a:t>hadoop</a:t>
            </a:r>
            <a:r>
              <a:rPr lang="zh-CN" altLang="en-US" sz="2000" spc="-65" dirty="0">
                <a:latin typeface="+mn-ea"/>
                <a:cs typeface="Verdana"/>
              </a:rPr>
              <a:t>默认的</a:t>
            </a:r>
            <a:r>
              <a:rPr lang="en-US" altLang="zh-CN" sz="2000" spc="-65" dirty="0" err="1">
                <a:latin typeface="+mn-ea"/>
                <a:cs typeface="Verdana"/>
              </a:rPr>
              <a:t>InputFormat</a:t>
            </a:r>
            <a:r>
              <a:rPr lang="zh-CN" altLang="en-US" sz="2000" spc="-65" dirty="0">
                <a:latin typeface="+mn-ea"/>
                <a:cs typeface="Verdana"/>
              </a:rPr>
              <a:t>是</a:t>
            </a:r>
            <a:r>
              <a:rPr lang="en-US" altLang="zh-CN" sz="2000" spc="-65" dirty="0" err="1">
                <a:latin typeface="+mn-ea"/>
                <a:cs typeface="Verdana"/>
              </a:rPr>
              <a:t>TextInputFormat</a:t>
            </a:r>
            <a:endParaRPr lang="zh-CN" altLang="en-US" sz="2000" spc="-65" dirty="0"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14196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115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 fontScale="92500" lnSpcReduction="20000"/>
          </a:bodyPr>
          <a:lstStyle/>
          <a:p>
            <a:pPr marR="6350"/>
            <a:r>
              <a:rPr lang="en-US" altLang="zh-CN" sz="2200" spc="-65" dirty="0" err="1">
                <a:latin typeface="+mn-ea"/>
                <a:cs typeface="Verdana"/>
              </a:rPr>
              <a:t>InputSplit</a:t>
            </a:r>
            <a:r>
              <a:rPr lang="zh-CN" altLang="en-US" sz="2200" spc="-65" dirty="0">
                <a:latin typeface="+mn-ea"/>
                <a:cs typeface="Verdana"/>
              </a:rPr>
              <a:t>定义了输入到单个</a:t>
            </a:r>
            <a:r>
              <a:rPr lang="en-US" altLang="zh-CN" sz="2200" spc="-65" dirty="0">
                <a:latin typeface="+mn-ea"/>
                <a:cs typeface="Verdana"/>
              </a:rPr>
              <a:t>Map</a:t>
            </a:r>
            <a:r>
              <a:rPr lang="zh-CN" altLang="en-US" sz="2200" spc="-65" dirty="0">
                <a:latin typeface="+mn-ea"/>
                <a:cs typeface="Verdana"/>
              </a:rPr>
              <a:t>任务的输入数据</a:t>
            </a:r>
          </a:p>
          <a:p>
            <a:pPr marR="6350"/>
            <a:r>
              <a:rPr lang="zh-CN" altLang="en-US" sz="2200" spc="-65" dirty="0">
                <a:latin typeface="+mn-ea"/>
                <a:cs typeface="Verdana"/>
              </a:rPr>
              <a:t>一个</a:t>
            </a:r>
            <a:r>
              <a:rPr lang="en-US" altLang="zh-CN" sz="2200" spc="-65" dirty="0" err="1">
                <a:latin typeface="+mn-ea"/>
                <a:cs typeface="Verdana"/>
              </a:rPr>
              <a:t>MapReduce</a:t>
            </a:r>
            <a:r>
              <a:rPr lang="zh-CN" altLang="en-US" sz="2200" spc="-65" dirty="0">
                <a:latin typeface="+mn-ea"/>
                <a:cs typeface="Verdana"/>
              </a:rPr>
              <a:t>程序被统称为一个</a:t>
            </a:r>
            <a:r>
              <a:rPr lang="en-US" altLang="zh-CN" sz="2200" spc="-65" dirty="0">
                <a:latin typeface="+mn-ea"/>
                <a:cs typeface="Verdana"/>
              </a:rPr>
              <a:t>Job</a:t>
            </a:r>
            <a:r>
              <a:rPr lang="zh-CN" altLang="en-US" sz="2200" spc="-65" dirty="0">
                <a:latin typeface="+mn-ea"/>
                <a:cs typeface="Verdana"/>
              </a:rPr>
              <a:t>，可能有上百个任务构成</a:t>
            </a:r>
          </a:p>
          <a:p>
            <a:pPr marR="6350"/>
            <a:r>
              <a:rPr lang="en-US" altLang="zh-CN" sz="2200" spc="-65" dirty="0" err="1">
                <a:latin typeface="+mn-ea"/>
                <a:cs typeface="Verdana"/>
              </a:rPr>
              <a:t>InputSplit</a:t>
            </a:r>
            <a:r>
              <a:rPr lang="zh-CN" altLang="en-US" sz="2200" spc="-65" dirty="0">
                <a:latin typeface="+mn-ea"/>
                <a:cs typeface="Verdana"/>
              </a:rPr>
              <a:t>将文件分为</a:t>
            </a:r>
            <a:r>
              <a:rPr lang="en-US" altLang="zh-CN" sz="2200" spc="-65" dirty="0" smtClean="0">
                <a:latin typeface="+mn-ea"/>
                <a:cs typeface="Verdana"/>
              </a:rPr>
              <a:t>64MB</a:t>
            </a:r>
            <a:r>
              <a:rPr lang="zh-CN" altLang="en-US" sz="2200" spc="-65" dirty="0" smtClean="0">
                <a:latin typeface="+mn-ea"/>
                <a:cs typeface="Verdana"/>
              </a:rPr>
              <a:t>大小</a:t>
            </a:r>
            <a:endParaRPr lang="en-US" altLang="zh-CN" sz="2200" spc="-65" dirty="0" smtClean="0">
              <a:latin typeface="+mn-ea"/>
              <a:cs typeface="Verdana"/>
            </a:endParaRPr>
          </a:p>
          <a:p>
            <a:pPr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zh-CN" altLang="en-US" sz="2200" dirty="0">
                <a:latin typeface="+mn-ea"/>
              </a:rPr>
              <a:t>配置文件</a:t>
            </a:r>
            <a:r>
              <a:rPr lang="en-US" altLang="zh-CN" sz="2200" dirty="0" smtClean="0">
                <a:latin typeface="+mn-ea"/>
              </a:rPr>
              <a:t>hadoop-site.xml</a:t>
            </a:r>
            <a:endParaRPr lang="en-US" altLang="zh-CN" sz="22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en-US" altLang="zh-CN" sz="1700" dirty="0" err="1" smtClean="0">
                <a:latin typeface="+mn-ea"/>
              </a:rPr>
              <a:t>mapred.min.split.size</a:t>
            </a:r>
            <a:r>
              <a:rPr lang="zh-CN" altLang="en-US" sz="1700" dirty="0">
                <a:latin typeface="+mn-ea"/>
              </a:rPr>
              <a:t>参数</a:t>
            </a:r>
            <a:r>
              <a:rPr lang="zh-CN" altLang="en-US" sz="1700" dirty="0" smtClean="0">
                <a:latin typeface="+mn-ea"/>
              </a:rPr>
              <a:t>控制拆分的大小</a:t>
            </a:r>
            <a:endParaRPr lang="en-US" altLang="zh-CN" sz="1700" dirty="0">
              <a:latin typeface="+mn-ea"/>
            </a:endParaRPr>
          </a:p>
          <a:p>
            <a:pPr lvl="1">
              <a:lnSpc>
                <a:spcPct val="150000"/>
              </a:lnSpc>
              <a:spcBef>
                <a:spcPts val="575"/>
              </a:spcBef>
              <a:buSzPct val="85000"/>
            </a:pPr>
            <a:r>
              <a:rPr lang="en-US" altLang="zh-CN" sz="1700" dirty="0" err="1">
                <a:latin typeface="+mn-ea"/>
              </a:rPr>
              <a:t>mapred.tasktracker.map.taks.maximum</a:t>
            </a:r>
            <a:r>
              <a:rPr lang="zh-CN" altLang="en-US" sz="1700" dirty="0">
                <a:latin typeface="+mn-ea"/>
              </a:rPr>
              <a:t>用来控制某一个节点上所有</a:t>
            </a:r>
            <a:r>
              <a:rPr lang="en-US" altLang="zh-CN" sz="1700" dirty="0">
                <a:latin typeface="+mn-ea"/>
              </a:rPr>
              <a:t>map</a:t>
            </a:r>
            <a:r>
              <a:rPr lang="zh-CN" altLang="en-US" sz="1700" dirty="0">
                <a:latin typeface="+mn-ea"/>
              </a:rPr>
              <a:t>任务的最大数目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InputSplit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2365990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872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latin typeface="+mn-ea"/>
                <a:cs typeface="Verdana"/>
              </a:rPr>
              <a:t>定义了一个数据分块，但是没有定义如何读取数据记录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RecordReader</a:t>
            </a:r>
            <a:r>
              <a:rPr lang="zh-CN" altLang="en-US" sz="2000" spc="-65" dirty="0">
                <a:latin typeface="+mn-ea"/>
                <a:cs typeface="Verdana"/>
              </a:rPr>
              <a:t>实际上定义了如何将数据记录转化为一个</a:t>
            </a:r>
            <a:r>
              <a:rPr lang="en-US" altLang="zh-CN" sz="2000" spc="-65" dirty="0">
                <a:latin typeface="+mn-ea"/>
                <a:cs typeface="Verdana"/>
              </a:rPr>
              <a:t>(</a:t>
            </a:r>
            <a:r>
              <a:rPr lang="en-US" altLang="zh-CN" sz="2000" spc="-65" dirty="0" err="1">
                <a:latin typeface="+mn-ea"/>
                <a:cs typeface="Verdana"/>
              </a:rPr>
              <a:t>key,value</a:t>
            </a:r>
            <a:r>
              <a:rPr lang="en-US" altLang="zh-CN" sz="2000" spc="-65" dirty="0">
                <a:latin typeface="+mn-ea"/>
                <a:cs typeface="Verdana"/>
              </a:rPr>
              <a:t>)</a:t>
            </a:r>
            <a:r>
              <a:rPr lang="zh-CN" altLang="en-US" sz="2000" spc="-65" dirty="0">
                <a:latin typeface="+mn-ea"/>
                <a:cs typeface="Verdana"/>
              </a:rPr>
              <a:t>对的详细方法，并将数据记录传给</a:t>
            </a:r>
            <a:r>
              <a:rPr lang="en-US" altLang="zh-CN" sz="2000" spc="-65" dirty="0"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latin typeface="+mn-ea"/>
                <a:cs typeface="Verdana"/>
              </a:rPr>
              <a:t>类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TextInputFormat</a:t>
            </a:r>
            <a:r>
              <a:rPr lang="zh-CN" altLang="en-US" sz="2000" spc="-65" dirty="0">
                <a:latin typeface="+mn-ea"/>
                <a:cs typeface="Verdana"/>
              </a:rPr>
              <a:t>提供了</a:t>
            </a:r>
            <a:r>
              <a:rPr lang="en-US" altLang="zh-CN" sz="2000" spc="-65" dirty="0" err="1">
                <a:latin typeface="+mn-ea"/>
                <a:cs typeface="Verdana"/>
              </a:rPr>
              <a:t>LineRecordReader</a:t>
            </a:r>
            <a:r>
              <a:rPr lang="zh-CN" altLang="en-US" sz="2000" spc="-65" dirty="0">
                <a:latin typeface="+mn-ea"/>
                <a:cs typeface="Verdana"/>
              </a:rPr>
              <a:t>，读入一个文本行数据记录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RecordReader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760" y="3219822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83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945228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 smtClean="0">
                <a:solidFill>
                  <a:schemeClr val="accent1"/>
                </a:solidFill>
                <a:latin typeface="+mn-ea"/>
              </a:rPr>
              <a:t>原理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616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每一个</a:t>
            </a:r>
            <a:r>
              <a:rPr lang="en-US" altLang="zh-CN" sz="2000" spc="-65" dirty="0"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latin typeface="+mn-ea"/>
                <a:cs typeface="Verdana"/>
              </a:rPr>
              <a:t>类的实例生成了一个</a:t>
            </a:r>
            <a:r>
              <a:rPr lang="en-US" altLang="zh-CN" sz="2000" spc="-65" dirty="0">
                <a:latin typeface="+mn-ea"/>
                <a:cs typeface="Verdana"/>
              </a:rPr>
              <a:t>Java</a:t>
            </a:r>
            <a:r>
              <a:rPr lang="zh-CN" altLang="en-US" sz="2000" spc="-65" dirty="0">
                <a:latin typeface="+mn-ea"/>
                <a:cs typeface="Verdana"/>
              </a:rPr>
              <a:t>进程，负责处理某一个</a:t>
            </a:r>
            <a:r>
              <a:rPr lang="en-US" altLang="zh-CN" sz="2000" spc="-65" dirty="0" err="1">
                <a:latin typeface="+mn-ea"/>
                <a:cs typeface="Verdana"/>
              </a:rPr>
              <a:t>InputSplit</a:t>
            </a:r>
            <a:r>
              <a:rPr lang="zh-CN" altLang="en-US" sz="2000" spc="-65" dirty="0">
                <a:latin typeface="+mn-ea"/>
                <a:cs typeface="Verdana"/>
              </a:rPr>
              <a:t>上的数据</a:t>
            </a: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有两个额外的参数</a:t>
            </a:r>
            <a:r>
              <a:rPr lang="en-US" altLang="zh-CN" sz="2000" spc="-65" dirty="0" err="1">
                <a:latin typeface="+mn-ea"/>
                <a:cs typeface="Verdana"/>
              </a:rPr>
              <a:t>OutputCollector</a:t>
            </a:r>
            <a:r>
              <a:rPr lang="zh-CN" altLang="en-US" sz="2000" spc="-65" dirty="0">
                <a:latin typeface="+mn-ea"/>
                <a:cs typeface="Verdana"/>
              </a:rPr>
              <a:t>以及</a:t>
            </a:r>
            <a:r>
              <a:rPr lang="en-US" altLang="zh-CN" sz="2000" spc="-65" dirty="0">
                <a:latin typeface="+mn-ea"/>
                <a:cs typeface="Verdana"/>
              </a:rPr>
              <a:t>Reporter</a:t>
            </a:r>
            <a:r>
              <a:rPr lang="zh-CN" altLang="en-US" sz="2000" spc="-65" dirty="0">
                <a:latin typeface="+mn-ea"/>
                <a:cs typeface="Verdana"/>
              </a:rPr>
              <a:t>，前者用来收集中间结果，后者用来获得环境参数以及设置当前执行的状态。</a:t>
            </a: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现在的版本用</a:t>
            </a:r>
            <a:r>
              <a:rPr lang="en-US" altLang="zh-CN" sz="2000" spc="-65" dirty="0" err="1">
                <a:latin typeface="+mn-ea"/>
                <a:cs typeface="Verdana"/>
              </a:rPr>
              <a:t>Mapper.Context</a:t>
            </a:r>
            <a:r>
              <a:rPr lang="zh-CN" altLang="en-US" sz="2000" spc="-65" dirty="0">
                <a:latin typeface="+mn-ea"/>
                <a:cs typeface="Verdana"/>
              </a:rPr>
              <a:t>提供给每一个</a:t>
            </a:r>
            <a:r>
              <a:rPr lang="en-US" altLang="zh-CN" sz="2000" spc="-65" dirty="0">
                <a:latin typeface="+mn-ea"/>
                <a:cs typeface="Verdana"/>
              </a:rPr>
              <a:t>Mapper</a:t>
            </a:r>
            <a:r>
              <a:rPr lang="zh-CN" altLang="en-US" sz="2000" spc="-65" dirty="0">
                <a:latin typeface="+mn-ea"/>
                <a:cs typeface="Verdana"/>
              </a:rPr>
              <a:t>函数，用来提供上面两个对象的功能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Mapper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71550"/>
            <a:ext cx="3384376" cy="3920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384" y="4064795"/>
            <a:ext cx="2400032" cy="627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729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83568" y="3579862"/>
            <a:ext cx="8002382" cy="1070653"/>
          </a:xfrm>
        </p:spPr>
        <p:txBody>
          <a:bodyPr>
            <a:normAutofit/>
          </a:bodyPr>
          <a:lstStyle/>
          <a:p>
            <a:pPr marR="6350"/>
            <a:r>
              <a:rPr lang="zh-CN" altLang="en-US" sz="1600" spc="-65" dirty="0">
                <a:latin typeface="+mn-ea"/>
                <a:cs typeface="Verdana"/>
              </a:rPr>
              <a:t>合并相同</a:t>
            </a:r>
            <a:r>
              <a:rPr lang="en-US" altLang="zh-CN" sz="1600" spc="-65" dirty="0">
                <a:latin typeface="+mn-ea"/>
                <a:cs typeface="Verdana"/>
              </a:rPr>
              <a:t>key</a:t>
            </a:r>
            <a:r>
              <a:rPr lang="zh-CN" altLang="en-US" sz="1600" spc="-65" dirty="0">
                <a:latin typeface="+mn-ea"/>
                <a:cs typeface="Verdana"/>
              </a:rPr>
              <a:t>的键值对，减少</a:t>
            </a:r>
            <a:r>
              <a:rPr lang="en-US" altLang="zh-CN" sz="1600" spc="-65" dirty="0" err="1">
                <a:latin typeface="+mn-ea"/>
                <a:cs typeface="Verdana"/>
              </a:rPr>
              <a:t>partitioner</a:t>
            </a:r>
            <a:r>
              <a:rPr lang="zh-CN" altLang="en-US" sz="1600" spc="-65" dirty="0">
                <a:latin typeface="+mn-ea"/>
                <a:cs typeface="Verdana"/>
              </a:rPr>
              <a:t>数据通信开销</a:t>
            </a:r>
          </a:p>
          <a:p>
            <a:pPr marR="6350"/>
            <a:r>
              <a:rPr lang="en-US" altLang="zh-CN" sz="1600" dirty="0"/>
              <a:t>combiner</a:t>
            </a:r>
            <a:r>
              <a:rPr lang="zh-CN" altLang="en-US" sz="1600" dirty="0"/>
              <a:t>没有默认的</a:t>
            </a:r>
            <a:r>
              <a:rPr lang="zh-CN" altLang="en-US" sz="1600" dirty="0" smtClean="0"/>
              <a:t>实现，需要显式设置</a:t>
            </a:r>
            <a:r>
              <a:rPr lang="en-US" altLang="zh-CN" sz="1600" spc="-65" dirty="0" err="1" smtClean="0">
                <a:latin typeface="+mn-ea"/>
                <a:cs typeface="Verdana"/>
              </a:rPr>
              <a:t>conf.setCombinerClass</a:t>
            </a:r>
            <a:r>
              <a:rPr lang="en-US" altLang="zh-CN" sz="1600" spc="-65" dirty="0" smtClean="0">
                <a:latin typeface="+mn-ea"/>
                <a:cs typeface="Verdana"/>
              </a:rPr>
              <a:t>(</a:t>
            </a:r>
            <a:r>
              <a:rPr lang="en-US" altLang="zh-CN" sz="1600" spc="-65" dirty="0" err="1" smtClean="0">
                <a:latin typeface="+mn-ea"/>
                <a:cs typeface="Verdana"/>
              </a:rPr>
              <a:t>XXX.class</a:t>
            </a:r>
            <a:r>
              <a:rPr lang="en-US" altLang="zh-CN" sz="1600" spc="-65" dirty="0">
                <a:latin typeface="+mn-ea"/>
                <a:cs typeface="Verdana"/>
              </a:rPr>
              <a:t>)</a:t>
            </a:r>
          </a:p>
          <a:p>
            <a:pPr marR="6350"/>
            <a:r>
              <a:rPr lang="zh-CN" altLang="en-US" sz="1600" spc="-65" dirty="0" smtClean="0">
                <a:latin typeface="+mn-ea"/>
                <a:cs typeface="Verdana"/>
              </a:rPr>
              <a:t>它是本地</a:t>
            </a:r>
            <a:r>
              <a:rPr lang="zh-CN" altLang="en-US" sz="1600" spc="-65" dirty="0">
                <a:latin typeface="+mn-ea"/>
                <a:cs typeface="Verdana"/>
              </a:rPr>
              <a:t>执行的一个</a:t>
            </a:r>
            <a:r>
              <a:rPr lang="en-US" altLang="zh-CN" sz="1600" spc="-65" dirty="0"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latin typeface="+mn-ea"/>
                <a:cs typeface="Verdana"/>
              </a:rPr>
              <a:t>，满足一定的条件才能够</a:t>
            </a:r>
            <a:r>
              <a:rPr lang="zh-CN" altLang="en-US" sz="1600" spc="-65" dirty="0" smtClean="0">
                <a:latin typeface="+mn-ea"/>
                <a:cs typeface="Verdana"/>
              </a:rPr>
              <a:t>执行</a:t>
            </a:r>
            <a:endParaRPr lang="zh-CN" altLang="en-US" sz="2000" spc="-65" dirty="0"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Combiner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Content Placeholder 5" descr="combiner-flo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520" y="575788"/>
            <a:ext cx="5084475" cy="273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779662"/>
            <a:ext cx="3528392" cy="4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275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683568" y="3364760"/>
            <a:ext cx="8002382" cy="1583254"/>
          </a:xfrm>
        </p:spPr>
        <p:txBody>
          <a:bodyPr>
            <a:normAutofit/>
          </a:bodyPr>
          <a:lstStyle/>
          <a:p>
            <a:pPr marR="6350"/>
            <a:r>
              <a:rPr lang="en-US" altLang="zh-CN" sz="1600" spc="-65" dirty="0" err="1" smtClean="0">
                <a:latin typeface="+mn-ea"/>
                <a:cs typeface="Verdana"/>
              </a:rPr>
              <a:t>Partitioner</a:t>
            </a:r>
            <a:r>
              <a:rPr lang="en-US" altLang="zh-CN" sz="1600" spc="-65" dirty="0" smtClean="0">
                <a:latin typeface="+mn-ea"/>
                <a:cs typeface="Verdana"/>
              </a:rPr>
              <a:t> &amp; Shuffle</a:t>
            </a:r>
            <a:r>
              <a:rPr lang="zh-CN" altLang="en-US" sz="1600" spc="-65" dirty="0" smtClean="0">
                <a:latin typeface="+mn-ea"/>
                <a:cs typeface="Verdana"/>
              </a:rPr>
              <a:t>：在</a:t>
            </a:r>
            <a:r>
              <a:rPr lang="en-US" altLang="zh-CN" sz="1600" spc="-65" dirty="0">
                <a:latin typeface="+mn-ea"/>
                <a:cs typeface="Verdana"/>
              </a:rPr>
              <a:t>Map</a:t>
            </a:r>
            <a:r>
              <a:rPr lang="zh-CN" altLang="en-US" sz="1600" spc="-65" dirty="0">
                <a:latin typeface="+mn-ea"/>
                <a:cs typeface="Verdana"/>
              </a:rPr>
              <a:t>工作完成之后，每一个 </a:t>
            </a:r>
            <a:r>
              <a:rPr lang="en-US" altLang="zh-CN" sz="1600" spc="-65" dirty="0">
                <a:latin typeface="+mn-ea"/>
                <a:cs typeface="Verdana"/>
              </a:rPr>
              <a:t>Map</a:t>
            </a:r>
            <a:r>
              <a:rPr lang="zh-CN" altLang="en-US" sz="1600" spc="-65" dirty="0">
                <a:latin typeface="+mn-ea"/>
                <a:cs typeface="Verdana"/>
              </a:rPr>
              <a:t>函数会将结果传到对应的</a:t>
            </a:r>
            <a:r>
              <a:rPr lang="en-US" altLang="zh-CN" sz="1600" spc="-65" dirty="0"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latin typeface="+mn-ea"/>
                <a:cs typeface="Verdana"/>
              </a:rPr>
              <a:t>所在的节点，此时，用户可以提供一个</a:t>
            </a:r>
            <a:r>
              <a:rPr lang="en-US" altLang="zh-CN" sz="1600" spc="-65" dirty="0" err="1">
                <a:latin typeface="+mn-ea"/>
                <a:cs typeface="Verdana"/>
              </a:rPr>
              <a:t>Partitioner</a:t>
            </a:r>
            <a:r>
              <a:rPr lang="zh-CN" altLang="en-US" sz="1600" spc="-65" dirty="0">
                <a:latin typeface="+mn-ea"/>
                <a:cs typeface="Verdana"/>
              </a:rPr>
              <a:t>类，用来决定一个给定的</a:t>
            </a:r>
            <a:r>
              <a:rPr lang="en-US" altLang="zh-CN" sz="1600" spc="-65" dirty="0">
                <a:latin typeface="+mn-ea"/>
                <a:cs typeface="Verdana"/>
              </a:rPr>
              <a:t>(</a:t>
            </a:r>
            <a:r>
              <a:rPr lang="en-US" altLang="zh-CN" sz="1600" spc="-65" dirty="0" err="1">
                <a:latin typeface="+mn-ea"/>
                <a:cs typeface="Verdana"/>
              </a:rPr>
              <a:t>key,value</a:t>
            </a:r>
            <a:r>
              <a:rPr lang="en-US" altLang="zh-CN" sz="1600" spc="-65" dirty="0">
                <a:latin typeface="+mn-ea"/>
                <a:cs typeface="Verdana"/>
              </a:rPr>
              <a:t>)</a:t>
            </a:r>
            <a:r>
              <a:rPr lang="zh-CN" altLang="en-US" sz="1600" spc="-65" dirty="0">
                <a:latin typeface="+mn-ea"/>
                <a:cs typeface="Verdana"/>
              </a:rPr>
              <a:t>对传给哪个节点</a:t>
            </a:r>
          </a:p>
          <a:p>
            <a:pPr marR="6350"/>
            <a:r>
              <a:rPr lang="en-US" altLang="zh-CN" sz="1600" spc="-65" dirty="0">
                <a:latin typeface="+mn-ea"/>
                <a:cs typeface="Verdana"/>
              </a:rPr>
              <a:t>Sort</a:t>
            </a:r>
            <a:r>
              <a:rPr lang="zh-CN" altLang="en-US" sz="1600" spc="-65" dirty="0">
                <a:latin typeface="+mn-ea"/>
                <a:cs typeface="Verdana"/>
              </a:rPr>
              <a:t>：传输到每一个</a:t>
            </a:r>
            <a:r>
              <a:rPr lang="en-US" altLang="zh-CN" sz="1600" spc="-65" dirty="0">
                <a:latin typeface="+mn-ea"/>
                <a:cs typeface="Verdana"/>
              </a:rPr>
              <a:t>Reducer</a:t>
            </a:r>
            <a:r>
              <a:rPr lang="zh-CN" altLang="en-US" sz="1600" spc="-65" dirty="0">
                <a:latin typeface="+mn-ea"/>
                <a:cs typeface="Verdana"/>
              </a:rPr>
              <a:t>节点上的、将被所有的</a:t>
            </a:r>
            <a:r>
              <a:rPr lang="en-US" altLang="zh-CN" sz="1600" spc="-65" dirty="0">
                <a:latin typeface="+mn-ea"/>
                <a:cs typeface="Verdana"/>
              </a:rPr>
              <a:t>Reduce</a:t>
            </a:r>
            <a:r>
              <a:rPr lang="zh-CN" altLang="en-US" sz="1600" spc="-65" dirty="0">
                <a:latin typeface="+mn-ea"/>
                <a:cs typeface="Verdana"/>
              </a:rPr>
              <a:t>函数接收到的</a:t>
            </a:r>
            <a:r>
              <a:rPr lang="en-US" altLang="zh-CN" sz="1600" spc="-65" dirty="0" err="1">
                <a:latin typeface="+mn-ea"/>
                <a:cs typeface="Verdana"/>
              </a:rPr>
              <a:t>Key,value</a:t>
            </a:r>
            <a:r>
              <a:rPr lang="zh-CN" altLang="en-US" sz="1600" spc="-65" dirty="0">
                <a:latin typeface="+mn-ea"/>
                <a:cs typeface="Verdana"/>
              </a:rPr>
              <a:t>对会被</a:t>
            </a:r>
            <a:r>
              <a:rPr lang="en-US" altLang="zh-CN" sz="1600" spc="-65" dirty="0" err="1">
                <a:latin typeface="+mn-ea"/>
                <a:cs typeface="Verdana"/>
              </a:rPr>
              <a:t>Hadoop</a:t>
            </a:r>
            <a:r>
              <a:rPr lang="zh-CN" altLang="en-US" sz="1600" spc="-65" dirty="0">
                <a:latin typeface="+mn-ea"/>
                <a:cs typeface="Verdana"/>
              </a:rPr>
              <a:t>自动排序（即</a:t>
            </a:r>
            <a:r>
              <a:rPr lang="en-US" altLang="zh-CN" sz="1600" spc="-65" dirty="0">
                <a:latin typeface="+mn-ea"/>
                <a:cs typeface="Verdana"/>
              </a:rPr>
              <a:t>Map</a:t>
            </a:r>
            <a:r>
              <a:rPr lang="zh-CN" altLang="en-US" sz="1600" spc="-65" dirty="0">
                <a:latin typeface="+mn-ea"/>
                <a:cs typeface="Verdana"/>
              </a:rPr>
              <a:t>生成的结果传送到某一个节点的时候，会被自动排序</a:t>
            </a:r>
            <a:r>
              <a:rPr lang="zh-CN" altLang="en-US" sz="1600" spc="-65" dirty="0" smtClean="0">
                <a:latin typeface="+mn-ea"/>
                <a:cs typeface="Verdana"/>
              </a:rPr>
              <a:t>）</a:t>
            </a:r>
            <a:endParaRPr lang="zh-CN" altLang="en-US" sz="2000" spc="-65" dirty="0"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Partitioner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Shuffle &amp; Sort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6048672" cy="2282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椭圆 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897" y="1419622"/>
            <a:ext cx="4902222" cy="1297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088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 smtClean="0">
                <a:latin typeface="+mn-ea"/>
                <a:cs typeface="Verdana"/>
              </a:rPr>
              <a:t>做</a:t>
            </a:r>
            <a:r>
              <a:rPr lang="zh-CN" altLang="en-US" sz="2000" spc="-65" dirty="0">
                <a:latin typeface="+mn-ea"/>
                <a:cs typeface="Verdana"/>
              </a:rPr>
              <a:t>用户定义的</a:t>
            </a:r>
            <a:r>
              <a:rPr lang="en-US" altLang="zh-CN" sz="2000" spc="-65" dirty="0">
                <a:latin typeface="+mn-ea"/>
                <a:cs typeface="Verdana"/>
              </a:rPr>
              <a:t>Reduce</a:t>
            </a:r>
            <a:r>
              <a:rPr lang="zh-CN" altLang="en-US" sz="2000" spc="-65" dirty="0">
                <a:latin typeface="+mn-ea"/>
                <a:cs typeface="Verdana"/>
              </a:rPr>
              <a:t>操作</a:t>
            </a: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接收到一个</a:t>
            </a:r>
            <a:r>
              <a:rPr lang="en-US" altLang="zh-CN" sz="2000" spc="-65" dirty="0" err="1">
                <a:latin typeface="+mn-ea"/>
                <a:cs typeface="Verdana"/>
              </a:rPr>
              <a:t>OutputCollector</a:t>
            </a:r>
            <a:r>
              <a:rPr lang="zh-CN" altLang="en-US" sz="2000" spc="-65" dirty="0">
                <a:latin typeface="+mn-ea"/>
                <a:cs typeface="Verdana"/>
              </a:rPr>
              <a:t>的类作为输出</a:t>
            </a: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新版本的编程接口是</a:t>
            </a:r>
            <a:r>
              <a:rPr lang="en-US" altLang="zh-CN" sz="2000" spc="-65" dirty="0" err="1">
                <a:latin typeface="+mn-ea"/>
                <a:cs typeface="Verdana"/>
              </a:rPr>
              <a:t>Reducer.Context</a:t>
            </a:r>
            <a:endParaRPr lang="en-US" altLang="zh-CN" sz="2000" spc="-65" dirty="0">
              <a:latin typeface="+mn-ea"/>
              <a:cs typeface="Verdana"/>
            </a:endParaRP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Reducer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68" y="805199"/>
            <a:ext cx="3883198" cy="38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3291830"/>
            <a:ext cx="1959633" cy="40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9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4185958" cy="3920790"/>
          </a:xfrm>
        </p:spPr>
        <p:txBody>
          <a:bodyPr>
            <a:normAutofit/>
          </a:bodyPr>
          <a:lstStyle/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写入到</a:t>
            </a:r>
            <a:r>
              <a:rPr lang="en-US" altLang="zh-CN" sz="2000" spc="-65" dirty="0">
                <a:latin typeface="+mn-ea"/>
                <a:cs typeface="Verdana"/>
              </a:rPr>
              <a:t>HDFS</a:t>
            </a:r>
            <a:r>
              <a:rPr lang="zh-CN" altLang="en-US" sz="2000" spc="-65" dirty="0">
                <a:latin typeface="+mn-ea"/>
                <a:cs typeface="Verdana"/>
              </a:rPr>
              <a:t>的所有</a:t>
            </a:r>
            <a:r>
              <a:rPr lang="en-US" altLang="zh-CN" sz="2000" spc="-65" dirty="0" err="1">
                <a:latin typeface="+mn-ea"/>
                <a:cs typeface="Verdana"/>
              </a:rPr>
              <a:t>OutputFormat</a:t>
            </a:r>
            <a:r>
              <a:rPr lang="zh-CN" altLang="en-US" sz="2000" spc="-65" dirty="0">
                <a:latin typeface="+mn-ea"/>
                <a:cs typeface="Verdana"/>
              </a:rPr>
              <a:t>都继承自</a:t>
            </a:r>
            <a:r>
              <a:rPr lang="en-US" altLang="zh-CN" sz="2000" spc="-65" dirty="0" err="1">
                <a:latin typeface="+mn-ea"/>
                <a:cs typeface="Verdana"/>
              </a:rPr>
              <a:t>FileOutputFormat</a:t>
            </a:r>
            <a:endParaRPr lang="en-US" altLang="zh-CN" sz="2000" spc="-65" dirty="0">
              <a:latin typeface="+mn-ea"/>
              <a:cs typeface="Verdana"/>
            </a:endParaRPr>
          </a:p>
          <a:p>
            <a:pPr marR="6350"/>
            <a:r>
              <a:rPr lang="zh-CN" altLang="en-US" sz="2000" spc="-65" dirty="0">
                <a:latin typeface="+mn-ea"/>
                <a:cs typeface="Verdana"/>
              </a:rPr>
              <a:t>每一个</a:t>
            </a:r>
            <a:r>
              <a:rPr lang="en-US" altLang="zh-CN" sz="2000" spc="-65" dirty="0">
                <a:latin typeface="+mn-ea"/>
                <a:cs typeface="Verdana"/>
              </a:rPr>
              <a:t>Reducer</a:t>
            </a:r>
            <a:r>
              <a:rPr lang="zh-CN" altLang="en-US" sz="2000" spc="-65" dirty="0">
                <a:latin typeface="+mn-ea"/>
                <a:cs typeface="Verdana"/>
              </a:rPr>
              <a:t>都写一个文件到一个共同的输出目录，文件名是</a:t>
            </a:r>
            <a:r>
              <a:rPr lang="en-US" altLang="zh-CN" sz="2000" spc="-65" dirty="0">
                <a:latin typeface="+mn-ea"/>
                <a:cs typeface="Verdana"/>
              </a:rPr>
              <a:t>part-</a:t>
            </a:r>
            <a:r>
              <a:rPr lang="en-US" altLang="zh-CN" sz="2000" spc="-65" dirty="0" err="1">
                <a:latin typeface="+mn-ea"/>
                <a:cs typeface="Verdana"/>
              </a:rPr>
              <a:t>nnnnn</a:t>
            </a:r>
            <a:r>
              <a:rPr lang="zh-CN" altLang="en-US" sz="2000" spc="-65" dirty="0">
                <a:latin typeface="+mn-ea"/>
                <a:cs typeface="Verdana"/>
              </a:rPr>
              <a:t>，其中</a:t>
            </a:r>
            <a:r>
              <a:rPr lang="en-US" altLang="zh-CN" sz="2000" spc="-65" dirty="0" err="1">
                <a:latin typeface="+mn-ea"/>
                <a:cs typeface="Verdana"/>
              </a:rPr>
              <a:t>nnnnn</a:t>
            </a:r>
            <a:r>
              <a:rPr lang="zh-CN" altLang="en-US" sz="2000" spc="-65" dirty="0">
                <a:latin typeface="+mn-ea"/>
                <a:cs typeface="Verdana"/>
              </a:rPr>
              <a:t>是与每一个</a:t>
            </a:r>
            <a:r>
              <a:rPr lang="en-US" altLang="zh-CN" sz="2000" spc="-65" dirty="0">
                <a:latin typeface="+mn-ea"/>
                <a:cs typeface="Verdana"/>
              </a:rPr>
              <a:t>reducer</a:t>
            </a:r>
            <a:r>
              <a:rPr lang="zh-CN" altLang="en-US" sz="2000" spc="-65" dirty="0">
                <a:latin typeface="+mn-ea"/>
                <a:cs typeface="Verdana"/>
              </a:rPr>
              <a:t>相关的一个号（</a:t>
            </a:r>
            <a:r>
              <a:rPr lang="en-US" altLang="zh-CN" sz="2000" spc="-65" dirty="0">
                <a:latin typeface="+mn-ea"/>
                <a:cs typeface="Verdana"/>
              </a:rPr>
              <a:t>partition id</a:t>
            </a:r>
            <a:r>
              <a:rPr lang="zh-CN" altLang="en-US" sz="2000" spc="-65" dirty="0">
                <a:latin typeface="+mn-ea"/>
                <a:cs typeface="Verdana"/>
              </a:rPr>
              <a:t>）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FileOutputFormat.setOutputPath</a:t>
            </a:r>
            <a:r>
              <a:rPr lang="en-US" altLang="zh-CN" sz="2000" spc="-65" dirty="0">
                <a:latin typeface="+mn-ea"/>
                <a:cs typeface="Verdana"/>
              </a:rPr>
              <a:t>()</a:t>
            </a:r>
          </a:p>
          <a:p>
            <a:pPr marR="6350"/>
            <a:r>
              <a:rPr lang="en-US" altLang="zh-CN" sz="2000" spc="-65" dirty="0" err="1">
                <a:latin typeface="+mn-ea"/>
                <a:cs typeface="Verdana"/>
              </a:rPr>
              <a:t>JobConf.setOutputFormat</a:t>
            </a:r>
            <a:r>
              <a:rPr lang="en-US" altLang="zh-CN" sz="2000" spc="-65" dirty="0">
                <a:latin typeface="+mn-ea"/>
                <a:cs typeface="Verdana"/>
              </a:rPr>
              <a:t>()</a:t>
            </a:r>
          </a:p>
          <a:p>
            <a:pPr marR="6350"/>
            <a:endParaRPr lang="zh-CN" altLang="en-US" sz="2000" spc="-65" dirty="0">
              <a:solidFill>
                <a:srgbClr val="051821"/>
              </a:solidFill>
              <a:latin typeface="+mn-ea"/>
              <a:cs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OutputFormat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6968" y="805199"/>
            <a:ext cx="3883198" cy="38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椭圆 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073431"/>
            <a:ext cx="1959633" cy="40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3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日志分析、排序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搜索</a:t>
            </a:r>
            <a:r>
              <a:rPr lang="zh-CN" altLang="en-US" sz="2000" dirty="0">
                <a:latin typeface="+mn-ea"/>
              </a:rPr>
              <a:t>、搜索引擎，创建</a:t>
            </a:r>
            <a:r>
              <a:rPr lang="zh-CN" altLang="en-US" sz="2000" dirty="0" smtClean="0">
                <a:latin typeface="+mn-ea"/>
              </a:rPr>
              <a:t>索引、</a:t>
            </a:r>
            <a:r>
              <a:rPr lang="zh-CN" altLang="en-US" sz="2000" dirty="0">
                <a:latin typeface="+mn-ea"/>
              </a:rPr>
              <a:t>搜索关键字进行内容</a:t>
            </a:r>
            <a:r>
              <a:rPr lang="zh-CN" altLang="en-US" sz="2000" dirty="0" smtClean="0">
                <a:latin typeface="+mn-ea"/>
              </a:rPr>
              <a:t>分类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广告</a:t>
            </a:r>
            <a:r>
              <a:rPr lang="zh-CN" altLang="en-US" sz="2000" dirty="0">
                <a:latin typeface="+mn-ea"/>
              </a:rPr>
              <a:t>计算，广告优化、分析，点击流分析，链接分析</a:t>
            </a:r>
          </a:p>
          <a:p>
            <a:r>
              <a:rPr lang="zh-CN" altLang="en-US" sz="2000" dirty="0" smtClean="0">
                <a:latin typeface="+mn-ea"/>
              </a:rPr>
              <a:t>计数</a:t>
            </a:r>
            <a:r>
              <a:rPr lang="zh-CN" altLang="en-US" sz="2000" dirty="0">
                <a:latin typeface="+mn-ea"/>
              </a:rPr>
              <a:t>，统计值计算，统计数据，过滤，分析，查询</a:t>
            </a:r>
          </a:p>
          <a:p>
            <a:r>
              <a:rPr lang="zh-CN" altLang="en-US" sz="2000" dirty="0" smtClean="0">
                <a:latin typeface="+mn-ea"/>
              </a:rPr>
              <a:t>数据分析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机器学习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数据</a:t>
            </a:r>
            <a:r>
              <a:rPr lang="zh-CN" altLang="en-US" sz="2000" dirty="0">
                <a:latin typeface="+mn-ea"/>
              </a:rPr>
              <a:t>挖掘</a:t>
            </a:r>
          </a:p>
          <a:p>
            <a:r>
              <a:rPr lang="zh-CN" altLang="en-US" sz="2000" dirty="0" smtClean="0">
                <a:latin typeface="+mn-ea"/>
              </a:rPr>
              <a:t>大规模</a:t>
            </a:r>
            <a:r>
              <a:rPr lang="zh-CN" altLang="en-US" sz="2000" dirty="0">
                <a:latin typeface="+mn-ea"/>
              </a:rPr>
              <a:t>图像转换（纽约时报使用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EC2</a:t>
            </a:r>
            <a:r>
              <a:rPr lang="zh-CN" altLang="en-US" sz="2000" dirty="0">
                <a:latin typeface="+mn-ea"/>
              </a:rPr>
              <a:t>在</a:t>
            </a:r>
            <a:r>
              <a:rPr lang="en-US" altLang="zh-CN" sz="2000" dirty="0">
                <a:latin typeface="+mn-ea"/>
              </a:rPr>
              <a:t>36</a:t>
            </a:r>
            <a:r>
              <a:rPr lang="zh-CN" altLang="en-US" sz="2000" dirty="0">
                <a:latin typeface="+mn-ea"/>
              </a:rPr>
              <a:t>个小时内将</a:t>
            </a:r>
            <a:r>
              <a:rPr lang="en-US" altLang="zh-CN" sz="2000" dirty="0">
                <a:latin typeface="+mn-ea"/>
              </a:rPr>
              <a:t>4TB</a:t>
            </a:r>
            <a:r>
              <a:rPr lang="zh-CN" altLang="en-US" sz="2000" dirty="0">
                <a:latin typeface="+mn-ea"/>
              </a:rPr>
              <a:t>的</a:t>
            </a:r>
            <a:r>
              <a:rPr lang="en-US" altLang="zh-CN" sz="2000" dirty="0">
                <a:latin typeface="+mn-ea"/>
              </a:rPr>
              <a:t>TIFF</a:t>
            </a:r>
            <a:r>
              <a:rPr lang="zh-CN" altLang="en-US" sz="2000" dirty="0">
                <a:latin typeface="+mn-ea"/>
              </a:rPr>
              <a:t>图像</a:t>
            </a:r>
            <a:r>
              <a:rPr lang="en-US" altLang="zh-CN" sz="2000" dirty="0">
                <a:latin typeface="+mn-ea"/>
              </a:rPr>
              <a:t>—</a:t>
            </a:r>
            <a:r>
              <a:rPr lang="zh-CN" altLang="en-US" sz="2000" dirty="0">
                <a:latin typeface="+mn-ea"/>
              </a:rPr>
              <a:t>包括</a:t>
            </a:r>
            <a:r>
              <a:rPr lang="en-US" altLang="zh-CN" sz="2000" dirty="0">
                <a:latin typeface="+mn-ea"/>
              </a:rPr>
              <a:t>405K</a:t>
            </a:r>
            <a:r>
              <a:rPr lang="zh-CN" altLang="en-US" sz="2000" dirty="0">
                <a:latin typeface="+mn-ea"/>
              </a:rPr>
              <a:t>大</a:t>
            </a:r>
            <a:r>
              <a:rPr lang="en-US" altLang="zh-CN" sz="2000" dirty="0">
                <a:latin typeface="+mn-ea"/>
              </a:rPr>
              <a:t>TIFF</a:t>
            </a:r>
            <a:r>
              <a:rPr lang="zh-CN" altLang="en-US" sz="2000" dirty="0">
                <a:latin typeface="+mn-ea"/>
              </a:rPr>
              <a:t>图像，</a:t>
            </a:r>
            <a:r>
              <a:rPr lang="en-US" altLang="zh-CN" sz="2000" dirty="0">
                <a:latin typeface="+mn-ea"/>
              </a:rPr>
              <a:t>3.3M SGML</a:t>
            </a:r>
            <a:r>
              <a:rPr lang="zh-CN" altLang="en-US" sz="2000" dirty="0">
                <a:latin typeface="+mn-ea"/>
              </a:rPr>
              <a:t>文章和</a:t>
            </a:r>
            <a:r>
              <a:rPr lang="en-US" altLang="zh-CN" sz="2000" dirty="0">
                <a:latin typeface="+mn-ea"/>
              </a:rPr>
              <a:t>405K XML</a:t>
            </a:r>
            <a:r>
              <a:rPr lang="zh-CN" altLang="en-US" sz="2000" dirty="0">
                <a:latin typeface="+mn-ea"/>
              </a:rPr>
              <a:t>文件 </a:t>
            </a:r>
            <a:r>
              <a:rPr lang="en-US" altLang="zh-CN" sz="2000" dirty="0">
                <a:latin typeface="+mn-ea"/>
              </a:rPr>
              <a:t>— </a:t>
            </a:r>
            <a:r>
              <a:rPr lang="zh-CN" altLang="en-US" sz="2000" dirty="0">
                <a:latin typeface="+mn-ea"/>
              </a:rPr>
              <a:t>转换为</a:t>
            </a:r>
            <a:r>
              <a:rPr lang="en-US" altLang="zh-CN" sz="2000" dirty="0">
                <a:latin typeface="+mn-ea"/>
              </a:rPr>
              <a:t>800K</a:t>
            </a:r>
            <a:r>
              <a:rPr lang="zh-CN" altLang="en-US" sz="2000" dirty="0">
                <a:latin typeface="+mn-ea"/>
              </a:rPr>
              <a:t>适合在</a:t>
            </a:r>
            <a:r>
              <a:rPr lang="en-US" altLang="zh-CN" sz="2000" dirty="0">
                <a:latin typeface="+mn-ea"/>
              </a:rPr>
              <a:t>Web</a:t>
            </a:r>
            <a:r>
              <a:rPr lang="zh-CN" altLang="en-US" sz="2000" dirty="0">
                <a:latin typeface="+mn-ea"/>
              </a:rPr>
              <a:t>上使用的</a:t>
            </a:r>
            <a:r>
              <a:rPr lang="en-US" altLang="zh-CN" sz="2000" dirty="0">
                <a:latin typeface="+mn-ea"/>
              </a:rPr>
              <a:t>PNG</a:t>
            </a:r>
            <a:r>
              <a:rPr lang="zh-CN" altLang="en-US" sz="2000" dirty="0">
                <a:latin typeface="+mn-ea"/>
              </a:rPr>
              <a:t>图像）</a:t>
            </a:r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8981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的应用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4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513180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6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执行流程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97761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—MRv1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5855" y="843558"/>
            <a:ext cx="5047507" cy="3888432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843558"/>
            <a:ext cx="1947470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27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+mn-ea"/>
              </a:rPr>
              <a:t>Hadoop</a:t>
            </a:r>
            <a:r>
              <a:rPr lang="zh-CN" altLang="en-US" sz="2000" dirty="0" smtClean="0">
                <a:latin typeface="+mn-ea"/>
              </a:rPr>
              <a:t>中所有</a:t>
            </a:r>
            <a:r>
              <a:rPr lang="en-US" altLang="zh-CN" sz="2000" dirty="0" err="1" smtClean="0">
                <a:latin typeface="+mn-ea"/>
              </a:rPr>
              <a:t>MapReduce</a:t>
            </a:r>
            <a:r>
              <a:rPr lang="zh-CN" altLang="en-US" sz="2000" dirty="0" smtClean="0">
                <a:latin typeface="+mn-ea"/>
              </a:rPr>
              <a:t>程序以</a:t>
            </a:r>
            <a:r>
              <a:rPr lang="en-US" altLang="zh-CN" sz="2000" dirty="0" smtClean="0">
                <a:latin typeface="+mn-ea"/>
              </a:rPr>
              <a:t>Job</a:t>
            </a:r>
            <a:r>
              <a:rPr lang="zh-CN" altLang="en-US" sz="2000" dirty="0" smtClean="0">
                <a:latin typeface="+mn-ea"/>
              </a:rPr>
              <a:t>形式提交给集群运行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 smtClean="0">
                <a:latin typeface="+mn-ea"/>
              </a:rPr>
              <a:t>一个</a:t>
            </a:r>
            <a:r>
              <a:rPr lang="en-US" altLang="zh-CN" sz="2000" dirty="0" err="1" smtClean="0">
                <a:latin typeface="+mn-ea"/>
              </a:rPr>
              <a:t>MapReduce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Job</a:t>
            </a:r>
            <a:r>
              <a:rPr lang="zh-CN" altLang="en-US" sz="2000" dirty="0" smtClean="0">
                <a:latin typeface="+mn-ea"/>
              </a:rPr>
              <a:t>被划分为若干个</a:t>
            </a:r>
            <a:r>
              <a:rPr lang="en-US" altLang="zh-CN" sz="2000" dirty="0" smtClean="0">
                <a:latin typeface="+mn-ea"/>
              </a:rPr>
              <a:t>Map Task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Reduce Task</a:t>
            </a:r>
            <a:r>
              <a:rPr lang="zh-CN" altLang="en-US" sz="2000" dirty="0" smtClean="0">
                <a:latin typeface="+mn-ea"/>
              </a:rPr>
              <a:t>并行执行</a:t>
            </a:r>
            <a:endParaRPr lang="en-US" altLang="zh-CN" sz="20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一</a:t>
            </a:r>
            <a:r>
              <a:rPr lang="zh-CN" altLang="en-US" sz="2000" dirty="0" smtClean="0">
                <a:latin typeface="+mn-ea"/>
              </a:rPr>
              <a:t>个</a:t>
            </a:r>
            <a:r>
              <a:rPr lang="en-US" altLang="zh-CN" sz="2000" dirty="0" smtClean="0">
                <a:latin typeface="+mn-ea"/>
              </a:rPr>
              <a:t>Job</a:t>
            </a:r>
            <a:r>
              <a:rPr lang="zh-CN" altLang="en-US" sz="2000" dirty="0" smtClean="0">
                <a:latin typeface="+mn-ea"/>
              </a:rPr>
              <a:t>的提交包括数据和程序（</a:t>
            </a:r>
            <a:r>
              <a:rPr lang="en-US" altLang="zh-CN" sz="2000" dirty="0" smtClean="0">
                <a:latin typeface="+mn-ea"/>
              </a:rPr>
              <a:t>Jar</a:t>
            </a:r>
            <a:r>
              <a:rPr lang="zh-CN" altLang="en-US" sz="2000" dirty="0" smtClean="0">
                <a:latin typeface="+mn-ea"/>
              </a:rPr>
              <a:t>文件）的提交</a:t>
            </a:r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8981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Job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7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+mn-ea"/>
              </a:rPr>
              <a:t>JobTracker</a:t>
            </a:r>
            <a:r>
              <a:rPr lang="zh-CN" altLang="en-US" sz="2000" dirty="0">
                <a:latin typeface="+mn-ea"/>
              </a:rPr>
              <a:t>一直在等待</a:t>
            </a:r>
            <a:r>
              <a:rPr lang="en-US" altLang="zh-CN" sz="2000" dirty="0" err="1">
                <a:latin typeface="+mn-ea"/>
              </a:rPr>
              <a:t>JobClient</a:t>
            </a:r>
            <a:r>
              <a:rPr lang="zh-CN" altLang="en-US" sz="2000" dirty="0">
                <a:latin typeface="+mn-ea"/>
              </a:rPr>
              <a:t>提交作业</a:t>
            </a:r>
          </a:p>
          <a:p>
            <a:r>
              <a:rPr lang="en-US" altLang="zh-CN" sz="2000" dirty="0" err="1">
                <a:latin typeface="+mn-ea"/>
              </a:rPr>
              <a:t>TaskTracker</a:t>
            </a:r>
            <a:r>
              <a:rPr lang="zh-CN" altLang="en-US" sz="2000" dirty="0">
                <a:latin typeface="+mn-ea"/>
              </a:rPr>
              <a:t>每隔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秒向 </a:t>
            </a:r>
            <a:r>
              <a:rPr lang="en-US" altLang="zh-CN" sz="2000" dirty="0" err="1">
                <a:latin typeface="+mn-ea"/>
              </a:rPr>
              <a:t>JobTracker</a:t>
            </a:r>
            <a:r>
              <a:rPr lang="zh-CN" altLang="en-US" sz="2000" dirty="0">
                <a:latin typeface="+mn-ea"/>
              </a:rPr>
              <a:t>发送心跳</a:t>
            </a:r>
            <a:r>
              <a:rPr lang="en-US" altLang="zh-CN" sz="2000" dirty="0">
                <a:latin typeface="+mn-ea"/>
              </a:rPr>
              <a:t>heartbeat</a:t>
            </a:r>
            <a:r>
              <a:rPr lang="zh-CN" altLang="en-US" sz="2000" dirty="0">
                <a:latin typeface="+mn-ea"/>
              </a:rPr>
              <a:t>询问有没有任务可做，如果有，让其派发任务给它执行</a:t>
            </a:r>
          </a:p>
          <a:p>
            <a:r>
              <a:rPr lang="zh-CN" altLang="en-US" sz="2000" dirty="0">
                <a:latin typeface="+mn-ea"/>
              </a:rPr>
              <a:t>这是一道</a:t>
            </a:r>
            <a:r>
              <a:rPr lang="en-US" altLang="zh-CN" sz="2000" dirty="0">
                <a:latin typeface="+mn-ea"/>
              </a:rPr>
              <a:t>pull</a:t>
            </a:r>
            <a:r>
              <a:rPr lang="zh-CN" altLang="en-US" sz="2000" dirty="0">
                <a:latin typeface="+mn-ea"/>
              </a:rPr>
              <a:t>过程</a:t>
            </a:r>
            <a:r>
              <a:rPr lang="en-US" altLang="zh-CN" sz="2000" dirty="0">
                <a:latin typeface="+mn-ea"/>
              </a:rPr>
              <a:t>: slave</a:t>
            </a:r>
            <a:r>
              <a:rPr lang="zh-CN" altLang="en-US" sz="2000" dirty="0">
                <a:latin typeface="+mn-ea"/>
              </a:rPr>
              <a:t>主动向</a:t>
            </a:r>
            <a:r>
              <a:rPr lang="en-US" altLang="zh-CN" sz="2000" dirty="0">
                <a:latin typeface="+mn-ea"/>
              </a:rPr>
              <a:t>master</a:t>
            </a:r>
            <a:r>
              <a:rPr lang="zh-CN" altLang="en-US" sz="2000" dirty="0" smtClean="0">
                <a:latin typeface="+mn-ea"/>
              </a:rPr>
              <a:t>拉生意</a:t>
            </a: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8981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Job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981" y="2355726"/>
            <a:ext cx="6059737" cy="234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/>
          <a:lstStyle/>
          <a:p>
            <a:r>
              <a:rPr lang="zh-CN" altLang="en-US" sz="2000" dirty="0" smtClean="0">
                <a:latin typeface="+mn-ea"/>
              </a:rPr>
              <a:t>将计算移到数据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 smtClean="0"/>
              <a:t>硬盘存储成本不断降低</a:t>
            </a:r>
            <a:endParaRPr lang="en-US" altLang="zh-CN" sz="1600" dirty="0" smtClean="0"/>
          </a:p>
          <a:p>
            <a:r>
              <a:rPr lang="zh-CN" altLang="en-US" sz="2000" dirty="0"/>
              <a:t>磁盘驱动器的另一个发展</a:t>
            </a:r>
            <a:r>
              <a:rPr lang="zh-CN" altLang="en-US" sz="2000" dirty="0" smtClean="0"/>
              <a:t>趋势</a:t>
            </a:r>
            <a:endParaRPr lang="en-US" altLang="zh-CN" sz="2000" dirty="0" smtClean="0"/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sym typeface="宋体" panose="02010600030101010101" pitchFamily="2" charset="-122"/>
              </a:rPr>
              <a:t>寻址时间的提高速度远远慢于传输速率的提高</a:t>
            </a:r>
            <a:r>
              <a:rPr lang="zh-CN" altLang="en-US" sz="1600" dirty="0" smtClean="0">
                <a:latin typeface="微软雅黑" panose="020B0503020204020204" pitchFamily="34" charset="-122"/>
                <a:sym typeface="宋体" panose="02010600030101010101" pitchFamily="2" charset="-122"/>
              </a:rPr>
              <a:t>速度</a:t>
            </a:r>
            <a:endParaRPr lang="en-US" altLang="zh-CN" sz="1600" dirty="0" smtClean="0"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sym typeface="宋体" panose="02010600030101010101" pitchFamily="2" charset="-122"/>
              </a:rPr>
              <a:t>寻址就是将磁头移动到特定位置进行读写操作的</a:t>
            </a:r>
            <a:r>
              <a:rPr lang="zh-CN" altLang="en-US" sz="1600" dirty="0" smtClean="0">
                <a:latin typeface="微软雅黑" panose="020B0503020204020204" pitchFamily="34" charset="-122"/>
                <a:sym typeface="宋体" panose="02010600030101010101" pitchFamily="2" charset="-122"/>
              </a:rPr>
              <a:t>工序</a:t>
            </a:r>
            <a:endParaRPr lang="en-US" altLang="zh-CN" sz="1600" dirty="0" smtClean="0">
              <a:latin typeface="微软雅黑" panose="020B0503020204020204" pitchFamily="34" charset="-122"/>
              <a:sym typeface="宋体" panose="02010600030101010101" pitchFamily="2" charset="-122"/>
            </a:endParaRPr>
          </a:p>
          <a:p>
            <a:pPr lvl="1"/>
            <a:r>
              <a:rPr lang="zh-CN" altLang="en-US" sz="1600" dirty="0">
                <a:latin typeface="微软雅黑" panose="020B0503020204020204" pitchFamily="34" charset="-122"/>
                <a:sym typeface="宋体" panose="02010600030101010101" pitchFamily="2" charset="-122"/>
              </a:rPr>
              <a:t>传输速率对应于磁盘的带宽</a:t>
            </a:r>
            <a:endParaRPr lang="zh-CN" alt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Why </a:t>
            </a:r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en-US" altLang="zh-CN" sz="2000" dirty="0" err="1" smtClean="0">
                <a:latin typeface="+mn-ea"/>
              </a:rPr>
              <a:t>JobTracker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 err="1" smtClean="0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失败在所有的失败中是最严重的一种</a:t>
            </a:r>
          </a:p>
          <a:p>
            <a:pPr lvl="1"/>
            <a:r>
              <a:rPr lang="en-US" altLang="zh-CN" sz="1600" dirty="0" err="1" smtClean="0">
                <a:latin typeface="+mn-ea"/>
              </a:rPr>
              <a:t>hadoop</a:t>
            </a:r>
            <a:r>
              <a:rPr lang="zh-CN" altLang="en-US" sz="1600" dirty="0">
                <a:latin typeface="+mn-ea"/>
              </a:rPr>
              <a:t>没有处理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失败的机制。</a:t>
            </a:r>
            <a:r>
              <a:rPr lang="en-US" altLang="zh-CN" sz="1600" dirty="0">
                <a:latin typeface="+mn-ea"/>
              </a:rPr>
              <a:t>--</a:t>
            </a:r>
            <a:r>
              <a:rPr lang="zh-CN" altLang="en-US" sz="1600" dirty="0">
                <a:latin typeface="+mn-ea"/>
              </a:rPr>
              <a:t>它是一个单点故障</a:t>
            </a:r>
          </a:p>
          <a:p>
            <a:pPr lvl="1"/>
            <a:r>
              <a:rPr lang="zh-CN" altLang="en-US" sz="1600" dirty="0" smtClean="0">
                <a:latin typeface="+mn-ea"/>
              </a:rPr>
              <a:t>在</a:t>
            </a:r>
            <a:r>
              <a:rPr lang="zh-CN" altLang="en-US" sz="1600" dirty="0">
                <a:latin typeface="+mn-ea"/>
              </a:rPr>
              <a:t>未来的新版本中可能可以运行多个</a:t>
            </a:r>
            <a:r>
              <a:rPr lang="en-US" altLang="zh-CN" sz="1600" dirty="0" err="1">
                <a:latin typeface="+mn-ea"/>
              </a:rPr>
              <a:t>JobTracker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可以</a:t>
            </a:r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 err="1">
                <a:latin typeface="+mn-ea"/>
              </a:rPr>
              <a:t>ZooKeeper</a:t>
            </a:r>
            <a:r>
              <a:rPr lang="zh-CN" altLang="en-US" sz="1600" dirty="0">
                <a:latin typeface="+mn-ea"/>
              </a:rPr>
              <a:t>来协作</a:t>
            </a:r>
            <a:r>
              <a:rPr lang="en-US" altLang="zh-CN" sz="1600" dirty="0" err="1" smtClean="0">
                <a:latin typeface="+mn-ea"/>
              </a:rPr>
              <a:t>JobTracker</a:t>
            </a:r>
            <a:endParaRPr lang="en-US" altLang="zh-CN" sz="1600" dirty="0" smtClean="0">
              <a:latin typeface="+mn-ea"/>
            </a:endParaRPr>
          </a:p>
          <a:p>
            <a:pPr lvl="1"/>
            <a:endParaRPr lang="en-US" altLang="zh-CN" sz="1600" dirty="0">
              <a:latin typeface="+mn-ea"/>
            </a:endParaRPr>
          </a:p>
          <a:p>
            <a:r>
              <a:rPr lang="en-US" altLang="zh-CN" sz="2000" dirty="0" err="1" smtClean="0">
                <a:latin typeface="+mn-ea"/>
              </a:rPr>
              <a:t>TaskTracker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一个</a:t>
            </a:r>
            <a:r>
              <a:rPr lang="en-US" altLang="zh-CN" sz="1600" dirty="0" err="1">
                <a:latin typeface="+mn-ea"/>
              </a:rPr>
              <a:t>TaskTracker</a:t>
            </a:r>
            <a:r>
              <a:rPr lang="zh-CN" altLang="en-US" sz="1600" dirty="0">
                <a:latin typeface="+mn-ea"/>
              </a:rPr>
              <a:t>由于崩溃或运行过于缓慢而失败，它会向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发送</a:t>
            </a:r>
            <a:r>
              <a:rPr lang="zh-CN" altLang="en-US" sz="1600" dirty="0" smtClean="0">
                <a:latin typeface="+mn-ea"/>
              </a:rPr>
              <a:t>“心跳”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如果</a:t>
            </a:r>
            <a:r>
              <a:rPr lang="zh-CN" altLang="en-US" sz="1600" dirty="0">
                <a:latin typeface="+mn-ea"/>
              </a:rPr>
              <a:t>有未完成的作业，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会重新把这些任务分配到其他的</a:t>
            </a:r>
            <a:r>
              <a:rPr lang="en-US" altLang="zh-CN" sz="1600" dirty="0" err="1">
                <a:latin typeface="+mn-ea"/>
              </a:rPr>
              <a:t>TaskTracker</a:t>
            </a:r>
            <a:r>
              <a:rPr lang="zh-CN" altLang="en-US" sz="1600" dirty="0">
                <a:latin typeface="+mn-ea"/>
              </a:rPr>
              <a:t>上面</a:t>
            </a:r>
            <a:r>
              <a:rPr lang="zh-CN" altLang="en-US" sz="1600" dirty="0" smtClean="0">
                <a:latin typeface="+mn-ea"/>
              </a:rPr>
              <a:t>运行</a:t>
            </a:r>
            <a:endParaRPr lang="zh-CN" altLang="en-US" sz="1600" dirty="0">
              <a:latin typeface="+mn-ea"/>
            </a:endParaRPr>
          </a:p>
          <a:p>
            <a:pPr lvl="1"/>
            <a:r>
              <a:rPr lang="zh-CN" altLang="en-US" sz="1600" dirty="0" smtClean="0">
                <a:latin typeface="+mn-ea"/>
              </a:rPr>
              <a:t>即使</a:t>
            </a:r>
            <a:r>
              <a:rPr lang="en-US" altLang="zh-CN" sz="1600" dirty="0" err="1">
                <a:latin typeface="+mn-ea"/>
              </a:rPr>
              <a:t>TaskTracker</a:t>
            </a:r>
            <a:r>
              <a:rPr lang="zh-CN" altLang="en-US" sz="1600" dirty="0">
                <a:latin typeface="+mn-ea"/>
              </a:rPr>
              <a:t>没有失败也可以被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列入黑名单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288981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8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18595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—MRv2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C:\Users\liuyu\Desktop\289fc694c0dad17bf009fafb0b9bb2df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771550"/>
            <a:ext cx="5412731" cy="4065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800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on Yarn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699542"/>
            <a:ext cx="6048672" cy="397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9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n-ea"/>
              </a:rPr>
              <a:t>用户向</a:t>
            </a:r>
            <a:r>
              <a:rPr lang="en-US" altLang="zh-CN" sz="2000" dirty="0" smtClean="0">
                <a:latin typeface="+mn-ea"/>
              </a:rPr>
              <a:t>Yarn</a:t>
            </a:r>
            <a:r>
              <a:rPr lang="zh-CN" altLang="en-US" sz="2000" dirty="0" smtClean="0">
                <a:latin typeface="+mn-ea"/>
              </a:rPr>
              <a:t>中</a:t>
            </a:r>
            <a:r>
              <a:rPr lang="zh-CN" altLang="en-US" sz="2000" dirty="0">
                <a:latin typeface="+mn-ea"/>
              </a:rPr>
              <a:t>提交应用程序，其中包括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程序、启动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的命令、用户程序</a:t>
            </a:r>
            <a:r>
              <a:rPr lang="zh-CN" altLang="en-US" sz="2000" dirty="0" smtClean="0">
                <a:latin typeface="+mn-ea"/>
              </a:rPr>
              <a:t>等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ResourceManager</a:t>
            </a:r>
            <a:r>
              <a:rPr lang="zh-CN" altLang="en-US" sz="2000" dirty="0">
                <a:latin typeface="+mn-ea"/>
              </a:rPr>
              <a:t>为该应用程序分配第一个</a:t>
            </a:r>
            <a:r>
              <a:rPr lang="en-US" altLang="zh-CN" sz="2000" dirty="0">
                <a:latin typeface="+mn-ea"/>
              </a:rPr>
              <a:t>Container</a:t>
            </a:r>
            <a:r>
              <a:rPr lang="zh-CN" altLang="en-US" sz="2000" dirty="0">
                <a:latin typeface="+mn-ea"/>
              </a:rPr>
              <a:t>，并与对应的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zh-CN" altLang="en-US" sz="2000" dirty="0">
                <a:latin typeface="+mn-ea"/>
              </a:rPr>
              <a:t>通信，要求它在这个</a:t>
            </a:r>
            <a:r>
              <a:rPr lang="en-US" altLang="zh-CN" sz="2000" dirty="0">
                <a:latin typeface="+mn-ea"/>
              </a:rPr>
              <a:t>Container</a:t>
            </a:r>
            <a:r>
              <a:rPr lang="zh-CN" altLang="en-US" sz="2000" dirty="0">
                <a:latin typeface="+mn-ea"/>
              </a:rPr>
              <a:t>中启动应用程序的</a:t>
            </a:r>
            <a:r>
              <a:rPr lang="en-US" altLang="zh-CN" sz="2000" dirty="0" err="1" smtClean="0">
                <a:latin typeface="+mn-ea"/>
              </a:rPr>
              <a:t>ApplicationMaster</a:t>
            </a:r>
            <a:endParaRPr lang="en-US" altLang="zh-CN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首先向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zh-CN" altLang="en-US" sz="2000" dirty="0">
                <a:latin typeface="+mn-ea"/>
              </a:rPr>
              <a:t>注册，这样，用户可以直接通过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zh-CN" altLang="en-US" sz="2000" dirty="0">
                <a:latin typeface="+mn-ea"/>
              </a:rPr>
              <a:t>查看应用程序的运行状态，然后，它将为各个任务申请资源，并监控它的运行状态，直到运行结束，即重复步骤</a:t>
            </a:r>
            <a:r>
              <a:rPr lang="en-US" altLang="zh-CN" sz="2000" dirty="0" smtClean="0">
                <a:latin typeface="+mn-ea"/>
              </a:rPr>
              <a:t>4~7</a:t>
            </a:r>
            <a:endParaRPr lang="zh-CN" altLang="en-US" sz="2000" dirty="0" smtClean="0">
              <a:latin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err="1" smtClean="0">
                <a:latin typeface="+mn-ea"/>
              </a:rPr>
              <a:t>ApplicationMaster</a:t>
            </a:r>
            <a:r>
              <a:rPr lang="zh-CN" altLang="en-US" sz="2000" dirty="0" smtClean="0">
                <a:latin typeface="+mn-ea"/>
              </a:rPr>
              <a:t>采用轮询的方式通过</a:t>
            </a:r>
            <a:r>
              <a:rPr lang="en-US" altLang="zh-CN" sz="2000" dirty="0" smtClean="0">
                <a:latin typeface="+mn-ea"/>
              </a:rPr>
              <a:t>RPC</a:t>
            </a:r>
            <a:r>
              <a:rPr lang="zh-CN" altLang="en-US" sz="2000" dirty="0" smtClean="0">
                <a:latin typeface="+mn-ea"/>
              </a:rPr>
              <a:t>协议向</a:t>
            </a:r>
            <a:r>
              <a:rPr lang="en-US" altLang="zh-CN" sz="2000" dirty="0" err="1" smtClean="0">
                <a:latin typeface="+mn-ea"/>
              </a:rPr>
              <a:t>ResourceManager</a:t>
            </a:r>
            <a:r>
              <a:rPr lang="zh-CN" altLang="en-US" sz="2000" dirty="0" smtClean="0">
                <a:latin typeface="+mn-ea"/>
              </a:rPr>
              <a:t>申请和领取资源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MRv2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34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zh-CN" altLang="en-US" sz="2000" dirty="0" smtClean="0">
                <a:latin typeface="+mn-ea"/>
              </a:rPr>
              <a:t>一旦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申请到资源后，则与对应的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zh-CN" altLang="en-US" sz="2000" dirty="0">
                <a:latin typeface="+mn-ea"/>
              </a:rPr>
              <a:t>通信，要求其启动</a:t>
            </a:r>
            <a:r>
              <a:rPr lang="zh-CN" altLang="en-US" sz="2000" dirty="0" smtClean="0">
                <a:latin typeface="+mn-ea"/>
              </a:rPr>
              <a:t>任务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en-US" altLang="zh-CN" sz="2000" dirty="0" err="1" smtClean="0">
                <a:latin typeface="+mn-ea"/>
              </a:rPr>
              <a:t>NodeManager</a:t>
            </a:r>
            <a:r>
              <a:rPr lang="zh-CN" altLang="en-US" sz="2000" dirty="0">
                <a:latin typeface="+mn-ea"/>
              </a:rPr>
              <a:t>为任务设置好运行环境（包括环境变量、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包、二进制程序等）后，将任务启动命令写到一个脚本中，并通过运行该脚本启动</a:t>
            </a:r>
            <a:r>
              <a:rPr lang="zh-CN" altLang="en-US" sz="2000" dirty="0" smtClean="0">
                <a:latin typeface="+mn-ea"/>
              </a:rPr>
              <a:t>任务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000" dirty="0" smtClean="0">
                <a:latin typeface="+mn-ea"/>
              </a:rPr>
              <a:t>各个</a:t>
            </a:r>
            <a:r>
              <a:rPr lang="zh-CN" altLang="en-US" sz="2000" dirty="0">
                <a:latin typeface="+mn-ea"/>
              </a:rPr>
              <a:t>任务通过某个</a:t>
            </a:r>
            <a:r>
              <a:rPr lang="en-US" altLang="zh-CN" sz="2000" dirty="0">
                <a:latin typeface="+mn-ea"/>
              </a:rPr>
              <a:t>RPC</a:t>
            </a:r>
            <a:r>
              <a:rPr lang="zh-CN" altLang="en-US" sz="2000" dirty="0">
                <a:latin typeface="+mn-ea"/>
              </a:rPr>
              <a:t>协议向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汇报自己的状态和进度，以让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随时掌握各个任务的运行状态，从而可以在任务失败时重新启动任务。在应用程序运行过程中，用户可随时通过</a:t>
            </a:r>
            <a:r>
              <a:rPr lang="en-US" altLang="zh-CN" sz="2000" dirty="0">
                <a:latin typeface="+mn-ea"/>
              </a:rPr>
              <a:t>RPC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查询应用程序的当前运行</a:t>
            </a:r>
            <a:r>
              <a:rPr lang="zh-CN" altLang="en-US" sz="2000" dirty="0" smtClean="0">
                <a:latin typeface="+mn-ea"/>
              </a:rPr>
              <a:t>状态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zh-CN" altLang="en-US" sz="2000" dirty="0" smtClean="0">
                <a:latin typeface="+mn-ea"/>
              </a:rPr>
              <a:t>应用程序</a:t>
            </a:r>
            <a:r>
              <a:rPr lang="zh-CN" altLang="en-US" sz="2000" dirty="0">
                <a:latin typeface="+mn-ea"/>
              </a:rPr>
              <a:t>运行完成后，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zh-CN" altLang="en-US" sz="2000" dirty="0">
                <a:latin typeface="+mn-ea"/>
              </a:rPr>
              <a:t>注销，并关闭</a:t>
            </a:r>
            <a:r>
              <a:rPr lang="zh-CN" altLang="en-US" sz="2000" dirty="0" smtClean="0">
                <a:latin typeface="+mn-ea"/>
              </a:rPr>
              <a:t>自己</a:t>
            </a:r>
            <a:endParaRPr lang="zh-CN" altLang="en-US" sz="2000" dirty="0">
              <a:latin typeface="+mn-ea"/>
            </a:endParaRPr>
          </a:p>
          <a:p>
            <a:pPr marL="457200" indent="-457200">
              <a:buFont typeface="+mj-lt"/>
              <a:buAutoNum type="arabicPeriod" startAt="5"/>
            </a:pPr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  <a:r>
              <a:rPr lang="en-US" altLang="zh-CN" sz="2400" dirty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MRv2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89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513180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accent1"/>
                </a:solidFill>
                <a:latin typeface="+mn-ea"/>
              </a:rPr>
              <a:t>Mapreduce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</a:rPr>
              <a:t>开发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</a:p>
        </p:txBody>
      </p:sp>
      <p:sp>
        <p:nvSpPr>
          <p:cNvPr id="25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0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070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 smtClean="0">
                <a:latin typeface="+mn-ea"/>
              </a:rPr>
              <a:t>将</a:t>
            </a:r>
            <a:r>
              <a:rPr lang="zh-CN" altLang="en-US" sz="2000" dirty="0">
                <a:latin typeface="+mn-ea"/>
              </a:rPr>
              <a:t>原始数据导入到</a:t>
            </a:r>
            <a:r>
              <a:rPr lang="en-US" altLang="zh-CN" sz="2000" dirty="0">
                <a:latin typeface="+mn-ea"/>
              </a:rPr>
              <a:t>HDFS</a:t>
            </a:r>
            <a:r>
              <a:rPr lang="zh-CN" altLang="en-US" sz="2000" dirty="0">
                <a:latin typeface="+mn-ea"/>
              </a:rPr>
              <a:t>文件系统中，放置在</a:t>
            </a:r>
            <a:r>
              <a:rPr lang="en-US" altLang="zh-CN" sz="2000" dirty="0">
                <a:latin typeface="+mn-ea"/>
              </a:rPr>
              <a:t>/user/input</a:t>
            </a:r>
            <a:r>
              <a:rPr lang="zh-CN" altLang="en-US" sz="2000" dirty="0" smtClean="0">
                <a:latin typeface="+mn-ea"/>
              </a:rPr>
              <a:t>目录下</a:t>
            </a:r>
            <a:endParaRPr lang="zh-CN" altLang="en-US" sz="2000" dirty="0">
              <a:latin typeface="+mn-ea"/>
            </a:endParaRPr>
          </a:p>
          <a:p>
            <a:pPr lvl="1"/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fs</a:t>
            </a:r>
            <a:r>
              <a:rPr lang="en-US" altLang="zh-CN" sz="1600" dirty="0">
                <a:latin typeface="+mn-ea"/>
              </a:rPr>
              <a:t> –</a:t>
            </a:r>
            <a:r>
              <a:rPr lang="en-US" altLang="zh-CN" sz="1600" dirty="0" err="1">
                <a:latin typeface="+mn-ea"/>
              </a:rPr>
              <a:t>copyFromLocal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 smtClean="0">
                <a:latin typeface="+mn-ea"/>
              </a:rPr>
              <a:t>inputpath</a:t>
            </a:r>
            <a:r>
              <a:rPr lang="en-US" altLang="zh-CN" sz="1600" dirty="0" smtClean="0">
                <a:latin typeface="+mn-ea"/>
              </a:rPr>
              <a:t> /user/input</a:t>
            </a:r>
          </a:p>
          <a:p>
            <a:pPr lvl="1"/>
            <a:endParaRPr lang="en-US" altLang="zh-CN" sz="1600" dirty="0" smtClean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可以在任意一个能够执行</a:t>
            </a:r>
            <a:r>
              <a:rPr lang="en-US" altLang="zh-CN" sz="2000" dirty="0">
                <a:latin typeface="+mn-ea"/>
              </a:rPr>
              <a:t>eclipse</a:t>
            </a:r>
            <a:r>
              <a:rPr lang="zh-CN" altLang="en-US" sz="2000" dirty="0">
                <a:latin typeface="+mn-ea"/>
              </a:rPr>
              <a:t>的环境中编写</a:t>
            </a:r>
            <a:r>
              <a:rPr lang="en-US" altLang="zh-CN" sz="2000" dirty="0" err="1" smtClean="0">
                <a:latin typeface="+mn-ea"/>
              </a:rPr>
              <a:t>MapReduce</a:t>
            </a:r>
            <a:r>
              <a:rPr lang="zh-CN" altLang="en-US" sz="2000" dirty="0" smtClean="0">
                <a:latin typeface="+mn-ea"/>
              </a:rPr>
              <a:t>程序</a:t>
            </a:r>
            <a:r>
              <a:rPr lang="zh-CN" altLang="en-US" sz="2000" dirty="0">
                <a:latin typeface="+mn-ea"/>
              </a:rPr>
              <a:t>（包括</a:t>
            </a:r>
            <a:r>
              <a:rPr lang="en-US" altLang="zh-CN" sz="2000" dirty="0">
                <a:latin typeface="+mn-ea"/>
              </a:rPr>
              <a:t>Windows</a:t>
            </a:r>
            <a:r>
              <a:rPr lang="zh-CN" altLang="en-US" sz="2000" dirty="0">
                <a:latin typeface="+mn-ea"/>
              </a:rPr>
              <a:t>），通过</a:t>
            </a:r>
            <a:r>
              <a:rPr lang="en-US" altLang="zh-CN" sz="2000" dirty="0">
                <a:latin typeface="+mn-ea"/>
              </a:rPr>
              <a:t>eclipse</a:t>
            </a:r>
            <a:r>
              <a:rPr lang="zh-CN" altLang="en-US" sz="2000" dirty="0">
                <a:latin typeface="+mn-ea"/>
              </a:rPr>
              <a:t>工具生成</a:t>
            </a:r>
            <a:r>
              <a:rPr lang="en-US" altLang="zh-CN" sz="2000" dirty="0">
                <a:latin typeface="+mn-ea"/>
              </a:rPr>
              <a:t>jar</a:t>
            </a:r>
            <a:r>
              <a:rPr lang="zh-CN" altLang="en-US" sz="2000" dirty="0">
                <a:latin typeface="+mn-ea"/>
              </a:rPr>
              <a:t>文件</a:t>
            </a:r>
            <a:r>
              <a:rPr lang="zh-CN" altLang="en-US" sz="2000" dirty="0" smtClean="0">
                <a:latin typeface="+mn-ea"/>
              </a:rPr>
              <a:t>之后就</a:t>
            </a:r>
            <a:r>
              <a:rPr lang="zh-CN" altLang="en-US" sz="2000" dirty="0">
                <a:latin typeface="+mn-ea"/>
              </a:rPr>
              <a:t>可以上载到</a:t>
            </a:r>
            <a:r>
              <a:rPr lang="en-US" altLang="zh-CN" sz="2000" dirty="0" err="1">
                <a:latin typeface="+mn-ea"/>
              </a:rPr>
              <a:t>hadoop</a:t>
            </a:r>
            <a:r>
              <a:rPr lang="zh-CN" altLang="en-US" sz="2000" dirty="0">
                <a:latin typeface="+mn-ea"/>
              </a:rPr>
              <a:t>执行所需的</a:t>
            </a:r>
            <a:r>
              <a:rPr lang="en-US" altLang="zh-CN" sz="2000" dirty="0">
                <a:latin typeface="+mn-ea"/>
              </a:rPr>
              <a:t>Linux</a:t>
            </a:r>
            <a:r>
              <a:rPr lang="zh-CN" altLang="en-US" sz="2000" dirty="0">
                <a:latin typeface="+mn-ea"/>
              </a:rPr>
              <a:t>环境中，通过下面</a:t>
            </a:r>
            <a:r>
              <a:rPr lang="zh-CN" altLang="en-US" sz="2000" dirty="0" smtClean="0">
                <a:latin typeface="+mn-ea"/>
              </a:rPr>
              <a:t>的命令</a:t>
            </a:r>
            <a:r>
              <a:rPr lang="zh-CN" altLang="en-US" sz="2000" dirty="0">
                <a:latin typeface="+mn-ea"/>
              </a:rPr>
              <a:t>可以执行所编写的</a:t>
            </a:r>
            <a:r>
              <a:rPr lang="zh-CN" altLang="en-US" sz="2000" dirty="0" smtClean="0">
                <a:latin typeface="+mn-ea"/>
              </a:rPr>
              <a:t>程序</a:t>
            </a:r>
            <a:endParaRPr lang="en-US" altLang="zh-CN" sz="2000" dirty="0" smtClean="0">
              <a:latin typeface="+mn-ea"/>
            </a:endParaRPr>
          </a:p>
          <a:p>
            <a:pPr lvl="1"/>
            <a:r>
              <a:rPr lang="en-US" altLang="zh-CN" sz="1600" dirty="0">
                <a:latin typeface="+mn-ea"/>
              </a:rPr>
              <a:t>$</a:t>
            </a:r>
            <a:r>
              <a:rPr lang="en-US" altLang="zh-CN" sz="1600" dirty="0" err="1">
                <a:latin typeface="+mn-ea"/>
              </a:rPr>
              <a:t>hadoop</a:t>
            </a:r>
            <a:r>
              <a:rPr lang="en-US" altLang="zh-CN" sz="1600" dirty="0">
                <a:latin typeface="+mn-ea"/>
              </a:rPr>
              <a:t> jar sum.jar   /user/input  /user/output</a:t>
            </a:r>
          </a:p>
          <a:p>
            <a:pPr lvl="1"/>
            <a:endParaRPr lang="en-US" altLang="zh-CN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err="1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—Sum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25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55576" y="1059582"/>
            <a:ext cx="7632848" cy="280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613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3"/>
          <p:cNvSpPr/>
          <p:nvPr/>
        </p:nvSpPr>
        <p:spPr>
          <a:xfrm>
            <a:off x="755576" y="1131590"/>
            <a:ext cx="7848872" cy="3024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59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程序代码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755576" y="1059582"/>
            <a:ext cx="7128792" cy="2952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09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7654"/>
            <a:ext cx="610025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圆角矩形 3"/>
          <p:cNvSpPr>
            <a:spLocks noChangeArrowheads="1"/>
          </p:cNvSpPr>
          <p:nvPr/>
        </p:nvSpPr>
        <p:spPr bwMode="auto">
          <a:xfrm>
            <a:off x="2013544" y="994398"/>
            <a:ext cx="5150744" cy="388157"/>
          </a:xfrm>
          <a:prstGeom prst="roundRect">
            <a:avLst>
              <a:gd name="adj" fmla="val 16667"/>
            </a:avLst>
          </a:prstGeom>
          <a:solidFill>
            <a:srgbClr val="9ED3D7"/>
          </a:solidFill>
          <a:ln w="9525">
            <a:solidFill>
              <a:srgbClr val="2F2F98"/>
            </a:solidFill>
            <a:round/>
            <a:headEnd/>
            <a:tailEnd/>
          </a:ln>
          <a:effectLst>
            <a:outerShdw dist="23000" dir="5400000" algn="ctr" rotWithShape="0">
              <a:srgbClr val="808080">
                <a:alpha val="34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560612" y="994398"/>
            <a:ext cx="42371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Divide and Conquer(分而治之)</a:t>
            </a:r>
          </a:p>
        </p:txBody>
      </p:sp>
    </p:spTree>
    <p:extLst>
      <p:ext uri="{BB962C8B-B14F-4D97-AF65-F5344CB8AC3E}">
        <p14:creationId xmlns:p14="http://schemas.microsoft.com/office/powerpoint/2010/main" val="315730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/>
          <p:cNvSpPr/>
          <p:nvPr/>
        </p:nvSpPr>
        <p:spPr>
          <a:xfrm>
            <a:off x="0" y="0"/>
            <a:ext cx="3419872" cy="5150534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80112" h="5150534">
                <a:moveTo>
                  <a:pt x="0" y="0"/>
                </a:moveTo>
                <a:lnTo>
                  <a:pt x="5580112" y="0"/>
                </a:lnTo>
                <a:lnTo>
                  <a:pt x="2464118" y="5150534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31641" y="-4748"/>
            <a:ext cx="2089148" cy="920314"/>
          </a:xfrm>
          <a:custGeom>
            <a:avLst/>
            <a:gdLst>
              <a:gd name="connsiteX0" fmla="*/ 0 w 1728192"/>
              <a:gd name="connsiteY0" fmla="*/ 0 h 915566"/>
              <a:gd name="connsiteX1" fmla="*/ 1728192 w 1728192"/>
              <a:gd name="connsiteY1" fmla="*/ 0 h 915566"/>
              <a:gd name="connsiteX2" fmla="*/ 1728192 w 1728192"/>
              <a:gd name="connsiteY2" fmla="*/ 915566 h 915566"/>
              <a:gd name="connsiteX3" fmla="*/ 0 w 1728192"/>
              <a:gd name="connsiteY3" fmla="*/ 915566 h 915566"/>
              <a:gd name="connsiteX4" fmla="*/ 0 w 1728192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28192 w 2086001"/>
              <a:gd name="connsiteY2" fmla="*/ 915566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86001"/>
              <a:gd name="connsiteY0" fmla="*/ 0 h 915566"/>
              <a:gd name="connsiteX1" fmla="*/ 2086001 w 2086001"/>
              <a:gd name="connsiteY1" fmla="*/ 7952 h 915566"/>
              <a:gd name="connsiteX2" fmla="*/ 1744095 w 2086001"/>
              <a:gd name="connsiteY2" fmla="*/ 907615 h 915566"/>
              <a:gd name="connsiteX3" fmla="*/ 0 w 2086001"/>
              <a:gd name="connsiteY3" fmla="*/ 915566 h 915566"/>
              <a:gd name="connsiteX4" fmla="*/ 0 w 2086001"/>
              <a:gd name="connsiteY4" fmla="*/ 0 h 915566"/>
              <a:gd name="connsiteX0" fmla="*/ 0 w 2054195"/>
              <a:gd name="connsiteY0" fmla="*/ 0 h 915566"/>
              <a:gd name="connsiteX1" fmla="*/ 2054195 w 2054195"/>
              <a:gd name="connsiteY1" fmla="*/ 0 h 915566"/>
              <a:gd name="connsiteX2" fmla="*/ 1744095 w 2054195"/>
              <a:gd name="connsiteY2" fmla="*/ 907615 h 915566"/>
              <a:gd name="connsiteX3" fmla="*/ 0 w 2054195"/>
              <a:gd name="connsiteY3" fmla="*/ 915566 h 915566"/>
              <a:gd name="connsiteX4" fmla="*/ 0 w 2054195"/>
              <a:gd name="connsiteY4" fmla="*/ 0 h 915566"/>
              <a:gd name="connsiteX0" fmla="*/ 0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0 w 2070098"/>
              <a:gd name="connsiteY4" fmla="*/ 0 h 915566"/>
              <a:gd name="connsiteX0" fmla="*/ 357808 w 2070098"/>
              <a:gd name="connsiteY0" fmla="*/ 7951 h 907614"/>
              <a:gd name="connsiteX1" fmla="*/ 2070098 w 2070098"/>
              <a:gd name="connsiteY1" fmla="*/ 0 h 907614"/>
              <a:gd name="connsiteX2" fmla="*/ 1744095 w 2070098"/>
              <a:gd name="connsiteY2" fmla="*/ 899663 h 907614"/>
              <a:gd name="connsiteX3" fmla="*/ 0 w 2070098"/>
              <a:gd name="connsiteY3" fmla="*/ 907614 h 907614"/>
              <a:gd name="connsiteX4" fmla="*/ 357808 w 2070098"/>
              <a:gd name="connsiteY4" fmla="*/ 7951 h 907614"/>
              <a:gd name="connsiteX0" fmla="*/ 381662 w 2070098"/>
              <a:gd name="connsiteY0" fmla="*/ 0 h 915566"/>
              <a:gd name="connsiteX1" fmla="*/ 2070098 w 2070098"/>
              <a:gd name="connsiteY1" fmla="*/ 7952 h 915566"/>
              <a:gd name="connsiteX2" fmla="*/ 1744095 w 2070098"/>
              <a:gd name="connsiteY2" fmla="*/ 907615 h 915566"/>
              <a:gd name="connsiteX3" fmla="*/ 0 w 2070098"/>
              <a:gd name="connsiteY3" fmla="*/ 915566 h 915566"/>
              <a:gd name="connsiteX4" fmla="*/ 381662 w 2070098"/>
              <a:gd name="connsiteY4" fmla="*/ 0 h 915566"/>
              <a:gd name="connsiteX0" fmla="*/ 381662 w 2089148"/>
              <a:gd name="connsiteY0" fmla="*/ 4748 h 920314"/>
              <a:gd name="connsiteX1" fmla="*/ 2089148 w 2089148"/>
              <a:gd name="connsiteY1" fmla="*/ 0 h 920314"/>
              <a:gd name="connsiteX2" fmla="*/ 1744095 w 2089148"/>
              <a:gd name="connsiteY2" fmla="*/ 912363 h 920314"/>
              <a:gd name="connsiteX3" fmla="*/ 0 w 2089148"/>
              <a:gd name="connsiteY3" fmla="*/ 920314 h 920314"/>
              <a:gd name="connsiteX4" fmla="*/ 381662 w 2089148"/>
              <a:gd name="connsiteY4" fmla="*/ 4748 h 920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9148" h="920314">
                <a:moveTo>
                  <a:pt x="381662" y="4748"/>
                </a:moveTo>
                <a:lnTo>
                  <a:pt x="2089148" y="0"/>
                </a:lnTo>
                <a:lnTo>
                  <a:pt x="1744095" y="912363"/>
                </a:lnTo>
                <a:lnTo>
                  <a:pt x="0" y="920314"/>
                </a:lnTo>
                <a:lnTo>
                  <a:pt x="381662" y="474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1819864"/>
            <a:ext cx="2731962" cy="3330670"/>
          </a:xfrm>
          <a:custGeom>
            <a:avLst/>
            <a:gdLst>
              <a:gd name="connsiteX0" fmla="*/ 0 w 1475656"/>
              <a:gd name="connsiteY0" fmla="*/ 0 h 3298864"/>
              <a:gd name="connsiteX1" fmla="*/ 1475656 w 1475656"/>
              <a:gd name="connsiteY1" fmla="*/ 0 h 3298864"/>
              <a:gd name="connsiteX2" fmla="*/ 1475656 w 1475656"/>
              <a:gd name="connsiteY2" fmla="*/ 3298864 h 3298864"/>
              <a:gd name="connsiteX3" fmla="*/ 0 w 1475656"/>
              <a:gd name="connsiteY3" fmla="*/ 3298864 h 3298864"/>
              <a:gd name="connsiteX4" fmla="*/ 0 w 1475656"/>
              <a:gd name="connsiteY4" fmla="*/ 0 h 3298864"/>
              <a:gd name="connsiteX0" fmla="*/ 0 w 2731962"/>
              <a:gd name="connsiteY0" fmla="*/ 31806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0 w 2731962"/>
              <a:gd name="connsiteY4" fmla="*/ 31806 h 3330670"/>
              <a:gd name="connsiteX0" fmla="*/ 7951 w 2731962"/>
              <a:gd name="connsiteY0" fmla="*/ 1 h 3330670"/>
              <a:gd name="connsiteX1" fmla="*/ 2731962 w 2731962"/>
              <a:gd name="connsiteY1" fmla="*/ 0 h 3330670"/>
              <a:gd name="connsiteX2" fmla="*/ 1475656 w 2731962"/>
              <a:gd name="connsiteY2" fmla="*/ 3330670 h 3330670"/>
              <a:gd name="connsiteX3" fmla="*/ 0 w 2731962"/>
              <a:gd name="connsiteY3" fmla="*/ 3330670 h 3330670"/>
              <a:gd name="connsiteX4" fmla="*/ 7951 w 2731962"/>
              <a:gd name="connsiteY4" fmla="*/ 1 h 3330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1962" h="3330670">
                <a:moveTo>
                  <a:pt x="7951" y="1"/>
                </a:moveTo>
                <a:lnTo>
                  <a:pt x="2731962" y="0"/>
                </a:lnTo>
                <a:lnTo>
                  <a:pt x="1475656" y="3330670"/>
                </a:lnTo>
                <a:lnTo>
                  <a:pt x="0" y="3330670"/>
                </a:lnTo>
                <a:cubicBezTo>
                  <a:pt x="2650" y="2220447"/>
                  <a:pt x="5301" y="1110224"/>
                  <a:pt x="7951" y="1"/>
                </a:cubicBez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r="-39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1962" y="915566"/>
            <a:ext cx="6412038" cy="904298"/>
          </a:xfrm>
          <a:custGeom>
            <a:avLst/>
            <a:gdLst>
              <a:gd name="connsiteX0" fmla="*/ 0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0 w 6412038"/>
              <a:gd name="connsiteY4" fmla="*/ 0 h 904298"/>
              <a:gd name="connsiteX0" fmla="*/ 302150 w 6412038"/>
              <a:gd name="connsiteY0" fmla="*/ 23854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02150 w 6412038"/>
              <a:gd name="connsiteY4" fmla="*/ 23854 h 904298"/>
              <a:gd name="connsiteX0" fmla="*/ 333955 w 6412038"/>
              <a:gd name="connsiteY0" fmla="*/ 0 h 904298"/>
              <a:gd name="connsiteX1" fmla="*/ 6412038 w 6412038"/>
              <a:gd name="connsiteY1" fmla="*/ 0 h 904298"/>
              <a:gd name="connsiteX2" fmla="*/ 6412038 w 6412038"/>
              <a:gd name="connsiteY2" fmla="*/ 904298 h 904298"/>
              <a:gd name="connsiteX3" fmla="*/ 0 w 6412038"/>
              <a:gd name="connsiteY3" fmla="*/ 904298 h 904298"/>
              <a:gd name="connsiteX4" fmla="*/ 333955 w 6412038"/>
              <a:gd name="connsiteY4" fmla="*/ 0 h 904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2038" h="904298">
                <a:moveTo>
                  <a:pt x="333955" y="0"/>
                </a:moveTo>
                <a:lnTo>
                  <a:pt x="6412038" y="0"/>
                </a:lnTo>
                <a:lnTo>
                  <a:pt x="6412038" y="904298"/>
                </a:lnTo>
                <a:lnTo>
                  <a:pt x="0" y="904298"/>
                </a:lnTo>
                <a:lnTo>
                  <a:pt x="333955" y="0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9">
            <a:extLst>
              <a:ext uri="{FF2B5EF4-FFF2-40B4-BE49-F238E27FC236}">
                <a16:creationId xmlns:a16="http://schemas.microsoft.com/office/drawing/2014/main" xmlns="" id="{574322CA-C024-44E5-93FE-FFB673CB9E01}"/>
              </a:ext>
            </a:extLst>
          </p:cNvPr>
          <p:cNvSpPr txBox="1"/>
          <p:nvPr/>
        </p:nvSpPr>
        <p:spPr>
          <a:xfrm>
            <a:off x="4651108" y="2368352"/>
            <a:ext cx="2513180" cy="374898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pPr defTabSz="914378">
              <a:lnSpc>
                <a:spcPct val="80000"/>
              </a:lnSpc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91880" y="114066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录</a:t>
            </a:r>
          </a:p>
        </p:txBody>
      </p:sp>
      <p:sp>
        <p:nvSpPr>
          <p:cNvPr id="17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241767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xmlns="" id="{F38E0B83-A3B2-4BA4-9D90-5310EDD8BD07}"/>
              </a:ext>
            </a:extLst>
          </p:cNvPr>
          <p:cNvSpPr txBox="1"/>
          <p:nvPr/>
        </p:nvSpPr>
        <p:spPr>
          <a:xfrm>
            <a:off x="4651109" y="3935671"/>
            <a:ext cx="1839331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</a:rPr>
              <a:t>Yarn</a:t>
            </a:r>
            <a:endParaRPr lang="zh-CN" alt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xmlns="" id="{0629E07A-8512-4C9B-A99B-F9C3A48A45C1}"/>
              </a:ext>
            </a:extLst>
          </p:cNvPr>
          <p:cNvSpPr txBox="1"/>
          <p:nvPr/>
        </p:nvSpPr>
        <p:spPr>
          <a:xfrm>
            <a:off x="4651109" y="3431615"/>
            <a:ext cx="2945227" cy="36427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</a:p>
        </p:txBody>
      </p:sp>
      <p:sp>
        <p:nvSpPr>
          <p:cNvPr id="23" name="TextBox 21">
            <a:extLst>
              <a:ext uri="{FF2B5EF4-FFF2-40B4-BE49-F238E27FC236}">
                <a16:creationId xmlns:a16="http://schemas.microsoft.com/office/drawing/2014/main" xmlns="" id="{EAE1BE26-13B2-4E56-A9D5-88C0765F3750}"/>
              </a:ext>
            </a:extLst>
          </p:cNvPr>
          <p:cNvSpPr txBox="1"/>
          <p:nvPr/>
        </p:nvSpPr>
        <p:spPr>
          <a:xfrm>
            <a:off x="4651109" y="2913419"/>
            <a:ext cx="2945227" cy="378411"/>
          </a:xfrm>
          <a:prstGeom prst="rect">
            <a:avLst/>
          </a:prstGeom>
          <a:noFill/>
        </p:spPr>
        <p:txBody>
          <a:bodyPr wrap="none" lIns="144000" tIns="0" rIns="0" bIns="0" anchor="b" anchorCtr="0">
            <a:normAutofit/>
          </a:bodyPr>
          <a:lstStyle/>
          <a:p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执行流程</a:t>
            </a:r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120" y="2945295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94020" y="3939298"/>
            <a:ext cx="355960" cy="355959"/>
          </a:xfrm>
          <a:prstGeom prst="ellipse">
            <a:avLst/>
          </a:pr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24" name="Oval 18">
            <a:extLst>
              <a:ext uri="{FF2B5EF4-FFF2-40B4-BE49-F238E27FC236}">
                <a16:creationId xmlns:a16="http://schemas.microsoft.com/office/drawing/2014/main" xmlns="" id="{C24775E3-3863-46C0-9A4B-C7858E028C66}"/>
              </a:ext>
            </a:extLst>
          </p:cNvPr>
          <p:cNvSpPr/>
          <p:nvPr/>
        </p:nvSpPr>
        <p:spPr>
          <a:xfrm>
            <a:off x="4389640" y="3443554"/>
            <a:ext cx="355960" cy="35595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Impact" panose="020B080603090205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703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直接源于</a:t>
            </a:r>
            <a:r>
              <a:rPr lang="en-US" altLang="zh-CN" sz="2000" dirty="0">
                <a:latin typeface="+mn-ea"/>
              </a:rPr>
              <a:t>MRv1</a:t>
            </a:r>
            <a:r>
              <a:rPr lang="zh-CN" altLang="en-US" sz="2000" dirty="0">
                <a:latin typeface="+mn-ea"/>
              </a:rPr>
              <a:t>在几个方面的无能</a:t>
            </a:r>
          </a:p>
          <a:p>
            <a:pPr lvl="1"/>
            <a:r>
              <a:rPr lang="zh-CN" altLang="en-US" sz="1600" dirty="0">
                <a:latin typeface="+mn-ea"/>
              </a:rPr>
              <a:t>扩展性差，</a:t>
            </a:r>
            <a:r>
              <a:rPr lang="en-US" altLang="zh-CN" sz="1600" dirty="0" err="1">
                <a:latin typeface="+mn-ea"/>
              </a:rPr>
              <a:t>JobTracker</a:t>
            </a:r>
            <a:r>
              <a:rPr lang="zh-CN" altLang="en-US" sz="1600" dirty="0">
                <a:latin typeface="+mn-ea"/>
              </a:rPr>
              <a:t>成为瓶颈</a:t>
            </a:r>
          </a:p>
          <a:p>
            <a:pPr lvl="1"/>
            <a:r>
              <a:rPr lang="zh-CN" altLang="en-US" sz="1600" dirty="0">
                <a:latin typeface="+mn-ea"/>
              </a:rPr>
              <a:t>可靠性差，</a:t>
            </a:r>
            <a:r>
              <a:rPr lang="en-US" altLang="zh-CN" sz="1600" dirty="0" err="1">
                <a:latin typeface="+mn-ea"/>
              </a:rPr>
              <a:t>NameNode</a:t>
            </a:r>
            <a:r>
              <a:rPr lang="zh-CN" altLang="en-US" sz="1600" dirty="0">
                <a:latin typeface="+mn-ea"/>
              </a:rPr>
              <a:t>单点故障</a:t>
            </a:r>
          </a:p>
          <a:p>
            <a:pPr lvl="1"/>
            <a:r>
              <a:rPr lang="zh-CN" altLang="en-US" sz="1600" dirty="0">
                <a:latin typeface="+mn-ea"/>
              </a:rPr>
              <a:t>扩展性差，难以支持</a:t>
            </a:r>
            <a:r>
              <a:rPr lang="en-US" altLang="zh-CN" sz="1600" dirty="0">
                <a:latin typeface="+mn-ea"/>
              </a:rPr>
              <a:t>MR</a:t>
            </a:r>
            <a:r>
              <a:rPr lang="zh-CN" altLang="en-US" sz="1600" dirty="0">
                <a:latin typeface="+mn-ea"/>
              </a:rPr>
              <a:t>之外的计算</a:t>
            </a:r>
          </a:p>
          <a:p>
            <a:pPr lvl="1"/>
            <a:r>
              <a:rPr lang="zh-CN" altLang="en-US" sz="1600" dirty="0">
                <a:latin typeface="+mn-ea"/>
              </a:rPr>
              <a:t>资源利用率低</a:t>
            </a:r>
          </a:p>
          <a:p>
            <a:r>
              <a:rPr lang="zh-CN" altLang="en-US" sz="2000" dirty="0">
                <a:latin typeface="+mn-ea"/>
              </a:rPr>
              <a:t>多计算框架各自为战，数据共享困难 </a:t>
            </a:r>
          </a:p>
          <a:p>
            <a:pPr lvl="1"/>
            <a:r>
              <a:rPr lang="en-US" altLang="zh-CN" sz="1600" dirty="0">
                <a:latin typeface="+mn-ea"/>
              </a:rPr>
              <a:t>MR</a:t>
            </a:r>
            <a:r>
              <a:rPr lang="zh-CN" altLang="en-US" sz="1600" dirty="0">
                <a:latin typeface="+mn-ea"/>
              </a:rPr>
              <a:t>：离线计算框架</a:t>
            </a:r>
          </a:p>
          <a:p>
            <a:pPr lvl="1"/>
            <a:r>
              <a:rPr lang="en-US" altLang="zh-CN" sz="1600" dirty="0">
                <a:latin typeface="+mn-ea"/>
              </a:rPr>
              <a:t>Storm</a:t>
            </a:r>
            <a:r>
              <a:rPr lang="zh-CN" altLang="en-US" sz="1600" dirty="0">
                <a:latin typeface="+mn-ea"/>
              </a:rPr>
              <a:t>：实时计算框架</a:t>
            </a:r>
          </a:p>
          <a:p>
            <a:pPr lvl="1"/>
            <a:r>
              <a:rPr lang="en-US" altLang="zh-CN" sz="1600" dirty="0">
                <a:latin typeface="+mn-ea"/>
              </a:rPr>
              <a:t>Spark</a:t>
            </a:r>
            <a:r>
              <a:rPr lang="zh-CN" altLang="en-US" sz="1600" dirty="0">
                <a:latin typeface="+mn-ea"/>
              </a:rPr>
              <a:t>：内存计算框架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Yarn—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产生背景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Hadoop2.0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699542"/>
            <a:ext cx="6264696" cy="43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26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基本框架与组件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574962"/>
            <a:ext cx="6560105" cy="415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48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</a:p>
          <a:p>
            <a:pPr lvl="1"/>
            <a:r>
              <a:rPr lang="zh-CN" altLang="en-US" sz="1600" dirty="0">
                <a:latin typeface="+mn-ea"/>
              </a:rPr>
              <a:t>处理客户端请求</a:t>
            </a:r>
          </a:p>
          <a:p>
            <a:pPr lvl="1"/>
            <a:r>
              <a:rPr lang="zh-CN" altLang="en-US" sz="1600" dirty="0">
                <a:latin typeface="+mn-ea"/>
              </a:rPr>
              <a:t>启动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监控</a:t>
            </a:r>
            <a:r>
              <a:rPr lang="en-US" altLang="zh-CN" sz="1600" dirty="0" err="1">
                <a:latin typeface="+mn-ea"/>
              </a:rPr>
              <a:t>ApplicationMaster</a:t>
            </a:r>
            <a:r>
              <a:rPr lang="en-US" altLang="zh-CN" sz="1600" dirty="0">
                <a:latin typeface="+mn-ea"/>
              </a:rPr>
              <a:t> </a:t>
            </a:r>
          </a:p>
          <a:p>
            <a:pPr lvl="1"/>
            <a:r>
              <a:rPr lang="zh-CN" altLang="en-US" sz="1600" dirty="0">
                <a:latin typeface="+mn-ea"/>
              </a:rPr>
              <a:t>监控</a:t>
            </a:r>
            <a:r>
              <a:rPr lang="en-US" altLang="zh-CN" sz="1600" dirty="0" err="1">
                <a:latin typeface="+mn-ea"/>
              </a:rPr>
              <a:t>NodeManager</a:t>
            </a:r>
            <a:endParaRPr lang="en-US" altLang="zh-CN" sz="16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资源分配与调度</a:t>
            </a:r>
          </a:p>
          <a:p>
            <a:r>
              <a:rPr lang="en-US" altLang="zh-CN" sz="2000" dirty="0" err="1">
                <a:latin typeface="+mn-ea"/>
              </a:rPr>
              <a:t>NodeManager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单个节点上的资源管理</a:t>
            </a:r>
          </a:p>
          <a:p>
            <a:pPr lvl="1"/>
            <a:r>
              <a:rPr lang="zh-CN" altLang="en-US" sz="1600" dirty="0">
                <a:latin typeface="+mn-ea"/>
              </a:rPr>
              <a:t>处理来自</a:t>
            </a:r>
            <a:r>
              <a:rPr lang="en-US" altLang="zh-CN" sz="1600" dirty="0" err="1">
                <a:latin typeface="+mn-ea"/>
              </a:rPr>
              <a:t>ResourceManager</a:t>
            </a:r>
            <a:r>
              <a:rPr lang="zh-CN" altLang="en-US" sz="1600" dirty="0">
                <a:latin typeface="+mn-ea"/>
              </a:rPr>
              <a:t>的命令</a:t>
            </a:r>
          </a:p>
          <a:p>
            <a:pPr lvl="1"/>
            <a:r>
              <a:rPr lang="zh-CN" altLang="en-US" sz="1600" dirty="0">
                <a:latin typeface="+mn-ea"/>
              </a:rPr>
              <a:t>处理来自</a:t>
            </a:r>
            <a:r>
              <a:rPr lang="en-US" altLang="zh-CN" sz="1600" dirty="0" err="1">
                <a:latin typeface="+mn-ea"/>
              </a:rPr>
              <a:t>ApplicationMaster</a:t>
            </a:r>
            <a:r>
              <a:rPr lang="zh-CN" altLang="en-US" sz="1600" dirty="0">
                <a:latin typeface="+mn-ea"/>
              </a:rPr>
              <a:t>的命令</a:t>
            </a:r>
          </a:p>
          <a:p>
            <a:r>
              <a:rPr lang="en-US" altLang="zh-CN" sz="2000" dirty="0" err="1">
                <a:latin typeface="+mn-ea"/>
              </a:rPr>
              <a:t>ApplicationMaster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1600" dirty="0">
                <a:latin typeface="+mn-ea"/>
              </a:rPr>
              <a:t>数据切分</a:t>
            </a:r>
          </a:p>
          <a:p>
            <a:pPr lvl="1"/>
            <a:r>
              <a:rPr lang="zh-CN" altLang="en-US" sz="1600" dirty="0">
                <a:latin typeface="+mn-ea"/>
              </a:rPr>
              <a:t>为应用程序申请资源，并分</a:t>
            </a:r>
            <a:r>
              <a:rPr lang="zh-CN" altLang="en-US" sz="1600" dirty="0" smtClean="0">
                <a:latin typeface="+mn-ea"/>
              </a:rPr>
              <a:t>配给</a:t>
            </a:r>
            <a:endParaRPr lang="en-US" altLang="zh-CN" sz="1600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1600" dirty="0" smtClean="0">
                <a:latin typeface="+mn-ea"/>
              </a:rPr>
              <a:t>     </a:t>
            </a:r>
            <a:r>
              <a:rPr lang="zh-CN" altLang="en-US" sz="1600" dirty="0" smtClean="0">
                <a:latin typeface="+mn-ea"/>
              </a:rPr>
              <a:t>内部</a:t>
            </a:r>
            <a:r>
              <a:rPr lang="zh-CN" altLang="en-US" sz="1600" dirty="0">
                <a:latin typeface="+mn-ea"/>
              </a:rPr>
              <a:t>任务</a:t>
            </a:r>
          </a:p>
          <a:p>
            <a:pPr lvl="1"/>
            <a:r>
              <a:rPr lang="zh-CN" altLang="en-US" sz="1600" dirty="0">
                <a:latin typeface="+mn-ea"/>
              </a:rPr>
              <a:t>任务监控与容错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基本框架与组件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165" y="574963"/>
            <a:ext cx="3919410" cy="4085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pic>
      <p:sp>
        <p:nvSpPr>
          <p:cNvPr id="6" name="矩形标注 6"/>
          <p:cNvSpPr>
            <a:spLocks noChangeArrowheads="1"/>
          </p:cNvSpPr>
          <p:nvPr/>
        </p:nvSpPr>
        <p:spPr bwMode="auto">
          <a:xfrm>
            <a:off x="3688126" y="617827"/>
            <a:ext cx="3332145" cy="801796"/>
          </a:xfrm>
          <a:prstGeom prst="wedgeRectCallout">
            <a:avLst>
              <a:gd name="adj1" fmla="val 25745"/>
              <a:gd name="adj2" fmla="val 89528"/>
            </a:avLst>
          </a:prstGeom>
          <a:solidFill>
            <a:schemeClr val="bg2"/>
          </a:solidFill>
          <a:ln w="9525">
            <a:solidFill>
              <a:srgbClr val="A3E272"/>
            </a:solidFill>
            <a:prstDash val="sysDash"/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YARN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是</a:t>
            </a:r>
            <a:r>
              <a:rPr lang="en-US" altLang="zh-CN" sz="14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Hadoop</a:t>
            </a:r>
            <a:r>
              <a:rPr lang="en-US" altLang="zh-CN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 2.0 </a:t>
            </a: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幼圆" panose="02010509060101010101" pitchFamily="49" charset="-122"/>
              </a:rPr>
              <a:t>中的资源管理系统，它是一个通用的资源管理模块，可为各类应用程序进行资源管理和调度。</a:t>
            </a:r>
          </a:p>
        </p:txBody>
      </p:sp>
    </p:spTree>
    <p:extLst>
      <p:ext uri="{BB962C8B-B14F-4D97-AF65-F5344CB8AC3E}">
        <p14:creationId xmlns:p14="http://schemas.microsoft.com/office/powerpoint/2010/main" val="258548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作业处理流程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74963"/>
            <a:ext cx="7022145" cy="43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2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　用户向</a:t>
            </a:r>
            <a:r>
              <a:rPr lang="en-US" altLang="zh-CN" sz="2000" dirty="0">
                <a:latin typeface="+mn-ea"/>
              </a:rPr>
              <a:t>YARN </a:t>
            </a:r>
            <a:r>
              <a:rPr lang="zh-CN" altLang="en-US" sz="2000" dirty="0">
                <a:latin typeface="+mn-ea"/>
              </a:rPr>
              <a:t>中提交应用程序， 其中包括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程序、启动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的命令、用户程序等</a:t>
            </a: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　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为该应用程序分配第一个</a:t>
            </a:r>
            <a:r>
              <a:rPr lang="en-US" altLang="zh-CN" sz="2000" dirty="0">
                <a:latin typeface="+mn-ea"/>
              </a:rPr>
              <a:t>Container</a:t>
            </a:r>
            <a:r>
              <a:rPr lang="zh-CN" altLang="en-US" sz="2000" dirty="0">
                <a:latin typeface="+mn-ea"/>
              </a:rPr>
              <a:t>， 并与对应的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通信，要求它在这个</a:t>
            </a:r>
            <a:r>
              <a:rPr lang="en-US" altLang="zh-CN" sz="2000" dirty="0">
                <a:latin typeface="+mn-ea"/>
              </a:rPr>
              <a:t>Container </a:t>
            </a:r>
            <a:r>
              <a:rPr lang="zh-CN" altLang="en-US" sz="2000" dirty="0">
                <a:latin typeface="+mn-ea"/>
              </a:rPr>
              <a:t>中启动应用程序的</a:t>
            </a:r>
            <a:r>
              <a:rPr lang="en-US" altLang="zh-CN" sz="2000" dirty="0" err="1" smtClean="0">
                <a:latin typeface="+mn-ea"/>
              </a:rPr>
              <a:t>ApplicationMaster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　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首先向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注册， 这样用户可以直接通过</a:t>
            </a:r>
            <a:r>
              <a:rPr lang="en-US" altLang="zh-CN" sz="2000" dirty="0" err="1">
                <a:latin typeface="+mn-ea"/>
              </a:rPr>
              <a:t>ResourceManage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查看应用程序的运行状态，然后它将为各个任务申请资源，并监控它的运行状态，直到运行结束，即重复步骤</a:t>
            </a:r>
            <a:r>
              <a:rPr lang="en-US" altLang="zh-CN" sz="2000" dirty="0">
                <a:latin typeface="+mn-ea"/>
              </a:rPr>
              <a:t>4~7</a:t>
            </a: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4</a:t>
            </a:r>
            <a:r>
              <a:rPr lang="zh-CN" altLang="en-US" sz="2000" dirty="0">
                <a:latin typeface="+mn-ea"/>
              </a:rPr>
              <a:t>　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采用轮询的方式通过</a:t>
            </a:r>
            <a:r>
              <a:rPr lang="en-US" altLang="zh-CN" sz="2000" dirty="0">
                <a:latin typeface="+mn-ea"/>
              </a:rPr>
              <a:t>RPC </a:t>
            </a:r>
            <a:r>
              <a:rPr lang="zh-CN" altLang="en-US" sz="2000" dirty="0">
                <a:latin typeface="+mn-ea"/>
              </a:rPr>
              <a:t>协议向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申请和领取资源</a:t>
            </a:r>
          </a:p>
          <a:p>
            <a:endParaRPr lang="zh-CN" altLang="en-US" sz="16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作业处理流程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11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410445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　一旦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申请到资源后，便与对应的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通信，要求它启动</a:t>
            </a:r>
            <a:r>
              <a:rPr lang="zh-CN" altLang="en-US" sz="2000" dirty="0" smtClean="0">
                <a:latin typeface="+mn-ea"/>
              </a:rPr>
              <a:t>任务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　</a:t>
            </a:r>
            <a:r>
              <a:rPr lang="en-US" altLang="zh-CN" sz="2000" dirty="0" err="1">
                <a:latin typeface="+mn-ea"/>
              </a:rPr>
              <a:t>NodeManager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为任务设置好运行环境（包括环境变量、</a:t>
            </a:r>
            <a:r>
              <a:rPr lang="en-US" altLang="zh-CN" sz="2000" dirty="0">
                <a:latin typeface="+mn-ea"/>
              </a:rPr>
              <a:t>JAR </a:t>
            </a:r>
            <a:r>
              <a:rPr lang="zh-CN" altLang="en-US" sz="2000" dirty="0">
                <a:latin typeface="+mn-ea"/>
              </a:rPr>
              <a:t>包、二进制程序等）后，将任务启动命令写到一个脚本中，并通过运行该脚本启动</a:t>
            </a:r>
            <a:r>
              <a:rPr lang="zh-CN" altLang="en-US" sz="2000" dirty="0" smtClean="0">
                <a:latin typeface="+mn-ea"/>
              </a:rPr>
              <a:t>任务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en-US" sz="2000" dirty="0">
                <a:latin typeface="+mn-ea"/>
              </a:rPr>
              <a:t>　各个任务通过某个</a:t>
            </a:r>
            <a:r>
              <a:rPr lang="en-US" altLang="zh-CN" sz="2000" dirty="0">
                <a:latin typeface="+mn-ea"/>
              </a:rPr>
              <a:t>RPC </a:t>
            </a:r>
            <a:r>
              <a:rPr lang="zh-CN" altLang="en-US" sz="2000" dirty="0">
                <a:latin typeface="+mn-ea"/>
              </a:rPr>
              <a:t>协议向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汇报自己的状态和进度，以让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随时掌握各个任务的运行状态，从而可以在任务失败时重新启动任务。在应用程序运行过程中，用户可随时通过</a:t>
            </a:r>
            <a:r>
              <a:rPr lang="en-US" altLang="zh-CN" sz="2000" dirty="0">
                <a:latin typeface="+mn-ea"/>
              </a:rPr>
              <a:t>RPC 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查询应用程序的当前运行</a:t>
            </a:r>
            <a:r>
              <a:rPr lang="zh-CN" altLang="en-US" sz="2000" dirty="0" smtClean="0">
                <a:latin typeface="+mn-ea"/>
              </a:rPr>
              <a:t>状态</a:t>
            </a:r>
            <a:endParaRPr lang="zh-CN" altLang="en-US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步骤</a:t>
            </a:r>
            <a:r>
              <a:rPr lang="en-US" altLang="zh-CN" sz="2000" dirty="0">
                <a:latin typeface="+mn-ea"/>
              </a:rPr>
              <a:t>8</a:t>
            </a:r>
            <a:r>
              <a:rPr lang="zh-CN" altLang="en-US" sz="2000" dirty="0">
                <a:latin typeface="+mn-ea"/>
              </a:rPr>
              <a:t>　应用程序运行完成后，</a:t>
            </a:r>
            <a:r>
              <a:rPr lang="en-US" altLang="zh-CN" sz="2000" dirty="0" err="1">
                <a:latin typeface="+mn-ea"/>
              </a:rPr>
              <a:t>ApplicationMaster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向</a:t>
            </a:r>
            <a:r>
              <a:rPr lang="en-US" altLang="zh-CN" sz="2000" dirty="0" err="1">
                <a:latin typeface="+mn-ea"/>
              </a:rPr>
              <a:t>ResourceManager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注销并关闭</a:t>
            </a:r>
            <a:r>
              <a:rPr lang="zh-CN" altLang="en-US" sz="2000" dirty="0" smtClean="0">
                <a:latin typeface="+mn-ea"/>
              </a:rPr>
              <a:t>自己</a:t>
            </a:r>
            <a:endParaRPr lang="zh-CN" altLang="en-US" sz="2000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4401982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Yarn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作业处理流程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35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1">
            <a:extLst>
              <a:ext uri="{FF2B5EF4-FFF2-40B4-BE49-F238E27FC236}">
                <a16:creationId xmlns:a16="http://schemas.microsoft.com/office/drawing/2014/main" xmlns="" id="{4B7DB7DC-D473-4F21-81F9-632D4C62C22E}"/>
              </a:ext>
            </a:extLst>
          </p:cNvPr>
          <p:cNvSpPr/>
          <p:nvPr/>
        </p:nvSpPr>
        <p:spPr>
          <a:xfrm flipH="1">
            <a:off x="3664844" y="2647776"/>
            <a:ext cx="5478884" cy="1148110"/>
          </a:xfrm>
          <a:custGeom>
            <a:avLst/>
            <a:gdLst>
              <a:gd name="connsiteX0" fmla="*/ 0 w 5580112"/>
              <a:gd name="connsiteY0" fmla="*/ 0 h 5143500"/>
              <a:gd name="connsiteX1" fmla="*/ 5580112 w 5580112"/>
              <a:gd name="connsiteY1" fmla="*/ 0 h 5143500"/>
              <a:gd name="connsiteX2" fmla="*/ 5580112 w 5580112"/>
              <a:gd name="connsiteY2" fmla="*/ 5143500 h 5143500"/>
              <a:gd name="connsiteX3" fmla="*/ 0 w 5580112"/>
              <a:gd name="connsiteY3" fmla="*/ 5143500 h 5143500"/>
              <a:gd name="connsiteX4" fmla="*/ 0 w 5580112"/>
              <a:gd name="connsiteY4" fmla="*/ 0 h 5143500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028020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5580112"/>
              <a:gd name="connsiteY0" fmla="*/ 0 h 5150534"/>
              <a:gd name="connsiteX1" fmla="*/ 5580112 w 5580112"/>
              <a:gd name="connsiteY1" fmla="*/ 0 h 5150534"/>
              <a:gd name="connsiteX2" fmla="*/ 2464118 w 5580112"/>
              <a:gd name="connsiteY2" fmla="*/ 5150534 h 5150534"/>
              <a:gd name="connsiteX3" fmla="*/ 0 w 5580112"/>
              <a:gd name="connsiteY3" fmla="*/ 5143500 h 5150534"/>
              <a:gd name="connsiteX4" fmla="*/ 0 w 5580112"/>
              <a:gd name="connsiteY4" fmla="*/ 0 h 5150534"/>
              <a:gd name="connsiteX0" fmla="*/ 0 w 3969895"/>
              <a:gd name="connsiteY0" fmla="*/ 10969 h 5161503"/>
              <a:gd name="connsiteX1" fmla="*/ 3969895 w 3969895"/>
              <a:gd name="connsiteY1" fmla="*/ 0 h 5161503"/>
              <a:gd name="connsiteX2" fmla="*/ 2464118 w 3969895"/>
              <a:gd name="connsiteY2" fmla="*/ 5161503 h 5161503"/>
              <a:gd name="connsiteX3" fmla="*/ 0 w 3969895"/>
              <a:gd name="connsiteY3" fmla="*/ 5154469 h 5161503"/>
              <a:gd name="connsiteX4" fmla="*/ 0 w 3969895"/>
              <a:gd name="connsiteY4" fmla="*/ 10969 h 5161503"/>
              <a:gd name="connsiteX0" fmla="*/ 0 w 3969895"/>
              <a:gd name="connsiteY0" fmla="*/ 10969 h 5154469"/>
              <a:gd name="connsiteX1" fmla="*/ 3969895 w 3969895"/>
              <a:gd name="connsiteY1" fmla="*/ 0 h 5154469"/>
              <a:gd name="connsiteX2" fmla="*/ 3219219 w 3969895"/>
              <a:gd name="connsiteY2" fmla="*/ 5129991 h 5154469"/>
              <a:gd name="connsiteX3" fmla="*/ 0 w 3969895"/>
              <a:gd name="connsiteY3" fmla="*/ 5154469 h 5154469"/>
              <a:gd name="connsiteX4" fmla="*/ 0 w 3969895"/>
              <a:gd name="connsiteY4" fmla="*/ 10969 h 5154469"/>
              <a:gd name="connsiteX0" fmla="*/ 0 w 3879883"/>
              <a:gd name="connsiteY0" fmla="*/ 2 h 5143502"/>
              <a:gd name="connsiteX1" fmla="*/ 3879883 w 3879883"/>
              <a:gd name="connsiteY1" fmla="*/ 83565 h 5143502"/>
              <a:gd name="connsiteX2" fmla="*/ 3219219 w 3879883"/>
              <a:gd name="connsiteY2" fmla="*/ 5119024 h 5143502"/>
              <a:gd name="connsiteX3" fmla="*/ 0 w 3879883"/>
              <a:gd name="connsiteY3" fmla="*/ 5143502 h 5143502"/>
              <a:gd name="connsiteX4" fmla="*/ 0 w 3879883"/>
              <a:gd name="connsiteY4" fmla="*/ 2 h 5143502"/>
              <a:gd name="connsiteX0" fmla="*/ 0 w 3844878"/>
              <a:gd name="connsiteY0" fmla="*/ 2 h 5143502"/>
              <a:gd name="connsiteX1" fmla="*/ 3844878 w 3844878"/>
              <a:gd name="connsiteY1" fmla="*/ 83565 h 5143502"/>
              <a:gd name="connsiteX2" fmla="*/ 3219219 w 3844878"/>
              <a:gd name="connsiteY2" fmla="*/ 5119024 h 5143502"/>
              <a:gd name="connsiteX3" fmla="*/ 0 w 3844878"/>
              <a:gd name="connsiteY3" fmla="*/ 5143502 h 5143502"/>
              <a:gd name="connsiteX4" fmla="*/ 0 w 3844878"/>
              <a:gd name="connsiteY4" fmla="*/ 2 h 5143502"/>
              <a:gd name="connsiteX0" fmla="*/ 0 w 4039330"/>
              <a:gd name="connsiteY0" fmla="*/ 2 h 5623209"/>
              <a:gd name="connsiteX1" fmla="*/ 3844878 w 4039330"/>
              <a:gd name="connsiteY1" fmla="*/ 83565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4039330"/>
              <a:gd name="connsiteY0" fmla="*/ 2 h 5623209"/>
              <a:gd name="connsiteX1" fmla="*/ 3374815 w 4039330"/>
              <a:gd name="connsiteY1" fmla="*/ 20541 h 5623209"/>
              <a:gd name="connsiteX2" fmla="*/ 4039330 w 4039330"/>
              <a:gd name="connsiteY2" fmla="*/ 5623209 h 5623209"/>
              <a:gd name="connsiteX3" fmla="*/ 0 w 4039330"/>
              <a:gd name="connsiteY3" fmla="*/ 5143502 h 5623209"/>
              <a:gd name="connsiteX4" fmla="*/ 0 w 4039330"/>
              <a:gd name="connsiteY4" fmla="*/ 2 h 5623209"/>
              <a:gd name="connsiteX0" fmla="*/ 0 w 3943230"/>
              <a:gd name="connsiteY0" fmla="*/ 2 h 5641021"/>
              <a:gd name="connsiteX1" fmla="*/ 3374815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43230"/>
              <a:gd name="connsiteY0" fmla="*/ 2 h 5641021"/>
              <a:gd name="connsiteX1" fmla="*/ 3386121 w 3943230"/>
              <a:gd name="connsiteY1" fmla="*/ 20541 h 5641021"/>
              <a:gd name="connsiteX2" fmla="*/ 3943230 w 3943230"/>
              <a:gd name="connsiteY2" fmla="*/ 5641021 h 5641021"/>
              <a:gd name="connsiteX3" fmla="*/ 0 w 3943230"/>
              <a:gd name="connsiteY3" fmla="*/ 5143502 h 5641021"/>
              <a:gd name="connsiteX4" fmla="*/ 0 w 3943230"/>
              <a:gd name="connsiteY4" fmla="*/ 2 h 5641021"/>
              <a:gd name="connsiteX0" fmla="*/ 0 w 3934751"/>
              <a:gd name="connsiteY0" fmla="*/ 2 h 5641021"/>
              <a:gd name="connsiteX1" fmla="*/ 3386121 w 3934751"/>
              <a:gd name="connsiteY1" fmla="*/ 20541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046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34751"/>
              <a:gd name="connsiteY0" fmla="*/ 2 h 5641021"/>
              <a:gd name="connsiteX1" fmla="*/ 3388948 w 3934751"/>
              <a:gd name="connsiteY1" fmla="*/ 2733 h 5641021"/>
              <a:gd name="connsiteX2" fmla="*/ 3934751 w 3934751"/>
              <a:gd name="connsiteY2" fmla="*/ 5641021 h 5641021"/>
              <a:gd name="connsiteX3" fmla="*/ 0 w 3934751"/>
              <a:gd name="connsiteY3" fmla="*/ 5143502 h 5641021"/>
              <a:gd name="connsiteX4" fmla="*/ 0 w 3934751"/>
              <a:gd name="connsiteY4" fmla="*/ 2 h 5641021"/>
              <a:gd name="connsiteX0" fmla="*/ 0 w 3923446"/>
              <a:gd name="connsiteY0" fmla="*/ 2 h 5641021"/>
              <a:gd name="connsiteX1" fmla="*/ 3388948 w 3923446"/>
              <a:gd name="connsiteY1" fmla="*/ 2733 h 5641021"/>
              <a:gd name="connsiteX2" fmla="*/ 3923446 w 3923446"/>
              <a:gd name="connsiteY2" fmla="*/ 5641021 h 5641021"/>
              <a:gd name="connsiteX3" fmla="*/ 0 w 3923446"/>
              <a:gd name="connsiteY3" fmla="*/ 5143502 h 5641021"/>
              <a:gd name="connsiteX4" fmla="*/ 0 w 3923446"/>
              <a:gd name="connsiteY4" fmla="*/ 2 h 5641021"/>
              <a:gd name="connsiteX0" fmla="*/ 0 w 3926272"/>
              <a:gd name="connsiteY0" fmla="*/ 2 h 5641021"/>
              <a:gd name="connsiteX1" fmla="*/ 3388948 w 3926272"/>
              <a:gd name="connsiteY1" fmla="*/ 2733 h 5641021"/>
              <a:gd name="connsiteX2" fmla="*/ 3926272 w 3926272"/>
              <a:gd name="connsiteY2" fmla="*/ 5641021 h 5641021"/>
              <a:gd name="connsiteX3" fmla="*/ 0 w 3926272"/>
              <a:gd name="connsiteY3" fmla="*/ 5143502 h 5641021"/>
              <a:gd name="connsiteX4" fmla="*/ 0 w 3926272"/>
              <a:gd name="connsiteY4" fmla="*/ 2 h 5641021"/>
              <a:gd name="connsiteX0" fmla="*/ 0 w 3900834"/>
              <a:gd name="connsiteY0" fmla="*/ 2 h 5302617"/>
              <a:gd name="connsiteX1" fmla="*/ 3388948 w 3900834"/>
              <a:gd name="connsiteY1" fmla="*/ 2733 h 5302617"/>
              <a:gd name="connsiteX2" fmla="*/ 3900834 w 3900834"/>
              <a:gd name="connsiteY2" fmla="*/ 5302617 h 5302617"/>
              <a:gd name="connsiteX3" fmla="*/ 0 w 3900834"/>
              <a:gd name="connsiteY3" fmla="*/ 5143502 h 5302617"/>
              <a:gd name="connsiteX4" fmla="*/ 0 w 3900834"/>
              <a:gd name="connsiteY4" fmla="*/ 2 h 5302617"/>
              <a:gd name="connsiteX0" fmla="*/ 0 w 3898007"/>
              <a:gd name="connsiteY0" fmla="*/ 2 h 5195752"/>
              <a:gd name="connsiteX1" fmla="*/ 3388948 w 3898007"/>
              <a:gd name="connsiteY1" fmla="*/ 2733 h 5195752"/>
              <a:gd name="connsiteX2" fmla="*/ 3898007 w 3898007"/>
              <a:gd name="connsiteY2" fmla="*/ 5195752 h 5195752"/>
              <a:gd name="connsiteX3" fmla="*/ 0 w 3898007"/>
              <a:gd name="connsiteY3" fmla="*/ 5143502 h 5195752"/>
              <a:gd name="connsiteX4" fmla="*/ 0 w 3898007"/>
              <a:gd name="connsiteY4" fmla="*/ 2 h 5195752"/>
              <a:gd name="connsiteX0" fmla="*/ 0 w 3895181"/>
              <a:gd name="connsiteY0" fmla="*/ 2 h 5143502"/>
              <a:gd name="connsiteX1" fmla="*/ 3388948 w 3895181"/>
              <a:gd name="connsiteY1" fmla="*/ 2733 h 5143502"/>
              <a:gd name="connsiteX2" fmla="*/ 3895181 w 3895181"/>
              <a:gd name="connsiteY2" fmla="*/ 5035459 h 5143502"/>
              <a:gd name="connsiteX3" fmla="*/ 0 w 3895181"/>
              <a:gd name="connsiteY3" fmla="*/ 5143502 h 5143502"/>
              <a:gd name="connsiteX4" fmla="*/ 0 w 3895181"/>
              <a:gd name="connsiteY4" fmla="*/ 2 h 51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5181" h="5143502">
                <a:moveTo>
                  <a:pt x="0" y="2"/>
                </a:moveTo>
                <a:lnTo>
                  <a:pt x="3388948" y="2733"/>
                </a:lnTo>
                <a:lnTo>
                  <a:pt x="3895181" y="5035459"/>
                </a:lnTo>
                <a:lnTo>
                  <a:pt x="0" y="5143502"/>
                </a:lnTo>
                <a:lnTo>
                  <a:pt x="0" y="2"/>
                </a:lnTo>
                <a:close/>
              </a:path>
            </a:pathLst>
          </a:custGeom>
          <a:solidFill>
            <a:srgbClr val="1B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xmlns="" id="{25C15822-181B-464F-9384-45CC8E47D4FB}"/>
              </a:ext>
            </a:extLst>
          </p:cNvPr>
          <p:cNvSpPr/>
          <p:nvPr/>
        </p:nvSpPr>
        <p:spPr>
          <a:xfrm flipH="1">
            <a:off x="667127" y="567927"/>
            <a:ext cx="4752528" cy="3546763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xmlns="" id="{C7C5B49F-FD44-4756-979C-5283FB503C42}"/>
              </a:ext>
            </a:extLst>
          </p:cNvPr>
          <p:cNvSpPr/>
          <p:nvPr/>
        </p:nvSpPr>
        <p:spPr>
          <a:xfrm flipH="1">
            <a:off x="122504" y="1168376"/>
            <a:ext cx="2653725" cy="1980448"/>
          </a:xfrm>
          <a:custGeom>
            <a:avLst/>
            <a:gdLst>
              <a:gd name="connsiteX0" fmla="*/ 0 w 1510121"/>
              <a:gd name="connsiteY0" fmla="*/ 0 h 1126988"/>
              <a:gd name="connsiteX1" fmla="*/ 714343 w 1510121"/>
              <a:gd name="connsiteY1" fmla="*/ 1126988 h 1126988"/>
              <a:gd name="connsiteX2" fmla="*/ 1510121 w 1510121"/>
              <a:gd name="connsiteY2" fmla="*/ 1123485 h 1126988"/>
              <a:gd name="connsiteX3" fmla="*/ 798064 w 1510121"/>
              <a:gd name="connsiteY3" fmla="*/ 102 h 112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0121" h="1126988">
                <a:moveTo>
                  <a:pt x="0" y="0"/>
                </a:moveTo>
                <a:lnTo>
                  <a:pt x="714343" y="1126988"/>
                </a:lnTo>
                <a:lnTo>
                  <a:pt x="1510121" y="1123485"/>
                </a:lnTo>
                <a:lnTo>
                  <a:pt x="798064" y="102"/>
                </a:lnTo>
                <a:close/>
              </a:path>
            </a:pathLst>
          </a:custGeom>
          <a:solidFill>
            <a:schemeClr val="tx1">
              <a:lumMod val="65000"/>
              <a:lumOff val="3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xmlns="" id="{0A035679-ED33-40F8-8548-41451F31AA56}"/>
              </a:ext>
            </a:extLst>
          </p:cNvPr>
          <p:cNvSpPr/>
          <p:nvPr/>
        </p:nvSpPr>
        <p:spPr>
          <a:xfrm>
            <a:off x="5091581" y="1069742"/>
            <a:ext cx="3656883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1500" spc="300" dirty="0" smtClean="0">
                <a:solidFill>
                  <a:srgbClr val="1B3C4B"/>
                </a:solidFill>
                <a:latin typeface="Agency FB" panose="020B0503020202020204" pitchFamily="34" charset="0"/>
                <a:cs typeface="+mn-ea"/>
                <a:sym typeface="+mn-lt"/>
              </a:rPr>
              <a:t>Thanks</a:t>
            </a:r>
            <a:endParaRPr lang="zh-CN" altLang="en-US" sz="11500" spc="300" dirty="0">
              <a:solidFill>
                <a:srgbClr val="1B3C4B"/>
              </a:solidFill>
              <a:latin typeface="Agency FB" panose="020B0503020202020204" pitchFamily="34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656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843558"/>
            <a:ext cx="6348910" cy="366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76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分而治之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5" y="771550"/>
            <a:ext cx="6336704" cy="3884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173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/>
          <a:lstStyle/>
          <a:p>
            <a:r>
              <a:rPr lang="en-US" altLang="zh-CN" sz="2000" dirty="0" smtClean="0">
                <a:latin typeface="+mn-ea"/>
              </a:rPr>
              <a:t>Map</a:t>
            </a:r>
            <a:r>
              <a:rPr lang="zh-CN" altLang="en-US" sz="2000" dirty="0">
                <a:latin typeface="+mn-ea"/>
              </a:rPr>
              <a:t>过程通过在输入列表中的每一项执行函数，生成一系列的输出列表</a:t>
            </a:r>
            <a:endParaRPr lang="zh-CN" alt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676828" y="1635646"/>
            <a:ext cx="5792043" cy="2880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99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/>
          <a:lstStyle/>
          <a:p>
            <a:pPr marL="12700" marR="6350"/>
            <a:r>
              <a:rPr lang="en-US" altLang="zh-CN" sz="2000" spc="-65" dirty="0">
                <a:solidFill>
                  <a:srgbClr val="051821"/>
                </a:solidFill>
                <a:latin typeface="+mn-ea"/>
                <a:cs typeface="Verdana"/>
              </a:rPr>
              <a:t>R</a:t>
            </a:r>
            <a:r>
              <a:rPr lang="en-US" altLang="zh-CN" sz="2000" spc="-15" dirty="0">
                <a:solidFill>
                  <a:srgbClr val="051821"/>
                </a:solidFill>
                <a:latin typeface="+mn-ea"/>
                <a:cs typeface="Verdana"/>
              </a:rPr>
              <a:t>educe</a:t>
            </a:r>
            <a:r>
              <a:rPr lang="zh-CN" altLang="en-US" sz="2000" dirty="0">
                <a:solidFill>
                  <a:srgbClr val="051821"/>
                </a:solidFill>
                <a:latin typeface="+mn-ea"/>
                <a:cs typeface="微软雅黑"/>
              </a:rPr>
              <a:t>过程在一个输入的列表进行扫描工作，随后生成一个聚集值，作为最后的输出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4"/>
          <p:cNvSpPr/>
          <p:nvPr/>
        </p:nvSpPr>
        <p:spPr>
          <a:xfrm>
            <a:off x="1739758" y="1779662"/>
            <a:ext cx="5666184" cy="2592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16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58050" y="771550"/>
            <a:ext cx="8229600" cy="2592288"/>
          </a:xfrm>
        </p:spPr>
        <p:txBody>
          <a:bodyPr/>
          <a:lstStyle/>
          <a:p>
            <a:pPr marL="12700" marR="6350"/>
            <a:r>
              <a:rPr lang="zh-CN" altLang="en-US" sz="2000" dirty="0">
                <a:solidFill>
                  <a:srgbClr val="051821"/>
                </a:solidFill>
                <a:latin typeface="微软雅黑"/>
                <a:cs typeface="微软雅黑"/>
              </a:rPr>
              <a:t>所有不同的颜色代表不同的键值</a:t>
            </a:r>
            <a:r>
              <a:rPr lang="zh-CN" altLang="en-US" sz="2000" spc="5" dirty="0">
                <a:solidFill>
                  <a:srgbClr val="051821"/>
                </a:solidFill>
                <a:latin typeface="微软雅黑"/>
                <a:cs typeface="微软雅黑"/>
              </a:rPr>
              <a:t>（</a:t>
            </a:r>
            <a:r>
              <a:rPr lang="en-US" altLang="zh-CN" sz="2000" spc="-45" dirty="0">
                <a:solidFill>
                  <a:srgbClr val="051821"/>
                </a:solidFill>
                <a:cs typeface="Verdana"/>
              </a:rPr>
              <a:t>k</a:t>
            </a:r>
            <a:r>
              <a:rPr lang="en-US" altLang="zh-CN" sz="2000" spc="-15" dirty="0">
                <a:solidFill>
                  <a:srgbClr val="051821"/>
                </a:solidFill>
                <a:cs typeface="Verdana"/>
              </a:rPr>
              <a:t>e</a:t>
            </a:r>
            <a:r>
              <a:rPr lang="en-US" altLang="zh-CN" sz="2000" spc="-25" dirty="0">
                <a:solidFill>
                  <a:srgbClr val="051821"/>
                </a:solidFill>
                <a:cs typeface="Verdana"/>
              </a:rPr>
              <a:t>y</a:t>
            </a:r>
            <a:r>
              <a:rPr lang="en-US" altLang="zh-CN" sz="2000" spc="-20" dirty="0">
                <a:solidFill>
                  <a:srgbClr val="051821"/>
                </a:solidFill>
                <a:cs typeface="Verdana"/>
              </a:rPr>
              <a:t>s</a:t>
            </a:r>
            <a:r>
              <a:rPr lang="zh-CN" altLang="en-US" sz="2000" dirty="0">
                <a:solidFill>
                  <a:srgbClr val="051821"/>
                </a:solidFill>
                <a:latin typeface="微软雅黑"/>
                <a:cs typeface="微软雅黑"/>
              </a:rPr>
              <a:t>）。所有相同键值的列表被输入到同一</a:t>
            </a:r>
            <a:r>
              <a:rPr lang="zh-CN" altLang="en-US" sz="2000" spc="5" dirty="0">
                <a:solidFill>
                  <a:srgbClr val="051821"/>
                </a:solidFill>
                <a:latin typeface="微软雅黑"/>
                <a:cs typeface="微软雅黑"/>
              </a:rPr>
              <a:t>个</a:t>
            </a:r>
            <a:r>
              <a:rPr lang="en-US" altLang="zh-CN" sz="2000" spc="-65" dirty="0">
                <a:solidFill>
                  <a:srgbClr val="051821"/>
                </a:solidFill>
                <a:cs typeface="Verdana"/>
              </a:rPr>
              <a:t>R</a:t>
            </a:r>
            <a:r>
              <a:rPr lang="en-US" altLang="zh-CN" sz="2000" spc="-15" dirty="0">
                <a:solidFill>
                  <a:srgbClr val="051821"/>
                </a:solidFill>
                <a:cs typeface="Verdana"/>
              </a:rPr>
              <a:t>educe</a:t>
            </a:r>
            <a:r>
              <a:rPr lang="zh-CN" altLang="en-US" sz="2000" dirty="0">
                <a:solidFill>
                  <a:srgbClr val="051821"/>
                </a:solidFill>
                <a:latin typeface="微软雅黑"/>
                <a:cs typeface="微软雅黑"/>
              </a:rPr>
              <a:t>任务中</a:t>
            </a:r>
            <a:endParaRPr lang="zh-CN" altLang="en-US" sz="2000" dirty="0">
              <a:latin typeface="微软雅黑"/>
              <a:cs typeface="微软雅黑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8050" y="195486"/>
            <a:ext cx="303383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Reduce</a:t>
            </a:r>
            <a:r>
              <a:rPr lang="zh-CN" altLang="en-US" sz="2400" dirty="0" smtClean="0">
                <a:solidFill>
                  <a:srgbClr val="7784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</a:t>
            </a:r>
            <a:endParaRPr lang="en-GB" altLang="zh-CN" sz="2400" dirty="0">
              <a:solidFill>
                <a:srgbClr val="7784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4"/>
          <p:cNvSpPr/>
          <p:nvPr/>
        </p:nvSpPr>
        <p:spPr>
          <a:xfrm>
            <a:off x="1845927" y="1851670"/>
            <a:ext cx="5453846" cy="2444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3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3C4B"/>
      </a:accent1>
      <a:accent2>
        <a:srgbClr val="838383"/>
      </a:accent2>
      <a:accent3>
        <a:srgbClr val="1B3C4B"/>
      </a:accent3>
      <a:accent4>
        <a:srgbClr val="838383"/>
      </a:accent4>
      <a:accent5>
        <a:srgbClr val="1B3C4B"/>
      </a:accent5>
      <a:accent6>
        <a:srgbClr val="838383"/>
      </a:accent6>
      <a:hlink>
        <a:srgbClr val="1B3C4B"/>
      </a:hlink>
      <a:folHlink>
        <a:srgbClr val="838383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171450" indent="-171450">
          <a:buFont typeface="Arial" panose="020B0604020202020204" pitchFamily="34" charset="0"/>
          <a:buChar char="•"/>
          <a:defRPr sz="24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1B3C4B"/>
    </a:accent1>
    <a:accent2>
      <a:srgbClr val="838383"/>
    </a:accent2>
    <a:accent3>
      <a:srgbClr val="1B3C4B"/>
    </a:accent3>
    <a:accent4>
      <a:srgbClr val="838383"/>
    </a:accent4>
    <a:accent5>
      <a:srgbClr val="1B3C4B"/>
    </a:accent5>
    <a:accent6>
      <a:srgbClr val="838383"/>
    </a:accent6>
    <a:hlink>
      <a:srgbClr val="1B3C4B"/>
    </a:hlink>
    <a:folHlink>
      <a:srgbClr val="83838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1845</Words>
  <Application>Microsoft Office PowerPoint</Application>
  <PresentationFormat>全屏显示(16:9)</PresentationFormat>
  <Paragraphs>236</Paragraphs>
  <Slides>48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60" baseType="lpstr">
      <vt:lpstr>Open Sans Light</vt:lpstr>
      <vt:lpstr>华文楷体</vt:lpstr>
      <vt:lpstr>宋体</vt:lpstr>
      <vt:lpstr>微软雅黑</vt:lpstr>
      <vt:lpstr>幼圆</vt:lpstr>
      <vt:lpstr>Agency FB</vt:lpstr>
      <vt:lpstr>Arial</vt:lpstr>
      <vt:lpstr>Calibri</vt:lpstr>
      <vt:lpstr>Consolas</vt:lpstr>
      <vt:lpstr>Impact</vt:lpstr>
      <vt:lpstr>Verdana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user</dc:creator>
  <cp:keywords>第一PPT模板网-WWW.1PPT.COM</cp:keywords>
  <cp:lastModifiedBy>adi</cp:lastModifiedBy>
  <cp:revision>406</cp:revision>
  <dcterms:created xsi:type="dcterms:W3CDTF">2015-12-11T17:46:17Z</dcterms:created>
  <dcterms:modified xsi:type="dcterms:W3CDTF">2018-03-07T02:27:47Z</dcterms:modified>
</cp:coreProperties>
</file>