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425" r:id="rId2"/>
    <p:sldId id="418" r:id="rId3"/>
    <p:sldId id="486" r:id="rId4"/>
    <p:sldId id="404" r:id="rId5"/>
    <p:sldId id="487" r:id="rId6"/>
    <p:sldId id="488" r:id="rId7"/>
    <p:sldId id="489" r:id="rId8"/>
    <p:sldId id="490" r:id="rId9"/>
    <p:sldId id="491" r:id="rId10"/>
    <p:sldId id="492" r:id="rId11"/>
    <p:sldId id="493" r:id="rId12"/>
    <p:sldId id="494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503" r:id="rId21"/>
    <p:sldId id="504" r:id="rId22"/>
    <p:sldId id="505" r:id="rId23"/>
    <p:sldId id="506" r:id="rId24"/>
    <p:sldId id="435" r:id="rId25"/>
    <p:sldId id="507" r:id="rId26"/>
    <p:sldId id="508" r:id="rId27"/>
    <p:sldId id="509" r:id="rId28"/>
    <p:sldId id="510" r:id="rId29"/>
    <p:sldId id="511" r:id="rId30"/>
    <p:sldId id="512" r:id="rId31"/>
    <p:sldId id="513" r:id="rId32"/>
    <p:sldId id="514" r:id="rId33"/>
    <p:sldId id="515" r:id="rId34"/>
    <p:sldId id="516" r:id="rId35"/>
    <p:sldId id="517" r:id="rId36"/>
    <p:sldId id="519" r:id="rId37"/>
    <p:sldId id="518" r:id="rId38"/>
    <p:sldId id="520" r:id="rId39"/>
    <p:sldId id="521" r:id="rId40"/>
    <p:sldId id="522" r:id="rId41"/>
    <p:sldId id="523" r:id="rId42"/>
    <p:sldId id="524" r:id="rId43"/>
    <p:sldId id="525" r:id="rId44"/>
    <p:sldId id="526" r:id="rId45"/>
    <p:sldId id="527" r:id="rId46"/>
    <p:sldId id="528" r:id="rId47"/>
    <p:sldId id="529" r:id="rId48"/>
    <p:sldId id="530" r:id="rId49"/>
    <p:sldId id="533" r:id="rId50"/>
    <p:sldId id="534" r:id="rId51"/>
    <p:sldId id="535" r:id="rId52"/>
    <p:sldId id="536" r:id="rId53"/>
    <p:sldId id="537" r:id="rId54"/>
    <p:sldId id="531" r:id="rId55"/>
    <p:sldId id="532" r:id="rId56"/>
    <p:sldId id="424" r:id="rId57"/>
  </p:sldIdLst>
  <p:sldSz cx="9144000" cy="5143500" type="screen16x9"/>
  <p:notesSz cx="6858000" cy="9144000"/>
  <p:custDataLst>
    <p:tags r:id="rId6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C4B"/>
    <a:srgbClr val="778495"/>
    <a:srgbClr val="9F624F"/>
    <a:srgbClr val="F2C091"/>
    <a:srgbClr val="E6C1B9"/>
    <a:srgbClr val="8F847D"/>
    <a:srgbClr val="5AAD9E"/>
    <a:srgbClr val="256C81"/>
    <a:srgbClr val="F1F8F1"/>
    <a:srgbClr val="F7F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8" autoAdjust="0"/>
    <p:restoredTop sz="88108" autoAdjust="0"/>
  </p:normalViewPr>
  <p:slideViewPr>
    <p:cSldViewPr>
      <p:cViewPr varScale="1">
        <p:scale>
          <a:sx n="86" d="100"/>
          <a:sy n="86" d="100"/>
        </p:scale>
        <p:origin x="762" y="66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08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pPr/>
              <a:t>2019/1/23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pPr/>
              <a:t>2019/1/23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apache.org/jira/browse/HDFS-3399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Split-brain_(computing)" TargetMode="External"/><Relationship Id="rId5" Type="http://schemas.openxmlformats.org/officeDocument/2006/relationships/hyperlink" Target="http://en.wikipedia.org/wiki/Fencing_(computing)" TargetMode="External"/><Relationship Id="rId4" Type="http://schemas.openxmlformats.org/officeDocument/2006/relationships/hyperlink" Target="http://yanbohappy.sinaapp.com/?p=205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832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263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</a:t>
            </a:r>
            <a:r>
              <a:rPr lang="en-US" altLang="zh-CN" dirty="0" smtClean="0"/>
              <a:t>NN</a:t>
            </a:r>
            <a:r>
              <a:rPr lang="zh-CN" altLang="en-US" dirty="0" smtClean="0"/>
              <a:t>的架构使得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在集群扩展性和性能上都有潜在的问题，当集群大到一定程度后，</a:t>
            </a:r>
            <a:r>
              <a:rPr lang="en-US" altLang="zh-CN" dirty="0" smtClean="0"/>
              <a:t>NN</a:t>
            </a:r>
            <a:r>
              <a:rPr lang="zh-CN" altLang="en-US" dirty="0" smtClean="0"/>
              <a:t>进程使用的内存可能会达到上百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，常用的估算公式为</a:t>
            </a:r>
            <a:r>
              <a:rPr lang="en-US" altLang="zh-CN" dirty="0" smtClean="0"/>
              <a:t>1G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1</a:t>
            </a:r>
            <a:r>
              <a:rPr lang="zh-CN" altLang="en-US" dirty="0" smtClean="0"/>
              <a:t>百万个块，按缺省块大小计算的话，大概是</a:t>
            </a:r>
            <a:r>
              <a:rPr lang="en-US" altLang="zh-CN" dirty="0" smtClean="0"/>
              <a:t>64T (</a:t>
            </a:r>
            <a:r>
              <a:rPr lang="zh-CN" altLang="en-US" dirty="0" smtClean="0"/>
              <a:t>这个估算比例是有比较大的富裕的，其实，即使是每个文件只有一个块，所有元数据信息也不会有</a:t>
            </a:r>
            <a:r>
              <a:rPr lang="en-US" altLang="zh-CN" dirty="0" smtClean="0"/>
              <a:t>1KB/block)</a:t>
            </a:r>
            <a:r>
              <a:rPr lang="zh-CN" altLang="en-US" dirty="0" smtClean="0"/>
              <a:t>。同时，所有的元数据信息的读取和操作都需要与</a:t>
            </a:r>
            <a:r>
              <a:rPr lang="en-US" altLang="zh-CN" dirty="0" smtClean="0"/>
              <a:t>NN</a:t>
            </a:r>
            <a:r>
              <a:rPr lang="zh-CN" altLang="en-US" dirty="0" smtClean="0"/>
              <a:t>进行通信，譬如客户端的</a:t>
            </a:r>
            <a:r>
              <a:rPr lang="en-US" altLang="zh-CN" dirty="0" err="1" smtClean="0"/>
              <a:t>addBlock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getBlockLocations</a:t>
            </a:r>
            <a:r>
              <a:rPr lang="zh-CN" altLang="en-US" dirty="0" smtClean="0"/>
              <a:t>，还有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blockRecieved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sendHeartbeat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blockReport</a:t>
            </a:r>
            <a:r>
              <a:rPr lang="zh-CN" altLang="en-US" dirty="0" smtClean="0"/>
              <a:t>，在集群规模变大后，</a:t>
            </a:r>
            <a:r>
              <a:rPr lang="en-US" altLang="zh-CN" dirty="0" smtClean="0"/>
              <a:t>NN</a:t>
            </a:r>
            <a:r>
              <a:rPr lang="zh-CN" altLang="en-US" dirty="0" smtClean="0"/>
              <a:t>成为了性能的瓶颈。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2.0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HDFS Federation</a:t>
            </a:r>
            <a:r>
              <a:rPr lang="zh-CN" altLang="en-US" dirty="0" smtClean="0"/>
              <a:t>就是为了解决这两个问题而开发的。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601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555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603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051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329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528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27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718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27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486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8236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6903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利用共享存储来在两个</a:t>
            </a:r>
            <a:r>
              <a:rPr lang="en-US" altLang="zh-CN" dirty="0" smtClean="0"/>
              <a:t>NN</a:t>
            </a:r>
            <a:r>
              <a:rPr lang="zh-CN" altLang="en-US" dirty="0" smtClean="0"/>
              <a:t>间同步</a:t>
            </a:r>
            <a:r>
              <a:rPr lang="en-US" altLang="zh-CN" dirty="0" smtClean="0"/>
              <a:t>edits</a:t>
            </a:r>
            <a:r>
              <a:rPr lang="zh-CN" altLang="en-US" dirty="0" smtClean="0"/>
              <a:t>信息。</a:t>
            </a:r>
          </a:p>
          <a:p>
            <a:r>
              <a:rPr lang="zh-CN" altLang="en-US" dirty="0" smtClean="0"/>
              <a:t>以前的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share nothing but NN</a:t>
            </a:r>
            <a:r>
              <a:rPr lang="zh-CN" altLang="en-US" dirty="0" smtClean="0"/>
              <a:t>，现在</a:t>
            </a:r>
            <a:r>
              <a:rPr lang="en-US" altLang="zh-CN" dirty="0" smtClean="0"/>
              <a:t>NN</a:t>
            </a:r>
            <a:r>
              <a:rPr lang="zh-CN" altLang="en-US" dirty="0" smtClean="0"/>
              <a:t>又</a:t>
            </a:r>
            <a:r>
              <a:rPr lang="en-US" altLang="zh-CN" dirty="0" smtClean="0"/>
              <a:t>share storage</a:t>
            </a:r>
            <a:r>
              <a:rPr lang="zh-CN" altLang="en-US" dirty="0" smtClean="0"/>
              <a:t>，这样其实是转移了单点故障的位置，但中高端的存储设备内部都有各种</a:t>
            </a:r>
            <a:r>
              <a:rPr lang="en-US" altLang="zh-CN" dirty="0" smtClean="0"/>
              <a:t>RAID</a:t>
            </a:r>
            <a:r>
              <a:rPr lang="zh-CN" altLang="en-US" dirty="0" smtClean="0"/>
              <a:t>以及冗余硬件包括电源以及网卡等，比服务器的可靠性还是略有提高。通过</a:t>
            </a:r>
            <a:r>
              <a:rPr lang="en-US" altLang="zh-CN" dirty="0" smtClean="0"/>
              <a:t>NN</a:t>
            </a:r>
            <a:r>
              <a:rPr lang="zh-CN" altLang="en-US" dirty="0" smtClean="0"/>
              <a:t>内部每次元数据变动后的</a:t>
            </a:r>
            <a:r>
              <a:rPr lang="en-US" altLang="zh-CN" dirty="0" smtClean="0"/>
              <a:t>flush</a:t>
            </a:r>
            <a:r>
              <a:rPr lang="zh-CN" altLang="en-US" dirty="0" smtClean="0"/>
              <a:t>操作，加上</a:t>
            </a:r>
            <a:r>
              <a:rPr lang="en-US" altLang="zh-CN" dirty="0" smtClean="0"/>
              <a:t>NFS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close-to-open</a:t>
            </a:r>
            <a:r>
              <a:rPr lang="zh-CN" altLang="en-US" dirty="0" smtClean="0"/>
              <a:t>，数据的一致性得到了保证。社区现在也试图把元数据存储放到</a:t>
            </a:r>
            <a:r>
              <a:rPr lang="en-US" altLang="zh-CN" dirty="0" err="1" smtClean="0">
                <a:hlinkClick r:id="rId3"/>
              </a:rPr>
              <a:t>BookKeeper</a:t>
            </a:r>
            <a:r>
              <a:rPr lang="zh-CN" altLang="en-US" dirty="0" smtClean="0"/>
              <a:t>上，以去除对共享存储的依赖，</a:t>
            </a:r>
            <a:r>
              <a:rPr lang="en-US" altLang="zh-CN" dirty="0" err="1" smtClean="0"/>
              <a:t>Cloudera</a:t>
            </a:r>
            <a:r>
              <a:rPr lang="zh-CN" altLang="en-US" dirty="0" smtClean="0"/>
              <a:t>也提供了</a:t>
            </a:r>
            <a:r>
              <a:rPr lang="en-US" altLang="zh-CN" dirty="0" smtClean="0"/>
              <a:t>Quorum Journal Manager</a:t>
            </a:r>
            <a:r>
              <a:rPr lang="zh-CN" altLang="en-US" dirty="0" smtClean="0"/>
              <a:t>的实现和代码，这篇中文的</a:t>
            </a:r>
            <a:r>
              <a:rPr lang="en-US" altLang="zh-CN" dirty="0" smtClean="0"/>
              <a:t>blog</a:t>
            </a:r>
            <a:r>
              <a:rPr lang="zh-CN" altLang="en-US" dirty="0" smtClean="0"/>
              <a:t>有详尽分析：</a:t>
            </a:r>
            <a:r>
              <a:rPr lang="zh-CN" altLang="en-US" dirty="0" smtClean="0">
                <a:hlinkClick r:id="rId4"/>
              </a:rPr>
              <a:t>基于</a:t>
            </a:r>
            <a:r>
              <a:rPr lang="en-US" altLang="zh-CN" dirty="0" smtClean="0">
                <a:hlinkClick r:id="rId4"/>
              </a:rPr>
              <a:t>QJM/</a:t>
            </a:r>
            <a:r>
              <a:rPr lang="en-US" altLang="zh-CN" dirty="0" err="1" smtClean="0">
                <a:hlinkClick r:id="rId4"/>
              </a:rPr>
              <a:t>Qurom</a:t>
            </a:r>
            <a:r>
              <a:rPr lang="en-US" altLang="zh-CN" dirty="0" smtClean="0">
                <a:hlinkClick r:id="rId4"/>
              </a:rPr>
              <a:t> Journal Manager/</a:t>
            </a:r>
            <a:r>
              <a:rPr lang="en-US" altLang="zh-CN" dirty="0" err="1" smtClean="0">
                <a:hlinkClick r:id="rId4"/>
              </a:rPr>
              <a:t>Paxos</a:t>
            </a:r>
            <a:r>
              <a:rPr lang="zh-CN" altLang="en-US" dirty="0" smtClean="0">
                <a:hlinkClick r:id="rId4"/>
              </a:rPr>
              <a:t>的</a:t>
            </a:r>
            <a:r>
              <a:rPr lang="en-US" altLang="zh-CN" dirty="0" smtClean="0">
                <a:hlinkClick r:id="rId4"/>
              </a:rPr>
              <a:t>HDFS HA</a:t>
            </a:r>
            <a:r>
              <a:rPr lang="zh-CN" altLang="en-US" dirty="0" smtClean="0">
                <a:hlinkClick r:id="rId4"/>
              </a:rPr>
              <a:t>原理及代码分析</a:t>
            </a:r>
            <a:endParaRPr lang="zh-CN" altLang="en-US" dirty="0" smtClean="0"/>
          </a:p>
          <a:p>
            <a:r>
              <a:rPr lang="en-US" altLang="zh-CN" dirty="0" err="1" smtClean="0"/>
              <a:t>DataNode</a:t>
            </a:r>
            <a:r>
              <a:rPr lang="en-US" altLang="zh-CN" dirty="0" smtClean="0"/>
              <a:t>(</a:t>
            </a:r>
            <a:r>
              <a:rPr lang="zh-CN" altLang="en-US" dirty="0" smtClean="0"/>
              <a:t>以下简称</a:t>
            </a:r>
            <a:r>
              <a:rPr lang="en-US" altLang="zh-CN" dirty="0" smtClean="0"/>
              <a:t>DN)</a:t>
            </a:r>
            <a:r>
              <a:rPr lang="zh-CN" altLang="en-US" dirty="0" smtClean="0"/>
              <a:t>同时向两个</a:t>
            </a:r>
            <a:r>
              <a:rPr lang="en-US" altLang="zh-CN" dirty="0" smtClean="0"/>
              <a:t>NN</a:t>
            </a:r>
            <a:r>
              <a:rPr lang="zh-CN" altLang="en-US" dirty="0" smtClean="0"/>
              <a:t>汇报块信息。</a:t>
            </a:r>
          </a:p>
          <a:p>
            <a:r>
              <a:rPr lang="zh-CN" altLang="en-US" dirty="0" smtClean="0"/>
              <a:t>这是让</a:t>
            </a:r>
            <a:r>
              <a:rPr lang="en-US" altLang="zh-CN" dirty="0" smtClean="0"/>
              <a:t>Standby NN</a:t>
            </a:r>
            <a:r>
              <a:rPr lang="zh-CN" altLang="en-US" dirty="0" smtClean="0"/>
              <a:t>保持集群最新状态的必需步骤，不赘述。</a:t>
            </a:r>
          </a:p>
          <a:p>
            <a:r>
              <a:rPr lang="zh-CN" altLang="en-US" dirty="0" smtClean="0"/>
              <a:t>用于监视和控制</a:t>
            </a:r>
            <a:r>
              <a:rPr lang="en-US" altLang="zh-CN" dirty="0" smtClean="0"/>
              <a:t>NN</a:t>
            </a:r>
            <a:r>
              <a:rPr lang="zh-CN" altLang="en-US" dirty="0" smtClean="0"/>
              <a:t>进程的</a:t>
            </a:r>
            <a:r>
              <a:rPr lang="en-US" altLang="zh-CN" dirty="0" err="1" smtClean="0"/>
              <a:t>FailoverController</a:t>
            </a:r>
            <a:r>
              <a:rPr lang="zh-CN" altLang="en-US" dirty="0" smtClean="0"/>
              <a:t>进程</a:t>
            </a:r>
          </a:p>
          <a:p>
            <a:r>
              <a:rPr lang="zh-CN" altLang="en-US" dirty="0" smtClean="0"/>
              <a:t>显然，我们不能在</a:t>
            </a:r>
            <a:r>
              <a:rPr lang="en-US" altLang="zh-CN" dirty="0" smtClean="0"/>
              <a:t>NN</a:t>
            </a:r>
            <a:r>
              <a:rPr lang="zh-CN" altLang="en-US" dirty="0" smtClean="0"/>
              <a:t>进程内进行心跳等信息同步，最简单的原因，一次</a:t>
            </a:r>
            <a:r>
              <a:rPr lang="en-US" altLang="zh-CN" dirty="0" err="1" smtClean="0"/>
              <a:t>FullGC</a:t>
            </a:r>
            <a:r>
              <a:rPr lang="zh-CN" altLang="en-US" dirty="0" smtClean="0"/>
              <a:t>就可以让</a:t>
            </a:r>
            <a:r>
              <a:rPr lang="en-US" altLang="zh-CN" dirty="0" smtClean="0"/>
              <a:t>NN</a:t>
            </a:r>
            <a:r>
              <a:rPr lang="zh-CN" altLang="en-US" dirty="0" smtClean="0"/>
              <a:t>挂起十几分钟，所以，必须要有一个独立的短小精悍的</a:t>
            </a:r>
            <a:r>
              <a:rPr lang="en-US" altLang="zh-CN" dirty="0" smtClean="0"/>
              <a:t>watchdog</a:t>
            </a:r>
            <a:r>
              <a:rPr lang="zh-CN" altLang="en-US" dirty="0" smtClean="0"/>
              <a:t>来专门负责监控。这也是一个松耦合的设计，便于扩展或更改，目前版本里是用</a:t>
            </a:r>
            <a:r>
              <a:rPr lang="en-US" altLang="zh-CN" dirty="0" err="1" smtClean="0"/>
              <a:t>ZooKeeper</a:t>
            </a:r>
            <a:r>
              <a:rPr lang="en-US" altLang="zh-CN" dirty="0" smtClean="0"/>
              <a:t>(</a:t>
            </a:r>
            <a:r>
              <a:rPr lang="zh-CN" altLang="en-US" dirty="0" smtClean="0"/>
              <a:t>以下简称</a:t>
            </a:r>
            <a:r>
              <a:rPr lang="en-US" altLang="zh-CN" dirty="0" smtClean="0"/>
              <a:t>ZK)</a:t>
            </a:r>
            <a:r>
              <a:rPr lang="zh-CN" altLang="en-US" dirty="0" smtClean="0"/>
              <a:t>来做同步锁，但用户可以方便的把这个</a:t>
            </a:r>
            <a:r>
              <a:rPr lang="en-US" altLang="zh-CN" dirty="0" err="1" smtClean="0"/>
              <a:t>ZooKeeper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FailoverController</a:t>
            </a:r>
            <a:r>
              <a:rPr lang="en-US" altLang="zh-CN" dirty="0" smtClean="0"/>
              <a:t>(</a:t>
            </a:r>
            <a:r>
              <a:rPr lang="zh-CN" altLang="en-US" dirty="0" smtClean="0"/>
              <a:t>以下简称</a:t>
            </a:r>
            <a:r>
              <a:rPr lang="en-US" altLang="zh-CN" dirty="0" smtClean="0"/>
              <a:t>ZKFC)</a:t>
            </a:r>
            <a:r>
              <a:rPr lang="zh-CN" altLang="en-US" dirty="0" smtClean="0"/>
              <a:t>替换为其他的</a:t>
            </a:r>
            <a:r>
              <a:rPr lang="en-US" altLang="zh-CN" dirty="0" smtClean="0"/>
              <a:t>HA</a:t>
            </a:r>
            <a:r>
              <a:rPr lang="zh-CN" altLang="en-US" dirty="0" smtClean="0"/>
              <a:t>方案或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选举方案。</a:t>
            </a:r>
          </a:p>
          <a:p>
            <a:r>
              <a:rPr lang="zh-CN" altLang="en-US" dirty="0" smtClean="0">
                <a:hlinkClick r:id="rId5"/>
              </a:rPr>
              <a:t>隔离</a:t>
            </a:r>
            <a:r>
              <a:rPr lang="en-US" altLang="zh-CN" dirty="0" smtClean="0">
                <a:hlinkClick r:id="rId5"/>
              </a:rPr>
              <a:t>(Fencing)</a:t>
            </a:r>
            <a:r>
              <a:rPr lang="zh-CN" altLang="en-US" dirty="0" smtClean="0"/>
              <a:t>，防止</a:t>
            </a:r>
            <a:r>
              <a:rPr lang="zh-CN" altLang="en-US" dirty="0" smtClean="0">
                <a:hlinkClick r:id="rId6"/>
              </a:rPr>
              <a:t>脑裂</a:t>
            </a:r>
            <a:r>
              <a:rPr lang="zh-CN" altLang="en-US" dirty="0" smtClean="0"/>
              <a:t>，就是保证在任何时候只有一个主</a:t>
            </a:r>
            <a:r>
              <a:rPr lang="en-US" altLang="zh-CN" dirty="0" smtClean="0"/>
              <a:t>NN</a:t>
            </a:r>
            <a:r>
              <a:rPr lang="zh-CN" altLang="en-US" dirty="0" smtClean="0"/>
              <a:t>，包括三个方面：</a:t>
            </a:r>
          </a:p>
          <a:p>
            <a:pPr lvl="1"/>
            <a:r>
              <a:rPr lang="zh-CN" altLang="en-US" dirty="0" smtClean="0"/>
              <a:t>共享存储</a:t>
            </a:r>
            <a:r>
              <a:rPr lang="en-US" altLang="zh-CN" dirty="0" smtClean="0"/>
              <a:t>fencing</a:t>
            </a:r>
            <a:r>
              <a:rPr lang="zh-CN" altLang="en-US" dirty="0" smtClean="0"/>
              <a:t>，确保只有一个</a:t>
            </a:r>
            <a:r>
              <a:rPr lang="en-US" altLang="zh-CN" dirty="0" smtClean="0"/>
              <a:t>NN</a:t>
            </a:r>
            <a:r>
              <a:rPr lang="zh-CN" altLang="en-US" dirty="0" smtClean="0"/>
              <a:t>可以写入</a:t>
            </a:r>
            <a:r>
              <a:rPr lang="en-US" altLang="zh-CN" dirty="0" smtClean="0"/>
              <a:t>edits</a:t>
            </a:r>
            <a:r>
              <a:rPr lang="zh-CN" altLang="en-US" dirty="0" smtClean="0"/>
              <a:t>。</a:t>
            </a:r>
          </a:p>
          <a:p>
            <a:pPr lvl="1"/>
            <a:r>
              <a:rPr lang="zh-CN" altLang="en-US" dirty="0" smtClean="0"/>
              <a:t>客户端</a:t>
            </a:r>
            <a:r>
              <a:rPr lang="en-US" altLang="zh-CN" dirty="0" smtClean="0"/>
              <a:t>fencing</a:t>
            </a:r>
            <a:r>
              <a:rPr lang="zh-CN" altLang="en-US" dirty="0" smtClean="0"/>
              <a:t>，确保只有一个</a:t>
            </a:r>
            <a:r>
              <a:rPr lang="en-US" altLang="zh-CN" dirty="0" smtClean="0"/>
              <a:t>NN</a:t>
            </a:r>
            <a:r>
              <a:rPr lang="zh-CN" altLang="en-US" dirty="0" smtClean="0"/>
              <a:t>可以响应客户端的请求。</a:t>
            </a:r>
          </a:p>
          <a:p>
            <a:pPr lvl="1"/>
            <a:r>
              <a:rPr lang="en-US" altLang="zh-CN" dirty="0" err="1" smtClean="0"/>
              <a:t>DataNode</a:t>
            </a:r>
            <a:r>
              <a:rPr lang="en-US" altLang="zh-CN" dirty="0" smtClean="0"/>
              <a:t> fencing</a:t>
            </a:r>
            <a:r>
              <a:rPr lang="zh-CN" altLang="en-US" dirty="0" smtClean="0"/>
              <a:t>，确保只有一个</a:t>
            </a:r>
            <a:r>
              <a:rPr lang="en-US" altLang="zh-CN" dirty="0" smtClean="0"/>
              <a:t>NN</a:t>
            </a:r>
            <a:r>
              <a:rPr lang="zh-CN" altLang="en-US" dirty="0" smtClean="0"/>
              <a:t>可以向</a:t>
            </a:r>
            <a:r>
              <a:rPr lang="en-US" altLang="zh-CN" dirty="0" smtClean="0"/>
              <a:t>DN</a:t>
            </a:r>
            <a:r>
              <a:rPr lang="zh-CN" altLang="en-US" dirty="0" smtClean="0"/>
              <a:t>下发命令，譬如删除块，复制块，等等。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9092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6301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1866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372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80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348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目的: 提高系统的可靠性与读取效率</a:t>
            </a:r>
          </a:p>
          <a:p>
            <a:r>
              <a:rPr lang="zh-CN" altLang="en-US" dirty="0" smtClean="0"/>
              <a:t>可靠性: 节点失效时读取副本已维持正常运作</a:t>
            </a:r>
          </a:p>
          <a:p>
            <a:r>
              <a:rPr lang="zh-CN" altLang="en-US" dirty="0" smtClean="0"/>
              <a:t>读取效率: 分散读取流量</a:t>
            </a:r>
          </a:p>
          <a:p>
            <a:r>
              <a:rPr lang="zh-CN" altLang="en-US" dirty="0" smtClean="0"/>
              <a:t>本地运行: Job 直接读取本地数据,减少网络流量。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974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921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108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43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457200" y="1203325"/>
            <a:ext cx="8229600" cy="3384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"/>
          <p:cNvSpPr/>
          <p:nvPr/>
        </p:nvSpPr>
        <p:spPr>
          <a:xfrm flipH="1">
            <a:off x="3664844" y="2647776"/>
            <a:ext cx="5478884" cy="1148110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3969895"/>
              <a:gd name="connsiteY0" fmla="*/ 10969 h 5161503"/>
              <a:gd name="connsiteX1" fmla="*/ 3969895 w 3969895"/>
              <a:gd name="connsiteY1" fmla="*/ 0 h 5161503"/>
              <a:gd name="connsiteX2" fmla="*/ 2464118 w 3969895"/>
              <a:gd name="connsiteY2" fmla="*/ 5161503 h 5161503"/>
              <a:gd name="connsiteX3" fmla="*/ 0 w 3969895"/>
              <a:gd name="connsiteY3" fmla="*/ 5154469 h 5161503"/>
              <a:gd name="connsiteX4" fmla="*/ 0 w 3969895"/>
              <a:gd name="connsiteY4" fmla="*/ 10969 h 5161503"/>
              <a:gd name="connsiteX0" fmla="*/ 0 w 3969895"/>
              <a:gd name="connsiteY0" fmla="*/ 10969 h 5154469"/>
              <a:gd name="connsiteX1" fmla="*/ 3969895 w 3969895"/>
              <a:gd name="connsiteY1" fmla="*/ 0 h 5154469"/>
              <a:gd name="connsiteX2" fmla="*/ 3219219 w 3969895"/>
              <a:gd name="connsiteY2" fmla="*/ 5129991 h 5154469"/>
              <a:gd name="connsiteX3" fmla="*/ 0 w 3969895"/>
              <a:gd name="connsiteY3" fmla="*/ 5154469 h 5154469"/>
              <a:gd name="connsiteX4" fmla="*/ 0 w 3969895"/>
              <a:gd name="connsiteY4" fmla="*/ 10969 h 5154469"/>
              <a:gd name="connsiteX0" fmla="*/ 0 w 3879883"/>
              <a:gd name="connsiteY0" fmla="*/ 2 h 5143502"/>
              <a:gd name="connsiteX1" fmla="*/ 3879883 w 3879883"/>
              <a:gd name="connsiteY1" fmla="*/ 83565 h 5143502"/>
              <a:gd name="connsiteX2" fmla="*/ 3219219 w 3879883"/>
              <a:gd name="connsiteY2" fmla="*/ 5119024 h 5143502"/>
              <a:gd name="connsiteX3" fmla="*/ 0 w 3879883"/>
              <a:gd name="connsiteY3" fmla="*/ 5143502 h 5143502"/>
              <a:gd name="connsiteX4" fmla="*/ 0 w 3879883"/>
              <a:gd name="connsiteY4" fmla="*/ 2 h 5143502"/>
              <a:gd name="connsiteX0" fmla="*/ 0 w 3844878"/>
              <a:gd name="connsiteY0" fmla="*/ 2 h 5143502"/>
              <a:gd name="connsiteX1" fmla="*/ 3844878 w 3844878"/>
              <a:gd name="connsiteY1" fmla="*/ 83565 h 5143502"/>
              <a:gd name="connsiteX2" fmla="*/ 3219219 w 3844878"/>
              <a:gd name="connsiteY2" fmla="*/ 5119024 h 5143502"/>
              <a:gd name="connsiteX3" fmla="*/ 0 w 3844878"/>
              <a:gd name="connsiteY3" fmla="*/ 5143502 h 5143502"/>
              <a:gd name="connsiteX4" fmla="*/ 0 w 3844878"/>
              <a:gd name="connsiteY4" fmla="*/ 2 h 5143502"/>
              <a:gd name="connsiteX0" fmla="*/ 0 w 4039330"/>
              <a:gd name="connsiteY0" fmla="*/ 2 h 5623209"/>
              <a:gd name="connsiteX1" fmla="*/ 3844878 w 4039330"/>
              <a:gd name="connsiteY1" fmla="*/ 83565 h 5623209"/>
              <a:gd name="connsiteX2" fmla="*/ 4039330 w 4039330"/>
              <a:gd name="connsiteY2" fmla="*/ 5623209 h 5623209"/>
              <a:gd name="connsiteX3" fmla="*/ 0 w 4039330"/>
              <a:gd name="connsiteY3" fmla="*/ 5143502 h 5623209"/>
              <a:gd name="connsiteX4" fmla="*/ 0 w 4039330"/>
              <a:gd name="connsiteY4" fmla="*/ 2 h 5623209"/>
              <a:gd name="connsiteX0" fmla="*/ 0 w 4039330"/>
              <a:gd name="connsiteY0" fmla="*/ 2 h 5623209"/>
              <a:gd name="connsiteX1" fmla="*/ 3374815 w 4039330"/>
              <a:gd name="connsiteY1" fmla="*/ 20541 h 5623209"/>
              <a:gd name="connsiteX2" fmla="*/ 4039330 w 4039330"/>
              <a:gd name="connsiteY2" fmla="*/ 5623209 h 5623209"/>
              <a:gd name="connsiteX3" fmla="*/ 0 w 4039330"/>
              <a:gd name="connsiteY3" fmla="*/ 5143502 h 5623209"/>
              <a:gd name="connsiteX4" fmla="*/ 0 w 4039330"/>
              <a:gd name="connsiteY4" fmla="*/ 2 h 5623209"/>
              <a:gd name="connsiteX0" fmla="*/ 0 w 3943230"/>
              <a:gd name="connsiteY0" fmla="*/ 2 h 5641021"/>
              <a:gd name="connsiteX1" fmla="*/ 3374815 w 3943230"/>
              <a:gd name="connsiteY1" fmla="*/ 20541 h 5641021"/>
              <a:gd name="connsiteX2" fmla="*/ 3943230 w 3943230"/>
              <a:gd name="connsiteY2" fmla="*/ 5641021 h 5641021"/>
              <a:gd name="connsiteX3" fmla="*/ 0 w 3943230"/>
              <a:gd name="connsiteY3" fmla="*/ 5143502 h 5641021"/>
              <a:gd name="connsiteX4" fmla="*/ 0 w 3943230"/>
              <a:gd name="connsiteY4" fmla="*/ 2 h 5641021"/>
              <a:gd name="connsiteX0" fmla="*/ 0 w 3943230"/>
              <a:gd name="connsiteY0" fmla="*/ 2 h 5641021"/>
              <a:gd name="connsiteX1" fmla="*/ 3386121 w 3943230"/>
              <a:gd name="connsiteY1" fmla="*/ 20541 h 5641021"/>
              <a:gd name="connsiteX2" fmla="*/ 3943230 w 3943230"/>
              <a:gd name="connsiteY2" fmla="*/ 5641021 h 5641021"/>
              <a:gd name="connsiteX3" fmla="*/ 0 w 3943230"/>
              <a:gd name="connsiteY3" fmla="*/ 5143502 h 5641021"/>
              <a:gd name="connsiteX4" fmla="*/ 0 w 3943230"/>
              <a:gd name="connsiteY4" fmla="*/ 2 h 5641021"/>
              <a:gd name="connsiteX0" fmla="*/ 0 w 3934751"/>
              <a:gd name="connsiteY0" fmla="*/ 2 h 5641021"/>
              <a:gd name="connsiteX1" fmla="*/ 3386121 w 3934751"/>
              <a:gd name="connsiteY1" fmla="*/ 20541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34751"/>
              <a:gd name="connsiteY0" fmla="*/ 2 h 5641021"/>
              <a:gd name="connsiteX1" fmla="*/ 3380468 w 3934751"/>
              <a:gd name="connsiteY1" fmla="*/ 2733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34751"/>
              <a:gd name="connsiteY0" fmla="*/ 2 h 5641021"/>
              <a:gd name="connsiteX1" fmla="*/ 3388948 w 3934751"/>
              <a:gd name="connsiteY1" fmla="*/ 2733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23446"/>
              <a:gd name="connsiteY0" fmla="*/ 2 h 5641021"/>
              <a:gd name="connsiteX1" fmla="*/ 3388948 w 3923446"/>
              <a:gd name="connsiteY1" fmla="*/ 2733 h 5641021"/>
              <a:gd name="connsiteX2" fmla="*/ 3923446 w 3923446"/>
              <a:gd name="connsiteY2" fmla="*/ 5641021 h 5641021"/>
              <a:gd name="connsiteX3" fmla="*/ 0 w 3923446"/>
              <a:gd name="connsiteY3" fmla="*/ 5143502 h 5641021"/>
              <a:gd name="connsiteX4" fmla="*/ 0 w 3923446"/>
              <a:gd name="connsiteY4" fmla="*/ 2 h 5641021"/>
              <a:gd name="connsiteX0" fmla="*/ 0 w 3926272"/>
              <a:gd name="connsiteY0" fmla="*/ 2 h 5641021"/>
              <a:gd name="connsiteX1" fmla="*/ 3388948 w 3926272"/>
              <a:gd name="connsiteY1" fmla="*/ 2733 h 5641021"/>
              <a:gd name="connsiteX2" fmla="*/ 3926272 w 3926272"/>
              <a:gd name="connsiteY2" fmla="*/ 5641021 h 5641021"/>
              <a:gd name="connsiteX3" fmla="*/ 0 w 3926272"/>
              <a:gd name="connsiteY3" fmla="*/ 5143502 h 5641021"/>
              <a:gd name="connsiteX4" fmla="*/ 0 w 3926272"/>
              <a:gd name="connsiteY4" fmla="*/ 2 h 5641021"/>
              <a:gd name="connsiteX0" fmla="*/ 0 w 3900834"/>
              <a:gd name="connsiteY0" fmla="*/ 2 h 5302617"/>
              <a:gd name="connsiteX1" fmla="*/ 3388948 w 3900834"/>
              <a:gd name="connsiteY1" fmla="*/ 2733 h 5302617"/>
              <a:gd name="connsiteX2" fmla="*/ 3900834 w 3900834"/>
              <a:gd name="connsiteY2" fmla="*/ 5302617 h 5302617"/>
              <a:gd name="connsiteX3" fmla="*/ 0 w 3900834"/>
              <a:gd name="connsiteY3" fmla="*/ 5143502 h 5302617"/>
              <a:gd name="connsiteX4" fmla="*/ 0 w 3900834"/>
              <a:gd name="connsiteY4" fmla="*/ 2 h 5302617"/>
              <a:gd name="connsiteX0" fmla="*/ 0 w 3898007"/>
              <a:gd name="connsiteY0" fmla="*/ 2 h 5195752"/>
              <a:gd name="connsiteX1" fmla="*/ 3388948 w 3898007"/>
              <a:gd name="connsiteY1" fmla="*/ 2733 h 5195752"/>
              <a:gd name="connsiteX2" fmla="*/ 3898007 w 3898007"/>
              <a:gd name="connsiteY2" fmla="*/ 5195752 h 5195752"/>
              <a:gd name="connsiteX3" fmla="*/ 0 w 3898007"/>
              <a:gd name="connsiteY3" fmla="*/ 5143502 h 5195752"/>
              <a:gd name="connsiteX4" fmla="*/ 0 w 3898007"/>
              <a:gd name="connsiteY4" fmla="*/ 2 h 5195752"/>
              <a:gd name="connsiteX0" fmla="*/ 0 w 3895181"/>
              <a:gd name="connsiteY0" fmla="*/ 2 h 5143502"/>
              <a:gd name="connsiteX1" fmla="*/ 3388948 w 3895181"/>
              <a:gd name="connsiteY1" fmla="*/ 2733 h 5143502"/>
              <a:gd name="connsiteX2" fmla="*/ 3895181 w 3895181"/>
              <a:gd name="connsiteY2" fmla="*/ 5035459 h 5143502"/>
              <a:gd name="connsiteX3" fmla="*/ 0 w 3895181"/>
              <a:gd name="connsiteY3" fmla="*/ 5143502 h 5143502"/>
              <a:gd name="connsiteX4" fmla="*/ 0 w 3895181"/>
              <a:gd name="connsiteY4" fmla="*/ 2 h 51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5181" h="5143502">
                <a:moveTo>
                  <a:pt x="0" y="2"/>
                </a:moveTo>
                <a:lnTo>
                  <a:pt x="3388948" y="2733"/>
                </a:lnTo>
                <a:lnTo>
                  <a:pt x="3895181" y="5035459"/>
                </a:lnTo>
                <a:lnTo>
                  <a:pt x="0" y="5143502"/>
                </a:lnTo>
                <a:lnTo>
                  <a:pt x="0" y="2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56CC36-AAB0-48E4-B898-6AF04E311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298" y="3006387"/>
            <a:ext cx="562271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HDFS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HA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xmlns="" id="{1FF01D84-456E-4235-9E12-04ECB02B7026}"/>
              </a:ext>
            </a:extLst>
          </p:cNvPr>
          <p:cNvSpPr/>
          <p:nvPr/>
        </p:nvSpPr>
        <p:spPr>
          <a:xfrm flipH="1">
            <a:off x="667127" y="567927"/>
            <a:ext cx="4752528" cy="3546763"/>
          </a:xfrm>
          <a:custGeom>
            <a:avLst/>
            <a:gdLst>
              <a:gd name="connsiteX0" fmla="*/ 0 w 1510121"/>
              <a:gd name="connsiteY0" fmla="*/ 0 h 1126988"/>
              <a:gd name="connsiteX1" fmla="*/ 714343 w 1510121"/>
              <a:gd name="connsiteY1" fmla="*/ 1126988 h 1126988"/>
              <a:gd name="connsiteX2" fmla="*/ 1510121 w 1510121"/>
              <a:gd name="connsiteY2" fmla="*/ 1123485 h 1126988"/>
              <a:gd name="connsiteX3" fmla="*/ 798064 w 1510121"/>
              <a:gd name="connsiteY3" fmla="*/ 102 h 11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21" h="1126988">
                <a:moveTo>
                  <a:pt x="0" y="0"/>
                </a:moveTo>
                <a:lnTo>
                  <a:pt x="714343" y="1126988"/>
                </a:lnTo>
                <a:lnTo>
                  <a:pt x="1510121" y="1123485"/>
                </a:lnTo>
                <a:lnTo>
                  <a:pt x="798064" y="102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xmlns="" id="{78FAE0A7-127D-4B9D-9078-023CF8228CDC}"/>
              </a:ext>
            </a:extLst>
          </p:cNvPr>
          <p:cNvSpPr/>
          <p:nvPr/>
        </p:nvSpPr>
        <p:spPr>
          <a:xfrm flipH="1">
            <a:off x="122504" y="1168376"/>
            <a:ext cx="2653725" cy="1980448"/>
          </a:xfrm>
          <a:custGeom>
            <a:avLst/>
            <a:gdLst>
              <a:gd name="connsiteX0" fmla="*/ 0 w 1510121"/>
              <a:gd name="connsiteY0" fmla="*/ 0 h 1126988"/>
              <a:gd name="connsiteX1" fmla="*/ 714343 w 1510121"/>
              <a:gd name="connsiteY1" fmla="*/ 1126988 h 1126988"/>
              <a:gd name="connsiteX2" fmla="*/ 1510121 w 1510121"/>
              <a:gd name="connsiteY2" fmla="*/ 1123485 h 1126988"/>
              <a:gd name="connsiteX3" fmla="*/ 798064 w 1510121"/>
              <a:gd name="connsiteY3" fmla="*/ 102 h 11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21" h="1126988">
                <a:moveTo>
                  <a:pt x="0" y="0"/>
                </a:moveTo>
                <a:lnTo>
                  <a:pt x="714343" y="1126988"/>
                </a:lnTo>
                <a:lnTo>
                  <a:pt x="1510121" y="1123485"/>
                </a:lnTo>
                <a:lnTo>
                  <a:pt x="798064" y="102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FE1A68A0-6837-423F-89C9-0C2FC86E63C4}"/>
              </a:ext>
            </a:extLst>
          </p:cNvPr>
          <p:cNvSpPr/>
          <p:nvPr/>
        </p:nvSpPr>
        <p:spPr>
          <a:xfrm>
            <a:off x="5220072" y="964240"/>
            <a:ext cx="32968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spc="300" dirty="0" err="1" smtClean="0">
                <a:solidFill>
                  <a:srgbClr val="1B3C4B"/>
                </a:solidFill>
                <a:latin typeface="Agency FB" panose="020B0503020202020204" pitchFamily="34" charset="0"/>
                <a:cs typeface="+mn-ea"/>
                <a:sym typeface="+mn-lt"/>
              </a:rPr>
              <a:t>Hadoop</a:t>
            </a:r>
            <a:endParaRPr lang="zh-CN" altLang="en-US" sz="9600" spc="300" dirty="0">
              <a:solidFill>
                <a:srgbClr val="1B3C4B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19" name="图片 22" descr="软件学院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54" y="24550"/>
            <a:ext cx="3724073" cy="58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17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  <p:bldP spid="17" grpId="0" animBg="1"/>
      <p:bldP spid="16" grpId="0" animBg="1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3845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假设：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节点失效是</a:t>
            </a: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常态</a:t>
            </a:r>
            <a:endParaRPr lang="zh-CN" altLang="en-US" sz="16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理想：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任何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一个节点失效，不影响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HDFS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服务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 smtClean="0">
                <a:latin typeface="+mn-ea"/>
                <a:sym typeface="黑体" panose="02010609060101010101" pitchFamily="49" charset="-122"/>
              </a:rPr>
              <a:t>HDFS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可以自动完成副本的</a:t>
            </a: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复制</a:t>
            </a:r>
            <a:endParaRPr lang="en-US" altLang="zh-CN" sz="1600" dirty="0" smtClean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假设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：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write-once-read-many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存取模式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不支持文件并发写入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不支持文件修改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281780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假设目标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92080" y="771550"/>
            <a:ext cx="2414396" cy="18091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708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281780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的主要组件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7" y="1923678"/>
            <a:ext cx="3167351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343991"/>
              </p:ext>
            </p:extLst>
          </p:nvPr>
        </p:nvGraphicFramePr>
        <p:xfrm>
          <a:off x="3563888" y="1372639"/>
          <a:ext cx="5328592" cy="2686253"/>
        </p:xfrm>
        <a:graphic>
          <a:graphicData uri="http://schemas.openxmlformats.org/drawingml/2006/table">
            <a:tbl>
              <a:tblPr/>
              <a:tblGrid>
                <a:gridCol w="26642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08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rPr>
                        <a:t>NameNode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Calibri" pitchFamily="34" charset="0"/>
                      </a:endParaRPr>
                    </a:p>
                  </a:txBody>
                  <a:tcPr marT="45718" marB="4571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rPr>
                        <a:t>DataNode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Calibri" pitchFamily="34" charset="0"/>
                      </a:endParaRPr>
                    </a:p>
                  </a:txBody>
                  <a:tcPr marT="45718" marB="4571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8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宋体" pitchFamily="2" charset="-122"/>
                        </a:rPr>
                        <a:t>存储元数据</a:t>
                      </a:r>
                    </a:p>
                  </a:txBody>
                  <a:tcPr marT="45718" marB="4571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宋体" pitchFamily="2" charset="-122"/>
                        </a:rPr>
                        <a:t> </a:t>
                      </a: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宋体" pitchFamily="2" charset="-122"/>
                        </a:rPr>
                        <a:t>存储文件内容</a:t>
                      </a:r>
                    </a:p>
                  </a:txBody>
                  <a:tcPr marT="45718" marB="4571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83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宋体" pitchFamily="2" charset="-122"/>
                        </a:rPr>
                        <a:t>元数据保存在内存中</a:t>
                      </a:r>
                    </a:p>
                  </a:txBody>
                  <a:tcPr marT="45718" marB="4571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宋体" pitchFamily="2" charset="-122"/>
                        </a:rPr>
                        <a:t>文件内容保存在磁盘</a:t>
                      </a:r>
                    </a:p>
                  </a:txBody>
                  <a:tcPr marT="45718" marB="4571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460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宋体" pitchFamily="2" charset="-122"/>
                        </a:rPr>
                        <a:t> 保存文件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rPr>
                        <a:t>,block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宋体" pitchFamily="2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rPr>
                        <a:t>ataNode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宋体" pitchFamily="2" charset="-122"/>
                        </a:rPr>
                        <a:t>之间的映射关系</a:t>
                      </a:r>
                    </a:p>
                  </a:txBody>
                  <a:tcPr marT="45718" marB="4571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宋体" pitchFamily="2" charset="-122"/>
                        </a:rPr>
                        <a:t>维护了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rPr>
                        <a:t>block id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宋体" pitchFamily="2" charset="-122"/>
                        </a:rPr>
                        <a:t>到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rPr>
                        <a:t>DataNode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宋体" pitchFamily="2" charset="-122"/>
                        </a:rPr>
                        <a:t>本地文件的映射关系</a:t>
                      </a:r>
                    </a:p>
                  </a:txBody>
                  <a:tcPr marT="45718" marB="4571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60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3845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文件切分成块（默认大小</a:t>
            </a:r>
            <a:r>
              <a:rPr lang="en-US" altLang="zh-CN" sz="2000" dirty="0" smtClean="0">
                <a:latin typeface="+mn-ea"/>
                <a:sym typeface="黑体" panose="02010609060101010101" pitchFamily="49" charset="-122"/>
              </a:rPr>
              <a:t>64M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），以块为单位，每个块有多个副本存储在不同的机器上，副本数可在文件生成时指定（默认</a:t>
            </a:r>
            <a:r>
              <a:rPr lang="en-US" altLang="zh-CN" sz="2000" dirty="0" smtClean="0">
                <a:latin typeface="+mn-ea"/>
                <a:sym typeface="黑体" panose="02010609060101010101" pitchFamily="49" charset="-122"/>
              </a:rPr>
              <a:t>3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）</a:t>
            </a:r>
          </a:p>
          <a:p>
            <a:pPr>
              <a:lnSpc>
                <a:spcPct val="120000"/>
              </a:lnSpc>
            </a:pPr>
            <a:r>
              <a:rPr lang="en-US" altLang="zh-CN" sz="2000" dirty="0" err="1" smtClean="0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是主节点，存储文件的元数据如文件名，文件目录结构，文件属性（生成时间</a:t>
            </a:r>
            <a:r>
              <a:rPr lang="en-US" altLang="zh-CN" sz="2000" dirty="0" smtClean="0">
                <a:latin typeface="+mn-ea"/>
                <a:sym typeface="黑体" panose="02010609060101010101" pitchFamily="49" charset="-122"/>
              </a:rPr>
              <a:t>,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副本数</a:t>
            </a:r>
            <a:r>
              <a:rPr lang="en-US" altLang="zh-CN" sz="2000" dirty="0" smtClean="0">
                <a:latin typeface="+mn-ea"/>
                <a:sym typeface="黑体" panose="02010609060101010101" pitchFamily="49" charset="-122"/>
              </a:rPr>
              <a:t>,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文件权限），以及每个文件的块列表以及块所在的</a:t>
            </a:r>
            <a:r>
              <a:rPr lang="en-US" altLang="zh-CN" sz="2000" dirty="0" err="1" smtClean="0">
                <a:latin typeface="+mn-ea"/>
                <a:sym typeface="黑体" panose="02010609060101010101" pitchFamily="49" charset="-122"/>
              </a:rPr>
              <a:t>DataNode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等等</a:t>
            </a:r>
          </a:p>
          <a:p>
            <a:pPr>
              <a:lnSpc>
                <a:spcPct val="120000"/>
              </a:lnSpc>
            </a:pPr>
            <a:r>
              <a:rPr lang="en-US" altLang="zh-CN" sz="2000" dirty="0" err="1" smtClean="0">
                <a:latin typeface="+mn-ea"/>
                <a:sym typeface="黑体" panose="02010609060101010101" pitchFamily="49" charset="-122"/>
              </a:rPr>
              <a:t>DataNode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在本地文件系统存储文件块数据，以及块数据的校验</a:t>
            </a:r>
            <a:endParaRPr lang="zh-CN" altLang="en-US" sz="20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281780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6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281780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699542"/>
            <a:ext cx="5544616" cy="3859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0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3845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是一个中心服务器，单一节点，负责管理文件系统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的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命名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空间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(namespace)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以及客户端对文件的访问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文件操作，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负责文件元数据的操作，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DataNode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负责处理文件内容的读写请求，数据流不经过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，只会询问它跟那个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DataNode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联系</a:t>
            </a:r>
            <a:endParaRPr lang="en-US" altLang="zh-CN" sz="2000" dirty="0" smtClean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副本存放在那些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DataNode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上由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来控制，根据全局情况做出块放置决定，读取文件时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尽量让用户先读取最近的副本，降低带块消耗和读取时延</a:t>
            </a:r>
          </a:p>
          <a:p>
            <a:pPr>
              <a:lnSpc>
                <a:spcPct val="120000"/>
              </a:lnSpc>
            </a:pPr>
            <a:endParaRPr lang="zh-CN" altLang="en-US" sz="20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281780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NameNode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272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38455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altLang="zh-CN" sz="2000" dirty="0" err="1">
                <a:latin typeface="+mn-ea"/>
              </a:rPr>
              <a:t>NameNode</a:t>
            </a:r>
            <a:r>
              <a:rPr lang="zh-CN" altLang="en-US" sz="2000" dirty="0">
                <a:latin typeface="+mn-ea"/>
              </a:rPr>
              <a:t>全权管理数据块的复制，它周期性地从集群中的每个</a:t>
            </a:r>
            <a:r>
              <a:rPr lang="en-US" altLang="zh-CN" sz="2000" dirty="0" err="1">
                <a:latin typeface="+mn-ea"/>
              </a:rPr>
              <a:t>DataNode</a:t>
            </a:r>
            <a:r>
              <a:rPr lang="zh-CN" altLang="en-US" sz="2000" dirty="0">
                <a:latin typeface="+mn-ea"/>
              </a:rPr>
              <a:t>接收心跳信号和块状态报告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 err="1" smtClean="0">
                <a:latin typeface="+mn-ea"/>
              </a:rPr>
              <a:t>BlockReport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。接收到心跳信号意味着该</a:t>
            </a:r>
            <a:r>
              <a:rPr lang="en-US" altLang="zh-CN" sz="2000" dirty="0" err="1">
                <a:latin typeface="+mn-ea"/>
              </a:rPr>
              <a:t>DataNode</a:t>
            </a:r>
            <a:r>
              <a:rPr lang="zh-CN" altLang="en-US" sz="2000" dirty="0">
                <a:latin typeface="+mn-ea"/>
              </a:rPr>
              <a:t>节点工作正常。块状态报告包含了一个该</a:t>
            </a:r>
            <a:r>
              <a:rPr lang="en-US" altLang="zh-CN" sz="2000" dirty="0" err="1">
                <a:latin typeface="+mn-ea"/>
              </a:rPr>
              <a:t>DataNode</a:t>
            </a:r>
            <a:r>
              <a:rPr lang="zh-CN" altLang="en-US" sz="2000" dirty="0">
                <a:latin typeface="+mn-ea"/>
              </a:rPr>
              <a:t>上所有数据块的列表。 </a:t>
            </a:r>
          </a:p>
          <a:p>
            <a:pPr>
              <a:lnSpc>
                <a:spcPct val="120000"/>
              </a:lnSpc>
            </a:pPr>
            <a:endParaRPr lang="zh-CN" altLang="en-US" sz="20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281780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NameNode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973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281780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NameNode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725" y="862946"/>
            <a:ext cx="2021131" cy="304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862945"/>
            <a:ext cx="2528829" cy="304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486980" y="3950041"/>
            <a:ext cx="15566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ea typeface="微软雅黑" panose="020B0503020204020204" pitchFamily="34" charset="-122"/>
              </a:rPr>
              <a:t>块存储结构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63740" y="3912667"/>
            <a:ext cx="21453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metadata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物理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存储结构</a:t>
            </a:r>
          </a:p>
        </p:txBody>
      </p:sp>
    </p:spTree>
    <p:extLst>
      <p:ext uri="{BB962C8B-B14F-4D97-AF65-F5344CB8AC3E}">
        <p14:creationId xmlns:p14="http://schemas.microsoft.com/office/powerpoint/2010/main" val="405439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38455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sz="2000" dirty="0">
                <a:latin typeface="+mn-ea"/>
                <a:sym typeface="Times New Roman" panose="02020603050405020304" pitchFamily="18" charset="0"/>
              </a:rPr>
              <a:t>一个数据块在</a:t>
            </a:r>
            <a:r>
              <a:rPr lang="en-US" altLang="zh-CN" sz="2000" dirty="0" err="1">
                <a:latin typeface="+mn-ea"/>
                <a:sym typeface="Times New Roman" panose="02020603050405020304" pitchFamily="18" charset="0"/>
              </a:rPr>
              <a:t>DataNode</a:t>
            </a:r>
            <a:r>
              <a:rPr lang="zh-CN" altLang="en-US" sz="2000" dirty="0">
                <a:latin typeface="+mn-ea"/>
                <a:sym typeface="Times New Roman" panose="02020603050405020304" pitchFamily="18" charset="0"/>
              </a:rPr>
              <a:t>以文件存储在磁盘上，包括两个文件，一个是数据本身，一个是</a:t>
            </a:r>
            <a:r>
              <a:rPr lang="zh-CN" altLang="en-US" sz="2000" dirty="0" smtClean="0">
                <a:latin typeface="+mn-ea"/>
                <a:sym typeface="Times New Roman" panose="02020603050405020304" pitchFamily="18" charset="0"/>
              </a:rPr>
              <a:t>元数据。元数据包括</a:t>
            </a:r>
            <a:r>
              <a:rPr lang="zh-CN" altLang="en-US" sz="2000" dirty="0">
                <a:latin typeface="+mn-ea"/>
                <a:sym typeface="Times New Roman" panose="02020603050405020304" pitchFamily="18" charset="0"/>
              </a:rPr>
              <a:t>数据块的长度，块数据的</a:t>
            </a:r>
            <a:r>
              <a:rPr lang="zh-CN" altLang="en-US" sz="2000" dirty="0" smtClean="0">
                <a:latin typeface="+mn-ea"/>
                <a:sym typeface="Times New Roman" panose="02020603050405020304" pitchFamily="18" charset="0"/>
              </a:rPr>
              <a:t>校验和，以及</a:t>
            </a:r>
            <a:r>
              <a:rPr lang="zh-CN" altLang="en-US" sz="2000" dirty="0">
                <a:latin typeface="+mn-ea"/>
                <a:sym typeface="Times New Roman" panose="02020603050405020304" pitchFamily="18" charset="0"/>
              </a:rPr>
              <a:t>时间戳</a:t>
            </a:r>
            <a:endParaRPr lang="en-US" altLang="zh-CN" sz="2000" dirty="0">
              <a:latin typeface="+mn-ea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zh-CN" sz="2000" dirty="0" err="1">
                <a:latin typeface="+mn-ea"/>
              </a:rPr>
              <a:t>DataNode</a:t>
            </a:r>
            <a:r>
              <a:rPr lang="zh-CN" altLang="en-US" sz="2000" dirty="0">
                <a:latin typeface="+mn-ea"/>
              </a:rPr>
              <a:t>启动后向</a:t>
            </a:r>
            <a:r>
              <a:rPr lang="en-US" altLang="zh-CN" sz="2000" dirty="0" err="1">
                <a:latin typeface="+mn-ea"/>
              </a:rPr>
              <a:t>NameNode</a:t>
            </a:r>
            <a:r>
              <a:rPr lang="zh-CN" altLang="en-US" sz="2000" dirty="0">
                <a:latin typeface="+mn-ea"/>
              </a:rPr>
              <a:t>注册，通过后</a:t>
            </a:r>
            <a:r>
              <a:rPr lang="zh-CN" altLang="en-US" sz="2000" dirty="0" smtClean="0">
                <a:latin typeface="+mn-ea"/>
              </a:rPr>
              <a:t>，会周期性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小时）的向</a:t>
            </a:r>
            <a:r>
              <a:rPr lang="en-US" altLang="zh-CN" sz="2000" dirty="0" err="1">
                <a:latin typeface="+mn-ea"/>
              </a:rPr>
              <a:t>NameNode</a:t>
            </a:r>
            <a:r>
              <a:rPr lang="zh-CN" altLang="en-US" sz="2000" dirty="0">
                <a:latin typeface="+mn-ea"/>
              </a:rPr>
              <a:t>上报所有的块</a:t>
            </a:r>
            <a:r>
              <a:rPr lang="zh-CN" altLang="en-US" sz="2000" dirty="0" smtClean="0">
                <a:latin typeface="+mn-ea"/>
              </a:rPr>
              <a:t>信息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281780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DataNode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34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38455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sz="2000" dirty="0">
                <a:latin typeface="+mn-ea"/>
                <a:sym typeface="Times New Roman" panose="02020603050405020304" pitchFamily="18" charset="0"/>
              </a:rPr>
              <a:t>心跳是每</a:t>
            </a:r>
            <a:r>
              <a:rPr lang="en-US" altLang="zh-CN" sz="2000" dirty="0">
                <a:latin typeface="+mn-ea"/>
                <a:sym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+mn-ea"/>
                <a:sym typeface="Times New Roman" panose="02020603050405020304" pitchFamily="18" charset="0"/>
              </a:rPr>
              <a:t>秒一次，心跳返回结果带有</a:t>
            </a:r>
            <a:r>
              <a:rPr lang="en-US" altLang="zh-CN" sz="2000" dirty="0" err="1">
                <a:latin typeface="+mn-ea"/>
                <a:sym typeface="Times New Roman" panose="02020603050405020304" pitchFamily="18" charset="0"/>
              </a:rPr>
              <a:t>NameNode</a:t>
            </a:r>
            <a:r>
              <a:rPr lang="zh-CN" altLang="en-US" sz="2000" dirty="0">
                <a:latin typeface="+mn-ea"/>
                <a:sym typeface="Times New Roman" panose="02020603050405020304" pitchFamily="18" charset="0"/>
              </a:rPr>
              <a:t>给该</a:t>
            </a:r>
            <a:r>
              <a:rPr lang="en-US" altLang="zh-CN" sz="2000" dirty="0" err="1">
                <a:latin typeface="+mn-ea"/>
                <a:sym typeface="Times New Roman" panose="02020603050405020304" pitchFamily="18" charset="0"/>
              </a:rPr>
              <a:t>DataNode</a:t>
            </a:r>
            <a:r>
              <a:rPr lang="zh-CN" altLang="en-US" sz="2000" dirty="0">
                <a:latin typeface="+mn-ea"/>
                <a:sym typeface="Times New Roman" panose="02020603050405020304" pitchFamily="18" charset="0"/>
              </a:rPr>
              <a:t>的命令如复制块数据到另一台机器，或删除某个数据块。</a:t>
            </a:r>
            <a:r>
              <a:rPr lang="zh-CN" altLang="en-US" sz="2000" dirty="0" smtClean="0">
                <a:latin typeface="+mn-ea"/>
                <a:sym typeface="Times New Roman" panose="02020603050405020304" pitchFamily="18" charset="0"/>
              </a:rPr>
              <a:t>如果</a:t>
            </a:r>
            <a:r>
              <a:rPr lang="en-US" altLang="zh-CN" sz="2000" dirty="0" err="1" smtClean="0">
                <a:latin typeface="+mn-ea"/>
                <a:sym typeface="Times New Roman" panose="02020603050405020304" pitchFamily="18" charset="0"/>
              </a:rPr>
              <a:t>NameNode</a:t>
            </a:r>
            <a:r>
              <a:rPr lang="zh-CN" altLang="en-US" sz="2000" dirty="0" smtClean="0">
                <a:latin typeface="+mn-ea"/>
                <a:sym typeface="Times New Roman" panose="02020603050405020304" pitchFamily="18" charset="0"/>
              </a:rPr>
              <a:t>超过</a:t>
            </a:r>
            <a:r>
              <a:rPr lang="en-US" altLang="zh-CN" sz="2000" dirty="0">
                <a:latin typeface="+mn-ea"/>
                <a:sym typeface="Times New Roman" panose="02020603050405020304" pitchFamily="18" charset="0"/>
              </a:rPr>
              <a:t>10</a:t>
            </a:r>
            <a:r>
              <a:rPr lang="zh-CN" altLang="en-US" sz="2000" dirty="0">
                <a:latin typeface="+mn-ea"/>
                <a:sym typeface="Times New Roman" panose="02020603050405020304" pitchFamily="18" charset="0"/>
              </a:rPr>
              <a:t>分钟没有收到某个</a:t>
            </a:r>
            <a:r>
              <a:rPr lang="en-US" altLang="zh-CN" sz="2000" dirty="0" err="1">
                <a:latin typeface="+mn-ea"/>
                <a:sym typeface="Times New Roman" panose="02020603050405020304" pitchFamily="18" charset="0"/>
              </a:rPr>
              <a:t>DataNode</a:t>
            </a:r>
            <a:r>
              <a:rPr lang="en-US" altLang="zh-CN" sz="2000" dirty="0">
                <a:latin typeface="+mn-ea"/>
                <a:sym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+mn-ea"/>
                <a:sym typeface="Times New Roman" panose="02020603050405020304" pitchFamily="18" charset="0"/>
              </a:rPr>
              <a:t>的心跳，则认为该节点不可用。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sz="2000" dirty="0">
                <a:latin typeface="+mn-ea"/>
                <a:sym typeface="Times New Roman" panose="02020603050405020304" pitchFamily="18" charset="0"/>
              </a:rPr>
              <a:t>集群运行中可以</a:t>
            </a:r>
            <a:r>
              <a:rPr lang="zh-CN" altLang="en-US" sz="2000" dirty="0" smtClean="0">
                <a:latin typeface="+mn-ea"/>
                <a:sym typeface="Times New Roman" panose="02020603050405020304" pitchFamily="18" charset="0"/>
              </a:rPr>
              <a:t>安全的加入</a:t>
            </a:r>
            <a:r>
              <a:rPr lang="zh-CN" altLang="en-US" sz="2000" dirty="0">
                <a:latin typeface="+mn-ea"/>
                <a:sym typeface="Times New Roman" panose="02020603050405020304" pitchFamily="18" charset="0"/>
              </a:rPr>
              <a:t>和退出一些机器</a:t>
            </a:r>
          </a:p>
          <a:p>
            <a:pPr>
              <a:lnSpc>
                <a:spcPct val="120000"/>
              </a:lnSpc>
            </a:pPr>
            <a:endParaRPr lang="zh-CN" altLang="en-US" sz="20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281780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DataNode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234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890098" y="1869356"/>
            <a:ext cx="2457766" cy="180020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sz="2000" dirty="0">
                <a:latin typeface="+mn-ea"/>
                <a:sym typeface="Times New Roman" panose="02020603050405020304" pitchFamily="18" charset="0"/>
              </a:rPr>
              <a:t>根据时间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sz="2000" dirty="0">
                <a:latin typeface="+mn-ea"/>
                <a:sym typeface="Times New Roman" panose="02020603050405020304" pitchFamily="18" charset="0"/>
              </a:rPr>
              <a:t>只是</a:t>
            </a:r>
            <a:r>
              <a:rPr lang="en-US" altLang="zh-CN" sz="2000" dirty="0">
                <a:latin typeface="+mn-ea"/>
                <a:sym typeface="Times New Roman" panose="02020603050405020304" pitchFamily="18" charset="0"/>
              </a:rPr>
              <a:t>NN</a:t>
            </a:r>
            <a:r>
              <a:rPr lang="zh-CN" altLang="en-US" sz="2000" dirty="0">
                <a:latin typeface="+mn-ea"/>
                <a:sym typeface="Times New Roman" panose="02020603050405020304" pitchFamily="18" charset="0"/>
              </a:rPr>
              <a:t>的工具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sz="2000" dirty="0">
                <a:latin typeface="+mn-ea"/>
                <a:sym typeface="Times New Roman" panose="02020603050405020304" pitchFamily="18" charset="0"/>
              </a:rPr>
              <a:t>没有</a:t>
            </a:r>
            <a:r>
              <a:rPr lang="en-US" altLang="zh-CN" sz="2000" dirty="0">
                <a:latin typeface="+mn-ea"/>
                <a:sym typeface="Times New Roman" panose="02020603050405020304" pitchFamily="18" charset="0"/>
              </a:rPr>
              <a:t>failover</a:t>
            </a:r>
            <a:r>
              <a:rPr lang="zh-CN" altLang="en-US" sz="2000" dirty="0">
                <a:latin typeface="+mn-ea"/>
                <a:sym typeface="Times New Roman" panose="02020603050405020304" pitchFamily="18" charset="0"/>
              </a:rPr>
              <a:t>机制</a:t>
            </a:r>
          </a:p>
          <a:p>
            <a:pPr>
              <a:lnSpc>
                <a:spcPct val="120000"/>
              </a:lnSpc>
            </a:pPr>
            <a:endParaRPr lang="zh-CN" altLang="en-US" sz="20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32186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SecondaryNameNode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Hadoop secondary namenode fsimage检查点更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699542"/>
            <a:ext cx="3961387" cy="413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433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0"/>
            <a:ext cx="3419872" cy="5150534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5150534">
                <a:moveTo>
                  <a:pt x="0" y="0"/>
                </a:moveTo>
                <a:lnTo>
                  <a:pt x="5580112" y="0"/>
                </a:lnTo>
                <a:lnTo>
                  <a:pt x="2464118" y="5150534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641" y="-4748"/>
            <a:ext cx="2089148" cy="920314"/>
          </a:xfrm>
          <a:custGeom>
            <a:avLst/>
            <a:gdLst>
              <a:gd name="connsiteX0" fmla="*/ 0 w 1728192"/>
              <a:gd name="connsiteY0" fmla="*/ 0 h 915566"/>
              <a:gd name="connsiteX1" fmla="*/ 1728192 w 1728192"/>
              <a:gd name="connsiteY1" fmla="*/ 0 h 915566"/>
              <a:gd name="connsiteX2" fmla="*/ 1728192 w 1728192"/>
              <a:gd name="connsiteY2" fmla="*/ 915566 h 915566"/>
              <a:gd name="connsiteX3" fmla="*/ 0 w 1728192"/>
              <a:gd name="connsiteY3" fmla="*/ 915566 h 915566"/>
              <a:gd name="connsiteX4" fmla="*/ 0 w 1728192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28192 w 2086001"/>
              <a:gd name="connsiteY2" fmla="*/ 915566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44095 w 2086001"/>
              <a:gd name="connsiteY2" fmla="*/ 907615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54195"/>
              <a:gd name="connsiteY0" fmla="*/ 0 h 915566"/>
              <a:gd name="connsiteX1" fmla="*/ 2054195 w 2054195"/>
              <a:gd name="connsiteY1" fmla="*/ 0 h 915566"/>
              <a:gd name="connsiteX2" fmla="*/ 1744095 w 2054195"/>
              <a:gd name="connsiteY2" fmla="*/ 907615 h 915566"/>
              <a:gd name="connsiteX3" fmla="*/ 0 w 2054195"/>
              <a:gd name="connsiteY3" fmla="*/ 915566 h 915566"/>
              <a:gd name="connsiteX4" fmla="*/ 0 w 2054195"/>
              <a:gd name="connsiteY4" fmla="*/ 0 h 915566"/>
              <a:gd name="connsiteX0" fmla="*/ 0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0 w 2070098"/>
              <a:gd name="connsiteY4" fmla="*/ 0 h 915566"/>
              <a:gd name="connsiteX0" fmla="*/ 357808 w 2070098"/>
              <a:gd name="connsiteY0" fmla="*/ 7951 h 907614"/>
              <a:gd name="connsiteX1" fmla="*/ 2070098 w 2070098"/>
              <a:gd name="connsiteY1" fmla="*/ 0 h 907614"/>
              <a:gd name="connsiteX2" fmla="*/ 1744095 w 2070098"/>
              <a:gd name="connsiteY2" fmla="*/ 899663 h 907614"/>
              <a:gd name="connsiteX3" fmla="*/ 0 w 2070098"/>
              <a:gd name="connsiteY3" fmla="*/ 907614 h 907614"/>
              <a:gd name="connsiteX4" fmla="*/ 357808 w 2070098"/>
              <a:gd name="connsiteY4" fmla="*/ 7951 h 907614"/>
              <a:gd name="connsiteX0" fmla="*/ 381662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381662 w 2070098"/>
              <a:gd name="connsiteY4" fmla="*/ 0 h 915566"/>
              <a:gd name="connsiteX0" fmla="*/ 381662 w 2089148"/>
              <a:gd name="connsiteY0" fmla="*/ 4748 h 920314"/>
              <a:gd name="connsiteX1" fmla="*/ 2089148 w 2089148"/>
              <a:gd name="connsiteY1" fmla="*/ 0 h 920314"/>
              <a:gd name="connsiteX2" fmla="*/ 1744095 w 2089148"/>
              <a:gd name="connsiteY2" fmla="*/ 912363 h 920314"/>
              <a:gd name="connsiteX3" fmla="*/ 0 w 2089148"/>
              <a:gd name="connsiteY3" fmla="*/ 920314 h 920314"/>
              <a:gd name="connsiteX4" fmla="*/ 381662 w 2089148"/>
              <a:gd name="connsiteY4" fmla="*/ 4748 h 92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148" h="920314">
                <a:moveTo>
                  <a:pt x="381662" y="4748"/>
                </a:moveTo>
                <a:lnTo>
                  <a:pt x="2089148" y="0"/>
                </a:lnTo>
                <a:lnTo>
                  <a:pt x="1744095" y="912363"/>
                </a:lnTo>
                <a:lnTo>
                  <a:pt x="0" y="920314"/>
                </a:lnTo>
                <a:lnTo>
                  <a:pt x="381662" y="474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819864"/>
            <a:ext cx="2731962" cy="3330670"/>
          </a:xfrm>
          <a:custGeom>
            <a:avLst/>
            <a:gdLst>
              <a:gd name="connsiteX0" fmla="*/ 0 w 1475656"/>
              <a:gd name="connsiteY0" fmla="*/ 0 h 3298864"/>
              <a:gd name="connsiteX1" fmla="*/ 1475656 w 1475656"/>
              <a:gd name="connsiteY1" fmla="*/ 0 h 3298864"/>
              <a:gd name="connsiteX2" fmla="*/ 1475656 w 1475656"/>
              <a:gd name="connsiteY2" fmla="*/ 3298864 h 3298864"/>
              <a:gd name="connsiteX3" fmla="*/ 0 w 1475656"/>
              <a:gd name="connsiteY3" fmla="*/ 3298864 h 3298864"/>
              <a:gd name="connsiteX4" fmla="*/ 0 w 1475656"/>
              <a:gd name="connsiteY4" fmla="*/ 0 h 3298864"/>
              <a:gd name="connsiteX0" fmla="*/ 0 w 2731962"/>
              <a:gd name="connsiteY0" fmla="*/ 31806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0 w 2731962"/>
              <a:gd name="connsiteY4" fmla="*/ 31806 h 3330670"/>
              <a:gd name="connsiteX0" fmla="*/ 7951 w 2731962"/>
              <a:gd name="connsiteY0" fmla="*/ 1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7951 w 2731962"/>
              <a:gd name="connsiteY4" fmla="*/ 1 h 33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62" h="3330670">
                <a:moveTo>
                  <a:pt x="7951" y="1"/>
                </a:moveTo>
                <a:lnTo>
                  <a:pt x="2731962" y="0"/>
                </a:lnTo>
                <a:lnTo>
                  <a:pt x="1475656" y="3330670"/>
                </a:lnTo>
                <a:lnTo>
                  <a:pt x="0" y="3330670"/>
                </a:lnTo>
                <a:cubicBezTo>
                  <a:pt x="2650" y="2220447"/>
                  <a:pt x="5301" y="1110224"/>
                  <a:pt x="7951" y="1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31962" y="915566"/>
            <a:ext cx="6412038" cy="904298"/>
          </a:xfrm>
          <a:custGeom>
            <a:avLst/>
            <a:gdLst>
              <a:gd name="connsiteX0" fmla="*/ 0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0 w 6412038"/>
              <a:gd name="connsiteY4" fmla="*/ 0 h 904298"/>
              <a:gd name="connsiteX0" fmla="*/ 302150 w 6412038"/>
              <a:gd name="connsiteY0" fmla="*/ 23854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02150 w 6412038"/>
              <a:gd name="connsiteY4" fmla="*/ 23854 h 904298"/>
              <a:gd name="connsiteX0" fmla="*/ 333955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33955 w 6412038"/>
              <a:gd name="connsiteY4" fmla="*/ 0 h 90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038" h="904298">
                <a:moveTo>
                  <a:pt x="333955" y="0"/>
                </a:moveTo>
                <a:lnTo>
                  <a:pt x="6412038" y="0"/>
                </a:lnTo>
                <a:lnTo>
                  <a:pt x="6412038" y="904298"/>
                </a:lnTo>
                <a:lnTo>
                  <a:pt x="0" y="904298"/>
                </a:lnTo>
                <a:lnTo>
                  <a:pt x="333955" y="0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xmlns="" id="{F38E0B83-A3B2-4BA4-9D90-5310EDD8BD07}"/>
              </a:ext>
            </a:extLst>
          </p:cNvPr>
          <p:cNvSpPr txBox="1"/>
          <p:nvPr/>
        </p:nvSpPr>
        <p:spPr>
          <a:xfrm>
            <a:off x="4651109" y="3935671"/>
            <a:ext cx="1839331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编程访问接口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xmlns="" id="{0629E07A-8512-4C9B-A99B-F9C3A48A45C1}"/>
              </a:ext>
            </a:extLst>
          </p:cNvPr>
          <p:cNvSpPr txBox="1"/>
          <p:nvPr/>
        </p:nvSpPr>
        <p:spPr>
          <a:xfrm>
            <a:off x="4651109" y="3431615"/>
            <a:ext cx="2657195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交互操作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xmlns="" id="{EAE1BE26-13B2-4E56-A9D5-88C0765F3750}"/>
              </a:ext>
            </a:extLst>
          </p:cNvPr>
          <p:cNvSpPr txBox="1"/>
          <p:nvPr/>
        </p:nvSpPr>
        <p:spPr>
          <a:xfrm>
            <a:off x="4651109" y="2913419"/>
            <a:ext cx="2081131" cy="37841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</a:p>
        </p:txBody>
      </p:sp>
      <p:sp>
        <p:nvSpPr>
          <p:cNvPr id="14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94020" y="2417675"/>
            <a:ext cx="355960" cy="355959"/>
          </a:xfrm>
          <a:prstGeom prst="ellipse">
            <a:avLst/>
          </a:pr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xmlns="" id="{574322CA-C024-44E5-93FE-FFB673CB9E01}"/>
              </a:ext>
            </a:extLst>
          </p:cNvPr>
          <p:cNvSpPr txBox="1"/>
          <p:nvPr/>
        </p:nvSpPr>
        <p:spPr>
          <a:xfrm>
            <a:off x="4651108" y="2368352"/>
            <a:ext cx="1839331" cy="374898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pPr defTabSz="914378">
              <a:lnSpc>
                <a:spcPct val="800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accent1"/>
                </a:solidFill>
                <a:latin typeface="+mn-ea"/>
              </a:rPr>
              <a:t>HDFS</a:t>
            </a:r>
            <a:r>
              <a:rPr lang="zh-CN" altLang="en-US" sz="2000" b="1" dirty="0" smtClean="0">
                <a:solidFill>
                  <a:schemeClr val="accent1"/>
                </a:solidFill>
                <a:latin typeface="+mn-ea"/>
              </a:rPr>
              <a:t>简介</a:t>
            </a:r>
            <a:endParaRPr lang="zh-CN" altLang="en-US" sz="20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1880" y="114066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20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120" y="294529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640" y="3443554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2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94020" y="3939298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8" name="TextBox 23">
            <a:extLst>
              <a:ext uri="{FF2B5EF4-FFF2-40B4-BE49-F238E27FC236}">
                <a16:creationId xmlns:a16="http://schemas.microsoft.com/office/drawing/2014/main" xmlns="" id="{0629E07A-8512-4C9B-A99B-F9C3A48A45C1}"/>
              </a:ext>
            </a:extLst>
          </p:cNvPr>
          <p:cNvSpPr txBox="1"/>
          <p:nvPr/>
        </p:nvSpPr>
        <p:spPr>
          <a:xfrm>
            <a:off x="4651108" y="4419372"/>
            <a:ext cx="1839331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639" y="4431311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  <a:endParaRPr lang="en-US" altLang="zh-CN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65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3845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当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DN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读取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block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的时候，它会计算</a:t>
            </a:r>
            <a:r>
              <a:rPr lang="en-US" altLang="zh-CN" sz="2000" dirty="0" smtClean="0">
                <a:latin typeface="+mn-ea"/>
                <a:sym typeface="黑体" panose="02010609060101010101" pitchFamily="49" charset="-122"/>
              </a:rPr>
              <a:t>checksum</a:t>
            </a: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如果计算后的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checksum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，与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block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创建时值不一样，说明该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block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已经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损坏</a:t>
            </a: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client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读取其它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DN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上的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block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；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NN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标记该块已经损坏，然后复制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block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达到预期设置的文件备份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数</a:t>
            </a: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DN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在其文件创建后三周验证其</a:t>
            </a:r>
            <a:r>
              <a:rPr lang="en-US" altLang="zh-CN" sz="2000" dirty="0" smtClean="0">
                <a:latin typeface="+mn-ea"/>
                <a:sym typeface="黑体" panose="02010609060101010101" pitchFamily="49" charset="-122"/>
              </a:rPr>
              <a:t>checksum</a:t>
            </a:r>
            <a:endParaRPr lang="zh-CN" altLang="en-US" sz="20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数据损坏</a:t>
            </a:r>
            <a:r>
              <a:rPr lang="en-US" altLang="zh-CN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(corruption)</a:t>
            </a:r>
            <a:r>
              <a:rPr lang="zh-CN" altLang="en-US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187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3845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与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Linux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文件权限类似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r: read; w:write; x:execute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，权限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x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对于文件忽略，对于文件夹表示是否允许访问其内容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如果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Linux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系统用户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zhangsan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使用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hadoop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命令创建一个文件，那么这个文件在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HDFS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中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owner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是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zhangsan</a:t>
            </a:r>
            <a:endParaRPr lang="en-US" altLang="zh-CN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HDFS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的权限目的：阻止好人做错事，而不是阻止坏人做坏事。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HDFS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相信，你告诉我你是谁，我就认为你是谁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文件权限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446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文件存储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>
            <a:spLocks noChangeArrowheads="1"/>
          </p:cNvSpPr>
          <p:nvPr/>
        </p:nvSpPr>
        <p:spPr>
          <a:xfrm>
            <a:off x="2495185" y="2624321"/>
            <a:ext cx="3854262" cy="1042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Block为64MB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replication默认拷贝3份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1619672" y="1131590"/>
            <a:ext cx="5605288" cy="936104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algn="ctr" rotWithShape="0">
              <a:srgbClr val="808080">
                <a:alpha val="37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两个文件，一个文件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156M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，一个文件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里面怎么存储？</a:t>
            </a:r>
          </a:p>
        </p:txBody>
      </p:sp>
    </p:spTree>
    <p:extLst>
      <p:ext uri="{BB962C8B-B14F-4D97-AF65-F5344CB8AC3E}">
        <p14:creationId xmlns:p14="http://schemas.microsoft.com/office/powerpoint/2010/main" val="58046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0"/>
            <a:ext cx="3419872" cy="5150534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5150534">
                <a:moveTo>
                  <a:pt x="0" y="0"/>
                </a:moveTo>
                <a:lnTo>
                  <a:pt x="5580112" y="0"/>
                </a:lnTo>
                <a:lnTo>
                  <a:pt x="2464118" y="5150534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641" y="-4748"/>
            <a:ext cx="2089148" cy="920314"/>
          </a:xfrm>
          <a:custGeom>
            <a:avLst/>
            <a:gdLst>
              <a:gd name="connsiteX0" fmla="*/ 0 w 1728192"/>
              <a:gd name="connsiteY0" fmla="*/ 0 h 915566"/>
              <a:gd name="connsiteX1" fmla="*/ 1728192 w 1728192"/>
              <a:gd name="connsiteY1" fmla="*/ 0 h 915566"/>
              <a:gd name="connsiteX2" fmla="*/ 1728192 w 1728192"/>
              <a:gd name="connsiteY2" fmla="*/ 915566 h 915566"/>
              <a:gd name="connsiteX3" fmla="*/ 0 w 1728192"/>
              <a:gd name="connsiteY3" fmla="*/ 915566 h 915566"/>
              <a:gd name="connsiteX4" fmla="*/ 0 w 1728192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28192 w 2086001"/>
              <a:gd name="connsiteY2" fmla="*/ 915566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44095 w 2086001"/>
              <a:gd name="connsiteY2" fmla="*/ 907615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54195"/>
              <a:gd name="connsiteY0" fmla="*/ 0 h 915566"/>
              <a:gd name="connsiteX1" fmla="*/ 2054195 w 2054195"/>
              <a:gd name="connsiteY1" fmla="*/ 0 h 915566"/>
              <a:gd name="connsiteX2" fmla="*/ 1744095 w 2054195"/>
              <a:gd name="connsiteY2" fmla="*/ 907615 h 915566"/>
              <a:gd name="connsiteX3" fmla="*/ 0 w 2054195"/>
              <a:gd name="connsiteY3" fmla="*/ 915566 h 915566"/>
              <a:gd name="connsiteX4" fmla="*/ 0 w 2054195"/>
              <a:gd name="connsiteY4" fmla="*/ 0 h 915566"/>
              <a:gd name="connsiteX0" fmla="*/ 0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0 w 2070098"/>
              <a:gd name="connsiteY4" fmla="*/ 0 h 915566"/>
              <a:gd name="connsiteX0" fmla="*/ 357808 w 2070098"/>
              <a:gd name="connsiteY0" fmla="*/ 7951 h 907614"/>
              <a:gd name="connsiteX1" fmla="*/ 2070098 w 2070098"/>
              <a:gd name="connsiteY1" fmla="*/ 0 h 907614"/>
              <a:gd name="connsiteX2" fmla="*/ 1744095 w 2070098"/>
              <a:gd name="connsiteY2" fmla="*/ 899663 h 907614"/>
              <a:gd name="connsiteX3" fmla="*/ 0 w 2070098"/>
              <a:gd name="connsiteY3" fmla="*/ 907614 h 907614"/>
              <a:gd name="connsiteX4" fmla="*/ 357808 w 2070098"/>
              <a:gd name="connsiteY4" fmla="*/ 7951 h 907614"/>
              <a:gd name="connsiteX0" fmla="*/ 381662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381662 w 2070098"/>
              <a:gd name="connsiteY4" fmla="*/ 0 h 915566"/>
              <a:gd name="connsiteX0" fmla="*/ 381662 w 2089148"/>
              <a:gd name="connsiteY0" fmla="*/ 4748 h 920314"/>
              <a:gd name="connsiteX1" fmla="*/ 2089148 w 2089148"/>
              <a:gd name="connsiteY1" fmla="*/ 0 h 920314"/>
              <a:gd name="connsiteX2" fmla="*/ 1744095 w 2089148"/>
              <a:gd name="connsiteY2" fmla="*/ 912363 h 920314"/>
              <a:gd name="connsiteX3" fmla="*/ 0 w 2089148"/>
              <a:gd name="connsiteY3" fmla="*/ 920314 h 920314"/>
              <a:gd name="connsiteX4" fmla="*/ 381662 w 2089148"/>
              <a:gd name="connsiteY4" fmla="*/ 4748 h 92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148" h="920314">
                <a:moveTo>
                  <a:pt x="381662" y="4748"/>
                </a:moveTo>
                <a:lnTo>
                  <a:pt x="2089148" y="0"/>
                </a:lnTo>
                <a:lnTo>
                  <a:pt x="1744095" y="912363"/>
                </a:lnTo>
                <a:lnTo>
                  <a:pt x="0" y="920314"/>
                </a:lnTo>
                <a:lnTo>
                  <a:pt x="381662" y="474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819864"/>
            <a:ext cx="2731962" cy="3330670"/>
          </a:xfrm>
          <a:custGeom>
            <a:avLst/>
            <a:gdLst>
              <a:gd name="connsiteX0" fmla="*/ 0 w 1475656"/>
              <a:gd name="connsiteY0" fmla="*/ 0 h 3298864"/>
              <a:gd name="connsiteX1" fmla="*/ 1475656 w 1475656"/>
              <a:gd name="connsiteY1" fmla="*/ 0 h 3298864"/>
              <a:gd name="connsiteX2" fmla="*/ 1475656 w 1475656"/>
              <a:gd name="connsiteY2" fmla="*/ 3298864 h 3298864"/>
              <a:gd name="connsiteX3" fmla="*/ 0 w 1475656"/>
              <a:gd name="connsiteY3" fmla="*/ 3298864 h 3298864"/>
              <a:gd name="connsiteX4" fmla="*/ 0 w 1475656"/>
              <a:gd name="connsiteY4" fmla="*/ 0 h 3298864"/>
              <a:gd name="connsiteX0" fmla="*/ 0 w 2731962"/>
              <a:gd name="connsiteY0" fmla="*/ 31806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0 w 2731962"/>
              <a:gd name="connsiteY4" fmla="*/ 31806 h 3330670"/>
              <a:gd name="connsiteX0" fmla="*/ 7951 w 2731962"/>
              <a:gd name="connsiteY0" fmla="*/ 1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7951 w 2731962"/>
              <a:gd name="connsiteY4" fmla="*/ 1 h 33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62" h="3330670">
                <a:moveTo>
                  <a:pt x="7951" y="1"/>
                </a:moveTo>
                <a:lnTo>
                  <a:pt x="2731962" y="0"/>
                </a:lnTo>
                <a:lnTo>
                  <a:pt x="1475656" y="3330670"/>
                </a:lnTo>
                <a:lnTo>
                  <a:pt x="0" y="3330670"/>
                </a:lnTo>
                <a:cubicBezTo>
                  <a:pt x="2650" y="2220447"/>
                  <a:pt x="5301" y="1110224"/>
                  <a:pt x="7951" y="1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31962" y="915566"/>
            <a:ext cx="6412038" cy="904298"/>
          </a:xfrm>
          <a:custGeom>
            <a:avLst/>
            <a:gdLst>
              <a:gd name="connsiteX0" fmla="*/ 0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0 w 6412038"/>
              <a:gd name="connsiteY4" fmla="*/ 0 h 904298"/>
              <a:gd name="connsiteX0" fmla="*/ 302150 w 6412038"/>
              <a:gd name="connsiteY0" fmla="*/ 23854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02150 w 6412038"/>
              <a:gd name="connsiteY4" fmla="*/ 23854 h 904298"/>
              <a:gd name="connsiteX0" fmla="*/ 333955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33955 w 6412038"/>
              <a:gd name="connsiteY4" fmla="*/ 0 h 90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038" h="904298">
                <a:moveTo>
                  <a:pt x="333955" y="0"/>
                </a:moveTo>
                <a:lnTo>
                  <a:pt x="6412038" y="0"/>
                </a:lnTo>
                <a:lnTo>
                  <a:pt x="6412038" y="904298"/>
                </a:lnTo>
                <a:lnTo>
                  <a:pt x="0" y="904298"/>
                </a:lnTo>
                <a:lnTo>
                  <a:pt x="333955" y="0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xmlns="" id="{F38E0B83-A3B2-4BA4-9D90-5310EDD8BD07}"/>
              </a:ext>
            </a:extLst>
          </p:cNvPr>
          <p:cNvSpPr txBox="1"/>
          <p:nvPr/>
        </p:nvSpPr>
        <p:spPr>
          <a:xfrm>
            <a:off x="4651109" y="3935671"/>
            <a:ext cx="1839331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编程访问接口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xmlns="" id="{0629E07A-8512-4C9B-A99B-F9C3A48A45C1}"/>
              </a:ext>
            </a:extLst>
          </p:cNvPr>
          <p:cNvSpPr txBox="1"/>
          <p:nvPr/>
        </p:nvSpPr>
        <p:spPr>
          <a:xfrm>
            <a:off x="4651109" y="3431615"/>
            <a:ext cx="2657195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交互操作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xmlns="" id="{EAE1BE26-13B2-4E56-A9D5-88C0765F3750}"/>
              </a:ext>
            </a:extLst>
          </p:cNvPr>
          <p:cNvSpPr txBox="1"/>
          <p:nvPr/>
        </p:nvSpPr>
        <p:spPr>
          <a:xfrm>
            <a:off x="4651109" y="2913419"/>
            <a:ext cx="2081131" cy="37841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zh-CN" sz="2000" b="1" dirty="0">
                <a:solidFill>
                  <a:schemeClr val="accent1"/>
                </a:solidFill>
                <a:latin typeface="+mn-ea"/>
              </a:rPr>
              <a:t>HDFS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小结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xmlns="" id="{574322CA-C024-44E5-93FE-FFB673CB9E01}"/>
              </a:ext>
            </a:extLst>
          </p:cNvPr>
          <p:cNvSpPr txBox="1"/>
          <p:nvPr/>
        </p:nvSpPr>
        <p:spPr>
          <a:xfrm>
            <a:off x="4651108" y="2368352"/>
            <a:ext cx="1839331" cy="374898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pPr defTabSz="914378">
              <a:lnSpc>
                <a:spcPct val="800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114066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640" y="3443554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2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94020" y="3939298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8" name="TextBox 23">
            <a:extLst>
              <a:ext uri="{FF2B5EF4-FFF2-40B4-BE49-F238E27FC236}">
                <a16:creationId xmlns:a16="http://schemas.microsoft.com/office/drawing/2014/main" xmlns="" id="{0629E07A-8512-4C9B-A99B-F9C3A48A45C1}"/>
              </a:ext>
            </a:extLst>
          </p:cNvPr>
          <p:cNvSpPr txBox="1"/>
          <p:nvPr/>
        </p:nvSpPr>
        <p:spPr>
          <a:xfrm>
            <a:off x="4651108" y="4419372"/>
            <a:ext cx="1839331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639" y="4431311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  <a:endParaRPr lang="en-US" altLang="zh-CN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120" y="2945295"/>
            <a:ext cx="355960" cy="355959"/>
          </a:xfrm>
          <a:prstGeom prst="ellipse">
            <a:avLst/>
          </a:pr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3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94020" y="241767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86995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核心思想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2587994" y="1491630"/>
            <a:ext cx="124460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dirty="0">
                <a:latin typeface="微软雅黑"/>
                <a:cs typeface="微软雅黑"/>
              </a:rPr>
              <a:t>文件副本</a:t>
            </a:r>
          </a:p>
        </p:txBody>
      </p:sp>
      <p:sp>
        <p:nvSpPr>
          <p:cNvPr id="13" name="object 4"/>
          <p:cNvSpPr txBox="1"/>
          <p:nvPr/>
        </p:nvSpPr>
        <p:spPr>
          <a:xfrm>
            <a:off x="4023855" y="1491630"/>
            <a:ext cx="124460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dirty="0">
                <a:latin typeface="微软雅黑"/>
                <a:cs typeface="微软雅黑"/>
              </a:rPr>
              <a:t>分片保存</a:t>
            </a:r>
          </a:p>
        </p:txBody>
      </p:sp>
      <p:sp>
        <p:nvSpPr>
          <p:cNvPr id="14" name="object 5"/>
          <p:cNvSpPr txBox="1"/>
          <p:nvPr/>
        </p:nvSpPr>
        <p:spPr>
          <a:xfrm>
            <a:off x="2587994" y="2137806"/>
            <a:ext cx="124460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dirty="0">
                <a:latin typeface="微软雅黑"/>
                <a:cs typeface="微软雅黑"/>
              </a:rPr>
              <a:t>一次写入</a:t>
            </a:r>
          </a:p>
        </p:txBody>
      </p:sp>
      <p:sp>
        <p:nvSpPr>
          <p:cNvPr id="15" name="object 6"/>
          <p:cNvSpPr txBox="1"/>
          <p:nvPr/>
        </p:nvSpPr>
        <p:spPr>
          <a:xfrm>
            <a:off x="4023855" y="2137806"/>
            <a:ext cx="124460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dirty="0">
                <a:latin typeface="微软雅黑"/>
                <a:cs typeface="微软雅黑"/>
              </a:rPr>
              <a:t>多次读取</a:t>
            </a:r>
          </a:p>
        </p:txBody>
      </p:sp>
      <p:sp>
        <p:nvSpPr>
          <p:cNvPr id="16" name="object 7"/>
          <p:cNvSpPr txBox="1"/>
          <p:nvPr/>
        </p:nvSpPr>
        <p:spPr>
          <a:xfrm>
            <a:off x="2587994" y="2782712"/>
            <a:ext cx="124460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latin typeface="微软雅黑"/>
                <a:cs typeface="微软雅黑"/>
              </a:rPr>
              <a:t>顺序写入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4023855" y="2782712"/>
            <a:ext cx="185420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latin typeface="微软雅黑"/>
                <a:cs typeface="微软雅黑"/>
              </a:rPr>
              <a:t>流式顺序读取</a:t>
            </a:r>
            <a:endParaRPr sz="24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65871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3845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存储极大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数目信息，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将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数据保存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到大量的节点当中。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支持单个大文件</a:t>
            </a: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提供数据的高可靠性，单个或者多个节点不工作，对系统不会造成任何影响，数据仍然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可用</a:t>
            </a: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提供对这些信息的快速访问，并提供可扩展的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方式</a:t>
            </a: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HDFS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是针对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MapReduce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设计的，使得数据尽可能根据其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本地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局部性进行访问与计算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文件系统特征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10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3845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依据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Google File System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的设计进行实现</a:t>
            </a: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基于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块的文件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存储，以块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进行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复制，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按照块的方式随机选择存储节点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副本的默认数目是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3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，并可以通过配置文件进行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制定</a:t>
            </a: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默认的块的大小是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64MB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减少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元数据的量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有利于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顺序读写（在磁盘上数据顺序存放）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95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18406" cy="417646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latin typeface="+mn-ea"/>
                <a:sym typeface="黑体" panose="02010609060101010101" pitchFamily="49" charset="-122"/>
              </a:rPr>
              <a:t>HDFS</a:t>
            </a:r>
            <a:r>
              <a:rPr lang="zh-CN" altLang="en-US" sz="2200" dirty="0">
                <a:latin typeface="+mn-ea"/>
                <a:sym typeface="黑体" panose="02010609060101010101" pitchFamily="49" charset="-122"/>
              </a:rPr>
              <a:t>系统结构：使用了</a:t>
            </a:r>
            <a:r>
              <a:rPr lang="en-US" altLang="zh-CN" sz="2200" dirty="0">
                <a:latin typeface="+mn-ea"/>
                <a:sym typeface="黑体" panose="02010609060101010101" pitchFamily="49" charset="-122"/>
              </a:rPr>
              <a:t>Master</a:t>
            </a:r>
            <a:r>
              <a:rPr lang="zh-CN" altLang="en-US" sz="2200" dirty="0">
                <a:latin typeface="+mn-ea"/>
                <a:sym typeface="黑体" panose="02010609060101010101" pitchFamily="49" charset="-122"/>
              </a:rPr>
              <a:t>与</a:t>
            </a:r>
            <a:r>
              <a:rPr lang="en-US" altLang="zh-CN" sz="2200" dirty="0">
                <a:latin typeface="+mn-ea"/>
                <a:sym typeface="黑体" panose="02010609060101010101" pitchFamily="49" charset="-122"/>
              </a:rPr>
              <a:t>Worker</a:t>
            </a:r>
            <a:r>
              <a:rPr lang="zh-CN" altLang="en-US" sz="2200" dirty="0">
                <a:latin typeface="+mn-ea"/>
                <a:sym typeface="黑体" panose="02010609060101010101" pitchFamily="49" charset="-122"/>
              </a:rPr>
              <a:t>的结构</a:t>
            </a:r>
            <a:r>
              <a:rPr lang="zh-CN" altLang="en-US" sz="2200" dirty="0" smtClean="0">
                <a:latin typeface="+mn-ea"/>
                <a:sym typeface="黑体" panose="02010609060101010101" pitchFamily="49" charset="-122"/>
              </a:rPr>
              <a:t>，</a:t>
            </a:r>
            <a:r>
              <a:rPr lang="en-US" altLang="zh-CN" sz="2200" dirty="0" smtClean="0">
                <a:latin typeface="+mn-ea"/>
                <a:sym typeface="黑体" panose="02010609060101010101" pitchFamily="49" charset="-122"/>
              </a:rPr>
              <a:t>Master</a:t>
            </a:r>
            <a:r>
              <a:rPr lang="zh-CN" altLang="en-US" sz="2200" dirty="0">
                <a:latin typeface="+mn-ea"/>
                <a:sym typeface="黑体" panose="02010609060101010101" pitchFamily="49" charset="-122"/>
              </a:rPr>
              <a:t>被称为名字节点</a:t>
            </a:r>
            <a:r>
              <a:rPr lang="en-US" altLang="zh-CN" sz="2200" dirty="0" err="1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2200" dirty="0">
                <a:latin typeface="+mn-ea"/>
                <a:sym typeface="黑体" panose="02010609060101010101" pitchFamily="49" charset="-122"/>
              </a:rPr>
              <a:t>，</a:t>
            </a:r>
            <a:r>
              <a:rPr lang="en-US" altLang="zh-CN" sz="2200" dirty="0">
                <a:latin typeface="+mn-ea"/>
                <a:sym typeface="黑体" panose="02010609060101010101" pitchFamily="49" charset="-122"/>
              </a:rPr>
              <a:t>Worker</a:t>
            </a:r>
            <a:r>
              <a:rPr lang="zh-CN" altLang="en-US" sz="2200" dirty="0">
                <a:latin typeface="+mn-ea"/>
                <a:sym typeface="黑体" panose="02010609060101010101" pitchFamily="49" charset="-122"/>
              </a:rPr>
              <a:t>被</a:t>
            </a:r>
            <a:r>
              <a:rPr lang="zh-CN" altLang="en-US" sz="2200" dirty="0" smtClean="0">
                <a:latin typeface="+mn-ea"/>
                <a:sym typeface="黑体" panose="02010609060101010101" pitchFamily="49" charset="-122"/>
              </a:rPr>
              <a:t>称为</a:t>
            </a:r>
            <a:r>
              <a:rPr lang="zh-CN" altLang="en-US" sz="2200" dirty="0">
                <a:latin typeface="+mn-ea"/>
                <a:sym typeface="黑体" panose="02010609060101010101" pitchFamily="49" charset="-122"/>
              </a:rPr>
              <a:t>数据节点</a:t>
            </a:r>
            <a:r>
              <a:rPr lang="en-US" altLang="zh-CN" sz="2200" dirty="0" err="1" smtClean="0">
                <a:latin typeface="+mn-ea"/>
                <a:sym typeface="黑体" panose="02010609060101010101" pitchFamily="49" charset="-122"/>
              </a:rPr>
              <a:t>DataNode</a:t>
            </a:r>
            <a:endParaRPr lang="en-US" altLang="zh-CN" sz="22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 err="1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2200" dirty="0">
                <a:latin typeface="+mn-ea"/>
                <a:sym typeface="黑体" panose="02010609060101010101" pitchFamily="49" charset="-122"/>
              </a:rPr>
              <a:t>：</a:t>
            </a:r>
          </a:p>
          <a:p>
            <a:pPr lvl="1">
              <a:lnSpc>
                <a:spcPct val="120000"/>
              </a:lnSpc>
            </a:pPr>
            <a:r>
              <a:rPr lang="en-US" altLang="zh-CN" sz="1700" dirty="0" err="1" smtClean="0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1700" dirty="0" smtClean="0">
                <a:latin typeface="+mn-ea"/>
                <a:sym typeface="黑体" panose="02010609060101010101" pitchFamily="49" charset="-122"/>
              </a:rPr>
              <a:t>运行</a:t>
            </a:r>
            <a:r>
              <a:rPr lang="zh-CN" altLang="en-US" sz="1700" dirty="0">
                <a:latin typeface="+mn-ea"/>
                <a:sym typeface="黑体" panose="02010609060101010101" pitchFamily="49" charset="-122"/>
              </a:rPr>
              <a:t>在一个</a:t>
            </a:r>
            <a:r>
              <a:rPr lang="en-US" altLang="zh-CN" sz="1700" dirty="0">
                <a:latin typeface="+mn-ea"/>
                <a:sym typeface="黑体" panose="02010609060101010101" pitchFamily="49" charset="-122"/>
              </a:rPr>
              <a:t>Master</a:t>
            </a:r>
            <a:r>
              <a:rPr lang="zh-CN" altLang="en-US" sz="1700" dirty="0">
                <a:latin typeface="+mn-ea"/>
                <a:sym typeface="黑体" panose="02010609060101010101" pitchFamily="49" charset="-122"/>
              </a:rPr>
              <a:t>的服务器之上</a:t>
            </a:r>
          </a:p>
          <a:p>
            <a:pPr lvl="1">
              <a:lnSpc>
                <a:spcPct val="120000"/>
              </a:lnSpc>
            </a:pPr>
            <a:r>
              <a:rPr lang="en-US" altLang="zh-CN" sz="1700" dirty="0" err="1" smtClean="0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1700" dirty="0">
                <a:latin typeface="+mn-ea"/>
                <a:sym typeface="黑体" panose="02010609060101010101" pitchFamily="49" charset="-122"/>
              </a:rPr>
              <a:t>管理所有文件系统的名字空间（元数据）及协调管理客户端对于数据的访问</a:t>
            </a:r>
          </a:p>
          <a:p>
            <a:pPr lvl="1">
              <a:lnSpc>
                <a:spcPct val="120000"/>
              </a:lnSpc>
            </a:pPr>
            <a:r>
              <a:rPr lang="en-US" altLang="zh-CN" sz="1700" dirty="0" err="1" smtClean="0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1700" dirty="0">
                <a:latin typeface="+mn-ea"/>
                <a:sym typeface="黑体" panose="02010609060101010101" pitchFamily="49" charset="-122"/>
              </a:rPr>
              <a:t>存储以及调整整个文件系统中的</a:t>
            </a:r>
            <a:r>
              <a:rPr lang="zh-CN" altLang="en-US" sz="1700" dirty="0" smtClean="0">
                <a:latin typeface="+mn-ea"/>
                <a:sym typeface="黑体" panose="02010609060101010101" pitchFamily="49" charset="-122"/>
              </a:rPr>
              <a:t>元数据</a:t>
            </a:r>
            <a:endParaRPr lang="zh-CN" altLang="en-US" sz="17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 err="1">
                <a:latin typeface="+mn-ea"/>
                <a:sym typeface="黑体" panose="02010609060101010101" pitchFamily="49" charset="-122"/>
              </a:rPr>
              <a:t>DataNode</a:t>
            </a:r>
            <a:r>
              <a:rPr lang="zh-CN" altLang="en-US" sz="2200" dirty="0">
                <a:latin typeface="+mn-ea"/>
                <a:sym typeface="黑体" panose="02010609060101010101" pitchFamily="49" charset="-122"/>
              </a:rPr>
              <a:t>：</a:t>
            </a:r>
          </a:p>
          <a:p>
            <a:pPr lvl="1">
              <a:lnSpc>
                <a:spcPct val="120000"/>
              </a:lnSpc>
            </a:pPr>
            <a:r>
              <a:rPr lang="zh-CN" altLang="en-US" sz="1700" dirty="0" smtClean="0">
                <a:latin typeface="+mn-ea"/>
                <a:sym typeface="黑体" panose="02010609060101010101" pitchFamily="49" charset="-122"/>
              </a:rPr>
              <a:t>运行</a:t>
            </a:r>
            <a:r>
              <a:rPr lang="zh-CN" altLang="en-US" sz="1700" dirty="0">
                <a:latin typeface="+mn-ea"/>
                <a:sym typeface="黑体" panose="02010609060101010101" pitchFamily="49" charset="-122"/>
              </a:rPr>
              <a:t>在集群中的绝大多数节点之上</a:t>
            </a:r>
          </a:p>
          <a:p>
            <a:pPr lvl="1">
              <a:lnSpc>
                <a:spcPct val="120000"/>
              </a:lnSpc>
            </a:pPr>
            <a:r>
              <a:rPr lang="zh-CN" altLang="en-US" sz="1700" dirty="0" smtClean="0">
                <a:latin typeface="+mn-ea"/>
                <a:sym typeface="黑体" panose="02010609060101010101" pitchFamily="49" charset="-122"/>
              </a:rPr>
              <a:t>管理</a:t>
            </a:r>
            <a:r>
              <a:rPr lang="zh-CN" altLang="en-US" sz="1700" dirty="0">
                <a:latin typeface="+mn-ea"/>
                <a:sym typeface="黑体" panose="02010609060101010101" pitchFamily="49" charset="-122"/>
              </a:rPr>
              <a:t>文件系统中的数据存储</a:t>
            </a:r>
          </a:p>
          <a:p>
            <a:pPr lvl="1">
              <a:lnSpc>
                <a:spcPct val="120000"/>
              </a:lnSpc>
            </a:pPr>
            <a:r>
              <a:rPr lang="zh-CN" altLang="en-US" sz="1700" dirty="0" smtClean="0">
                <a:latin typeface="+mn-ea"/>
                <a:sym typeface="黑体" panose="02010609060101010101" pitchFamily="49" charset="-122"/>
              </a:rPr>
              <a:t>从</a:t>
            </a:r>
            <a:r>
              <a:rPr lang="en-US" altLang="zh-CN" sz="1700" dirty="0" err="1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1700" dirty="0">
                <a:latin typeface="+mn-ea"/>
                <a:sym typeface="黑体" panose="02010609060101010101" pitchFamily="49" charset="-122"/>
              </a:rPr>
              <a:t>中接收命令，并对数据进行组织管理上的操作（如负载均衡）</a:t>
            </a:r>
          </a:p>
          <a:p>
            <a:pPr lvl="1">
              <a:lnSpc>
                <a:spcPct val="120000"/>
              </a:lnSpc>
            </a:pPr>
            <a:r>
              <a:rPr lang="zh-CN" altLang="en-US" sz="1700" dirty="0" smtClean="0">
                <a:latin typeface="+mn-ea"/>
                <a:sym typeface="黑体" panose="02010609060101010101" pitchFamily="49" charset="-122"/>
              </a:rPr>
              <a:t>响应</a:t>
            </a:r>
            <a:r>
              <a:rPr lang="zh-CN" altLang="en-US" sz="1700" dirty="0">
                <a:latin typeface="+mn-ea"/>
                <a:sym typeface="黑体" panose="02010609060101010101" pitchFamily="49" charset="-122"/>
              </a:rPr>
              <a:t>文件系统客户端的读写访问命令，提供数据</a:t>
            </a:r>
            <a:r>
              <a:rPr lang="zh-CN" altLang="en-US" sz="1700" dirty="0" smtClean="0">
                <a:latin typeface="+mn-ea"/>
                <a:sym typeface="黑体" panose="02010609060101010101" pitchFamily="49" charset="-122"/>
              </a:rPr>
              <a:t>服务</a:t>
            </a:r>
            <a:endParaRPr lang="zh-CN" altLang="en-US" sz="17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>
                <a:latin typeface="+mn-ea"/>
                <a:sym typeface="黑体" panose="02010609060101010101" pitchFamily="49" charset="-122"/>
              </a:rPr>
              <a:t>数据通信的协议使用</a:t>
            </a:r>
            <a:r>
              <a:rPr lang="en-US" altLang="zh-CN" sz="2200" dirty="0">
                <a:latin typeface="+mn-ea"/>
                <a:sym typeface="黑体" panose="02010609060101010101" pitchFamily="49" charset="-122"/>
              </a:rPr>
              <a:t>TCP/IP</a:t>
            </a:r>
            <a:r>
              <a:rPr lang="zh-CN" altLang="en-US" sz="2200" dirty="0">
                <a:latin typeface="+mn-ea"/>
                <a:sym typeface="黑体" panose="02010609060101010101" pitchFamily="49" charset="-122"/>
              </a:rPr>
              <a:t>协议，使用</a:t>
            </a:r>
            <a:r>
              <a:rPr lang="en-US" altLang="zh-CN" sz="2200" dirty="0">
                <a:latin typeface="+mn-ea"/>
                <a:sym typeface="黑体" panose="02010609060101010101" pitchFamily="49" charset="-122"/>
              </a:rPr>
              <a:t>RPC</a:t>
            </a:r>
            <a:r>
              <a:rPr lang="zh-CN" altLang="en-US" sz="2200" dirty="0">
                <a:latin typeface="+mn-ea"/>
                <a:sym typeface="黑体" panose="02010609060101010101" pitchFamily="49" charset="-122"/>
              </a:rPr>
              <a:t>进行远程信息访问请求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的主要模块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983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18406" cy="41764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对于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DataNode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节点失效的问题：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通过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心跳信息来获得节点的情况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 err="1" smtClean="0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可以进行节点失效时候的数据重新分布</a:t>
            </a: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数据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的完整性通过数据校验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获得</a:t>
            </a:r>
            <a:endParaRPr lang="en-US" altLang="zh-CN" sz="2000" dirty="0" smtClean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如果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元数据磁盘失效，处理的办法：使用多个元数据的映像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文件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FsImag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，使用元数据的修改日志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EditLog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，以及通过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检查点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的方式进行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恢复</a:t>
            </a: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快照方式：快照方式可以进行数据的回滚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可靠性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28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0"/>
            <a:ext cx="3419872" cy="5150534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5150534">
                <a:moveTo>
                  <a:pt x="0" y="0"/>
                </a:moveTo>
                <a:lnTo>
                  <a:pt x="5580112" y="0"/>
                </a:lnTo>
                <a:lnTo>
                  <a:pt x="2464118" y="5150534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641" y="-4748"/>
            <a:ext cx="2089148" cy="920314"/>
          </a:xfrm>
          <a:custGeom>
            <a:avLst/>
            <a:gdLst>
              <a:gd name="connsiteX0" fmla="*/ 0 w 1728192"/>
              <a:gd name="connsiteY0" fmla="*/ 0 h 915566"/>
              <a:gd name="connsiteX1" fmla="*/ 1728192 w 1728192"/>
              <a:gd name="connsiteY1" fmla="*/ 0 h 915566"/>
              <a:gd name="connsiteX2" fmla="*/ 1728192 w 1728192"/>
              <a:gd name="connsiteY2" fmla="*/ 915566 h 915566"/>
              <a:gd name="connsiteX3" fmla="*/ 0 w 1728192"/>
              <a:gd name="connsiteY3" fmla="*/ 915566 h 915566"/>
              <a:gd name="connsiteX4" fmla="*/ 0 w 1728192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28192 w 2086001"/>
              <a:gd name="connsiteY2" fmla="*/ 915566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44095 w 2086001"/>
              <a:gd name="connsiteY2" fmla="*/ 907615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54195"/>
              <a:gd name="connsiteY0" fmla="*/ 0 h 915566"/>
              <a:gd name="connsiteX1" fmla="*/ 2054195 w 2054195"/>
              <a:gd name="connsiteY1" fmla="*/ 0 h 915566"/>
              <a:gd name="connsiteX2" fmla="*/ 1744095 w 2054195"/>
              <a:gd name="connsiteY2" fmla="*/ 907615 h 915566"/>
              <a:gd name="connsiteX3" fmla="*/ 0 w 2054195"/>
              <a:gd name="connsiteY3" fmla="*/ 915566 h 915566"/>
              <a:gd name="connsiteX4" fmla="*/ 0 w 2054195"/>
              <a:gd name="connsiteY4" fmla="*/ 0 h 915566"/>
              <a:gd name="connsiteX0" fmla="*/ 0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0 w 2070098"/>
              <a:gd name="connsiteY4" fmla="*/ 0 h 915566"/>
              <a:gd name="connsiteX0" fmla="*/ 357808 w 2070098"/>
              <a:gd name="connsiteY0" fmla="*/ 7951 h 907614"/>
              <a:gd name="connsiteX1" fmla="*/ 2070098 w 2070098"/>
              <a:gd name="connsiteY1" fmla="*/ 0 h 907614"/>
              <a:gd name="connsiteX2" fmla="*/ 1744095 w 2070098"/>
              <a:gd name="connsiteY2" fmla="*/ 899663 h 907614"/>
              <a:gd name="connsiteX3" fmla="*/ 0 w 2070098"/>
              <a:gd name="connsiteY3" fmla="*/ 907614 h 907614"/>
              <a:gd name="connsiteX4" fmla="*/ 357808 w 2070098"/>
              <a:gd name="connsiteY4" fmla="*/ 7951 h 907614"/>
              <a:gd name="connsiteX0" fmla="*/ 381662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381662 w 2070098"/>
              <a:gd name="connsiteY4" fmla="*/ 0 h 915566"/>
              <a:gd name="connsiteX0" fmla="*/ 381662 w 2089148"/>
              <a:gd name="connsiteY0" fmla="*/ 4748 h 920314"/>
              <a:gd name="connsiteX1" fmla="*/ 2089148 w 2089148"/>
              <a:gd name="connsiteY1" fmla="*/ 0 h 920314"/>
              <a:gd name="connsiteX2" fmla="*/ 1744095 w 2089148"/>
              <a:gd name="connsiteY2" fmla="*/ 912363 h 920314"/>
              <a:gd name="connsiteX3" fmla="*/ 0 w 2089148"/>
              <a:gd name="connsiteY3" fmla="*/ 920314 h 920314"/>
              <a:gd name="connsiteX4" fmla="*/ 381662 w 2089148"/>
              <a:gd name="connsiteY4" fmla="*/ 4748 h 92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148" h="920314">
                <a:moveTo>
                  <a:pt x="381662" y="4748"/>
                </a:moveTo>
                <a:lnTo>
                  <a:pt x="2089148" y="0"/>
                </a:lnTo>
                <a:lnTo>
                  <a:pt x="1744095" y="912363"/>
                </a:lnTo>
                <a:lnTo>
                  <a:pt x="0" y="920314"/>
                </a:lnTo>
                <a:lnTo>
                  <a:pt x="381662" y="474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819864"/>
            <a:ext cx="2731962" cy="3330670"/>
          </a:xfrm>
          <a:custGeom>
            <a:avLst/>
            <a:gdLst>
              <a:gd name="connsiteX0" fmla="*/ 0 w 1475656"/>
              <a:gd name="connsiteY0" fmla="*/ 0 h 3298864"/>
              <a:gd name="connsiteX1" fmla="*/ 1475656 w 1475656"/>
              <a:gd name="connsiteY1" fmla="*/ 0 h 3298864"/>
              <a:gd name="connsiteX2" fmla="*/ 1475656 w 1475656"/>
              <a:gd name="connsiteY2" fmla="*/ 3298864 h 3298864"/>
              <a:gd name="connsiteX3" fmla="*/ 0 w 1475656"/>
              <a:gd name="connsiteY3" fmla="*/ 3298864 h 3298864"/>
              <a:gd name="connsiteX4" fmla="*/ 0 w 1475656"/>
              <a:gd name="connsiteY4" fmla="*/ 0 h 3298864"/>
              <a:gd name="connsiteX0" fmla="*/ 0 w 2731962"/>
              <a:gd name="connsiteY0" fmla="*/ 31806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0 w 2731962"/>
              <a:gd name="connsiteY4" fmla="*/ 31806 h 3330670"/>
              <a:gd name="connsiteX0" fmla="*/ 7951 w 2731962"/>
              <a:gd name="connsiteY0" fmla="*/ 1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7951 w 2731962"/>
              <a:gd name="connsiteY4" fmla="*/ 1 h 33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62" h="3330670">
                <a:moveTo>
                  <a:pt x="7951" y="1"/>
                </a:moveTo>
                <a:lnTo>
                  <a:pt x="2731962" y="0"/>
                </a:lnTo>
                <a:lnTo>
                  <a:pt x="1475656" y="3330670"/>
                </a:lnTo>
                <a:lnTo>
                  <a:pt x="0" y="3330670"/>
                </a:lnTo>
                <a:cubicBezTo>
                  <a:pt x="2650" y="2220447"/>
                  <a:pt x="5301" y="1110224"/>
                  <a:pt x="7951" y="1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31962" y="915566"/>
            <a:ext cx="6412038" cy="904298"/>
          </a:xfrm>
          <a:custGeom>
            <a:avLst/>
            <a:gdLst>
              <a:gd name="connsiteX0" fmla="*/ 0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0 w 6412038"/>
              <a:gd name="connsiteY4" fmla="*/ 0 h 904298"/>
              <a:gd name="connsiteX0" fmla="*/ 302150 w 6412038"/>
              <a:gd name="connsiteY0" fmla="*/ 23854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02150 w 6412038"/>
              <a:gd name="connsiteY4" fmla="*/ 23854 h 904298"/>
              <a:gd name="connsiteX0" fmla="*/ 333955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33955 w 6412038"/>
              <a:gd name="connsiteY4" fmla="*/ 0 h 90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038" h="904298">
                <a:moveTo>
                  <a:pt x="333955" y="0"/>
                </a:moveTo>
                <a:lnTo>
                  <a:pt x="6412038" y="0"/>
                </a:lnTo>
                <a:lnTo>
                  <a:pt x="6412038" y="904298"/>
                </a:lnTo>
                <a:lnTo>
                  <a:pt x="0" y="904298"/>
                </a:lnTo>
                <a:lnTo>
                  <a:pt x="333955" y="0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xmlns="" id="{F38E0B83-A3B2-4BA4-9D90-5310EDD8BD07}"/>
              </a:ext>
            </a:extLst>
          </p:cNvPr>
          <p:cNvSpPr txBox="1"/>
          <p:nvPr/>
        </p:nvSpPr>
        <p:spPr>
          <a:xfrm>
            <a:off x="4651109" y="3935671"/>
            <a:ext cx="1839331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编程访问接口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xmlns="" id="{0629E07A-8512-4C9B-A99B-F9C3A48A45C1}"/>
              </a:ext>
            </a:extLst>
          </p:cNvPr>
          <p:cNvSpPr txBox="1"/>
          <p:nvPr/>
        </p:nvSpPr>
        <p:spPr>
          <a:xfrm>
            <a:off x="4651109" y="3431615"/>
            <a:ext cx="2657195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zh-CN" sz="2000" b="1" dirty="0">
                <a:solidFill>
                  <a:schemeClr val="accent1"/>
                </a:solidFill>
                <a:latin typeface="+mn-ea"/>
              </a:rPr>
              <a:t>HDFS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交互操作</a:t>
            </a: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xmlns="" id="{EAE1BE26-13B2-4E56-A9D5-88C0765F3750}"/>
              </a:ext>
            </a:extLst>
          </p:cNvPr>
          <p:cNvSpPr txBox="1"/>
          <p:nvPr/>
        </p:nvSpPr>
        <p:spPr>
          <a:xfrm>
            <a:off x="4651109" y="2913419"/>
            <a:ext cx="2081131" cy="37841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xmlns="" id="{574322CA-C024-44E5-93FE-FFB673CB9E01}"/>
              </a:ext>
            </a:extLst>
          </p:cNvPr>
          <p:cNvSpPr txBox="1"/>
          <p:nvPr/>
        </p:nvSpPr>
        <p:spPr>
          <a:xfrm>
            <a:off x="4651108" y="2368352"/>
            <a:ext cx="1839331" cy="374898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pPr defTabSz="914378">
              <a:lnSpc>
                <a:spcPct val="800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114066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22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94020" y="3939298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8" name="TextBox 23">
            <a:extLst>
              <a:ext uri="{FF2B5EF4-FFF2-40B4-BE49-F238E27FC236}">
                <a16:creationId xmlns:a16="http://schemas.microsoft.com/office/drawing/2014/main" xmlns="" id="{0629E07A-8512-4C9B-A99B-F9C3A48A45C1}"/>
              </a:ext>
            </a:extLst>
          </p:cNvPr>
          <p:cNvSpPr txBox="1"/>
          <p:nvPr/>
        </p:nvSpPr>
        <p:spPr>
          <a:xfrm>
            <a:off x="4651108" y="4419372"/>
            <a:ext cx="1839331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639" y="4431311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  <a:endParaRPr lang="en-US" altLang="zh-CN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94020" y="241767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20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640" y="3443554"/>
            <a:ext cx="355960" cy="355959"/>
          </a:xfrm>
          <a:prstGeom prst="ellipse">
            <a:avLst/>
          </a:pr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4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120" y="294529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37049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3845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+mn-ea"/>
                <a:sym typeface="黑体" panose="02010609060101010101" pitchFamily="49" charset="-122"/>
              </a:rPr>
              <a:t>HDFS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为了做到可靠性（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reliability）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创建了多份数据块（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data blocks）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的复制（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replicas），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并将它们放置在服务器群的计算节点中（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compute nodes），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MapReduce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就可以在它们所在的节点上处理这些数据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了</a:t>
            </a:r>
            <a:endParaRPr lang="zh-CN" altLang="en-US" sz="2000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27734"/>
            <a:ext cx="5616624" cy="2313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19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18406" cy="41764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创建一个文件夹？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上传一个文件？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删除一个文件和文件夹？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查看一个文件夹里面有哪些文件？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查看某个文件的内容？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开发常用命令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003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18406" cy="41764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创建一个文件夹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？</a:t>
            </a:r>
            <a:endParaRPr lang="en-US" altLang="zh-CN" sz="2000" dirty="0" smtClean="0">
              <a:latin typeface="+mn-ea"/>
              <a:sym typeface="黑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 err="1" smtClean="0">
                <a:latin typeface="+mn-ea"/>
                <a:sym typeface="黑体" panose="02010609060101010101" pitchFamily="49" charset="-122"/>
              </a:rPr>
              <a:t>hadoop</a:t>
            </a:r>
            <a:r>
              <a:rPr lang="en-US" altLang="zh-CN" sz="1600" dirty="0" smtClean="0">
                <a:latin typeface="+mn-ea"/>
                <a:sym typeface="黑体" panose="02010609060101010101" pitchFamily="49" charset="-122"/>
              </a:rPr>
              <a:t> </a:t>
            </a:r>
            <a:r>
              <a:rPr lang="en-US" altLang="zh-CN" sz="1600" dirty="0" err="1">
                <a:latin typeface="+mn-ea"/>
                <a:sym typeface="黑体" panose="02010609060101010101" pitchFamily="49" charset="-122"/>
              </a:rPr>
              <a:t>fs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 -</a:t>
            </a:r>
            <a:r>
              <a:rPr lang="en-US" altLang="zh-CN" sz="1600" dirty="0" err="1">
                <a:latin typeface="+mn-ea"/>
                <a:sym typeface="黑体" panose="02010609060101010101" pitchFamily="49" charset="-122"/>
              </a:rPr>
              <a:t>mkdir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 /</a:t>
            </a:r>
            <a:r>
              <a:rPr lang="en-US" altLang="zh-CN" sz="1600" dirty="0" smtClean="0">
                <a:latin typeface="+mn-ea"/>
                <a:sym typeface="黑体" panose="02010609060101010101" pitchFamily="49" charset="-122"/>
              </a:rPr>
              <a:t>user	</a:t>
            </a: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创建</a:t>
            </a:r>
            <a:r>
              <a:rPr lang="en-US" altLang="zh-CN" sz="1600" dirty="0" smtClean="0">
                <a:latin typeface="+mn-ea"/>
                <a:sym typeface="黑体" panose="02010609060101010101" pitchFamily="49" charset="-122"/>
              </a:rPr>
              <a:t>user</a:t>
            </a: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目录</a:t>
            </a:r>
            <a:endParaRPr lang="zh-CN" altLang="en-US" sz="16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上传一个文件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？</a:t>
            </a:r>
            <a:endParaRPr lang="en-US" altLang="zh-CN" sz="2000" dirty="0" smtClean="0">
              <a:latin typeface="+mn-ea"/>
              <a:sym typeface="黑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 err="1" smtClean="0">
                <a:latin typeface="+mn-ea"/>
                <a:sym typeface="黑体" panose="02010609060101010101" pitchFamily="49" charset="-122"/>
              </a:rPr>
              <a:t>hadoop</a:t>
            </a:r>
            <a:r>
              <a:rPr lang="en-US" altLang="zh-CN" sz="1600" dirty="0" smtClean="0">
                <a:latin typeface="+mn-ea"/>
                <a:sym typeface="黑体" panose="02010609060101010101" pitchFamily="49" charset="-122"/>
              </a:rPr>
              <a:t> </a:t>
            </a:r>
            <a:r>
              <a:rPr lang="en-US" altLang="zh-CN" sz="1600" dirty="0" err="1" smtClean="0">
                <a:latin typeface="+mn-ea"/>
                <a:sym typeface="黑体" panose="02010609060101010101" pitchFamily="49" charset="-122"/>
              </a:rPr>
              <a:t>fs</a:t>
            </a:r>
            <a:r>
              <a:rPr lang="en-US" altLang="zh-CN" sz="1600" dirty="0" smtClean="0">
                <a:latin typeface="+mn-ea"/>
                <a:sym typeface="黑体" panose="02010609060101010101" pitchFamily="49" charset="-122"/>
              </a:rPr>
              <a:t> –put  test.txt  /user/test.txt</a:t>
            </a:r>
            <a:endParaRPr lang="zh-CN" altLang="en-US" sz="16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删除一个文件和文件夹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？</a:t>
            </a:r>
            <a:endParaRPr lang="en-US" altLang="zh-CN" sz="2000" dirty="0" smtClean="0">
              <a:latin typeface="+mn-ea"/>
              <a:sym typeface="黑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 err="1">
                <a:latin typeface="+mn-ea"/>
                <a:sym typeface="黑体" panose="02010609060101010101" pitchFamily="49" charset="-122"/>
              </a:rPr>
              <a:t>hadoop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 </a:t>
            </a:r>
            <a:r>
              <a:rPr lang="en-US" altLang="zh-CN" sz="1600" dirty="0" err="1">
                <a:latin typeface="+mn-ea"/>
                <a:sym typeface="黑体" panose="02010609060101010101" pitchFamily="49" charset="-122"/>
              </a:rPr>
              <a:t>fs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 </a:t>
            </a:r>
            <a:r>
              <a:rPr lang="en-US" altLang="zh-CN" sz="1600" dirty="0" smtClean="0">
                <a:latin typeface="+mn-ea"/>
                <a:sym typeface="黑体" panose="02010609060101010101" pitchFamily="49" charset="-122"/>
              </a:rPr>
              <a:t>–</a:t>
            </a:r>
            <a:r>
              <a:rPr lang="en-US" altLang="zh-CN" sz="1600" dirty="0" err="1" smtClean="0">
                <a:latin typeface="+mn-ea"/>
                <a:sym typeface="黑体" panose="02010609060101010101" pitchFamily="49" charset="-122"/>
              </a:rPr>
              <a:t>rm</a:t>
            </a:r>
            <a:r>
              <a:rPr lang="en-US" altLang="zh-CN" sz="1600" dirty="0" smtClean="0">
                <a:latin typeface="+mn-ea"/>
                <a:sym typeface="黑体" panose="02010609060101010101" pitchFamily="49" charset="-122"/>
              </a:rPr>
              <a:t> /user/test.txt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+mn-ea"/>
                <a:sym typeface="黑体" panose="02010609060101010101" pitchFamily="49" charset="-122"/>
              </a:rPr>
              <a:t>查看</a:t>
            </a:r>
            <a:r>
              <a:rPr lang="zh-CN" altLang="en-US" sz="2400" dirty="0">
                <a:latin typeface="+mn-ea"/>
                <a:sym typeface="黑体" panose="02010609060101010101" pitchFamily="49" charset="-122"/>
              </a:rPr>
              <a:t>一个文件夹里面有哪些文件</a:t>
            </a:r>
            <a:r>
              <a:rPr lang="zh-CN" altLang="en-US" sz="2400" dirty="0" smtClean="0">
                <a:latin typeface="+mn-ea"/>
                <a:sym typeface="黑体" panose="02010609060101010101" pitchFamily="49" charset="-122"/>
              </a:rPr>
              <a:t>？</a:t>
            </a:r>
            <a:endParaRPr lang="en-US" altLang="zh-CN" sz="2400" dirty="0" smtClean="0">
              <a:latin typeface="+mn-ea"/>
              <a:sym typeface="黑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+mn-ea"/>
                <a:sym typeface="黑体" panose="02010609060101010101" pitchFamily="49" charset="-122"/>
              </a:rPr>
              <a:t>hadoop</a:t>
            </a:r>
            <a:r>
              <a:rPr lang="en-US" altLang="zh-CN" dirty="0">
                <a:latin typeface="+mn-ea"/>
                <a:sym typeface="黑体" panose="02010609060101010101" pitchFamily="49" charset="-122"/>
              </a:rPr>
              <a:t> </a:t>
            </a:r>
            <a:r>
              <a:rPr lang="en-US" altLang="zh-CN" dirty="0" err="1">
                <a:latin typeface="+mn-ea"/>
                <a:sym typeface="黑体" panose="02010609060101010101" pitchFamily="49" charset="-122"/>
              </a:rPr>
              <a:t>fs</a:t>
            </a:r>
            <a:r>
              <a:rPr lang="en-US" altLang="zh-CN" dirty="0">
                <a:latin typeface="+mn-ea"/>
                <a:sym typeface="黑体" panose="02010609060101010101" pitchFamily="49" charset="-122"/>
              </a:rPr>
              <a:t> </a:t>
            </a:r>
            <a:r>
              <a:rPr lang="en-US" altLang="zh-CN" dirty="0" smtClean="0">
                <a:latin typeface="+mn-ea"/>
                <a:sym typeface="黑体" panose="02010609060101010101" pitchFamily="49" charset="-122"/>
              </a:rPr>
              <a:t>–</a:t>
            </a:r>
            <a:r>
              <a:rPr lang="en-US" altLang="zh-CN" dirty="0" err="1" smtClean="0">
                <a:latin typeface="+mn-ea"/>
                <a:sym typeface="黑体" panose="02010609060101010101" pitchFamily="49" charset="-122"/>
              </a:rPr>
              <a:t>ls</a:t>
            </a:r>
            <a:r>
              <a:rPr lang="en-US" altLang="zh-CN" dirty="0">
                <a:latin typeface="+mn-ea"/>
                <a:sym typeface="黑体" panose="02010609060101010101" pitchFamily="49" charset="-122"/>
              </a:rPr>
              <a:t> </a:t>
            </a:r>
            <a:r>
              <a:rPr lang="en-US" altLang="zh-CN" dirty="0" smtClean="0">
                <a:latin typeface="+mn-ea"/>
                <a:sym typeface="黑体" panose="02010609060101010101" pitchFamily="49" charset="-122"/>
              </a:rPr>
              <a:t>/</a:t>
            </a: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查看某个文件的内容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？</a:t>
            </a:r>
            <a:endParaRPr lang="en-US" altLang="zh-CN" sz="2000" dirty="0" smtClean="0">
              <a:latin typeface="+mn-ea"/>
              <a:sym typeface="黑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 err="1">
                <a:latin typeface="+mn-ea"/>
                <a:sym typeface="黑体" panose="02010609060101010101" pitchFamily="49" charset="-122"/>
              </a:rPr>
              <a:t>hadoop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 </a:t>
            </a:r>
            <a:r>
              <a:rPr lang="en-US" altLang="zh-CN" sz="1600" dirty="0" err="1">
                <a:latin typeface="+mn-ea"/>
                <a:sym typeface="黑体" panose="02010609060101010101" pitchFamily="49" charset="-122"/>
              </a:rPr>
              <a:t>fs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 </a:t>
            </a:r>
            <a:r>
              <a:rPr lang="en-US" altLang="zh-CN" sz="1600" dirty="0" smtClean="0">
                <a:latin typeface="+mn-ea"/>
                <a:sym typeface="黑体" panose="02010609060101010101" pitchFamily="49" charset="-122"/>
              </a:rPr>
              <a:t>–cat /user/test.txt</a:t>
            </a:r>
            <a:endParaRPr lang="zh-CN" altLang="en-US" sz="16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开发常用命令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784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交互命令行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548029"/>
              </p:ext>
            </p:extLst>
          </p:nvPr>
        </p:nvGraphicFramePr>
        <p:xfrm>
          <a:off x="755576" y="843558"/>
          <a:ext cx="7820347" cy="3615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85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81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28516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sz="20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b="1" spc="1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ath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CACFD7"/>
                    </a:solidFill>
                  </a:tcPr>
                </a:tc>
                <a:tc>
                  <a:txBody>
                    <a:bodyPr/>
                    <a:lstStyle/>
                    <a:p>
                      <a:pPr marL="62230" marR="60960">
                        <a:lnSpc>
                          <a:spcPct val="100800"/>
                        </a:lnSpc>
                      </a:pPr>
                      <a:r>
                        <a:rPr sz="200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列目录信息，包括文件名，权限，拥有者，大小以及修 改时间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CACF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3283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sz="2000" b="1" dirty="0" err="1" smtClean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ls</a:t>
                      </a:r>
                      <a:r>
                        <a:rPr lang="en-US" sz="2000" b="1" dirty="0" smtClean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 -R</a:t>
                      </a:r>
                      <a:r>
                        <a:rPr sz="2000" b="1" spc="-5" dirty="0" smtClean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b="1" spc="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th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dirty="0" err="1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与</a:t>
                      </a:r>
                      <a:r>
                        <a:rPr sz="2000" dirty="0" err="1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-l</a:t>
                      </a:r>
                      <a:r>
                        <a:rPr sz="2000" spc="-5" dirty="0" err="1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spc="0" dirty="0" err="1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类似，</a:t>
                      </a:r>
                      <a:r>
                        <a:rPr sz="2000" spc="0" dirty="0" err="1" smtClean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同时列出子目录中的内容</a:t>
                      </a:r>
                      <a:r>
                        <a:rPr lang="zh-CN" altLang="en-US" sz="2000" spc="0" dirty="0" smtClean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（</a:t>
                      </a:r>
                      <a:r>
                        <a:rPr lang="en-US" altLang="zh-CN" sz="2000" spc="0" dirty="0" smtClean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-</a:t>
                      </a:r>
                      <a:r>
                        <a:rPr lang="en-US" altLang="zh-CN" sz="2000" spc="0" dirty="0" err="1" smtClean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lsr</a:t>
                      </a:r>
                      <a:r>
                        <a:rPr lang="zh-CN" altLang="en-US" sz="2000" spc="0" dirty="0" smtClean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）</a:t>
                      </a:r>
                      <a:endParaRPr sz="20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E7E9E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84924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-d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u </a:t>
                      </a:r>
                      <a:r>
                        <a:rPr sz="20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path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CACFD7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spc="-5" dirty="0" err="1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显示某一个目录的磁盘使用情况（每个文件，</a:t>
                      </a:r>
                      <a:r>
                        <a:rPr sz="2000" spc="-5" dirty="0" err="1" smtClean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单位为字</a:t>
                      </a:r>
                      <a:r>
                        <a:rPr sz="2000" dirty="0" err="1" smtClean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节数</a:t>
                      </a:r>
                      <a:r>
                        <a:rPr sz="200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）</a:t>
                      </a:r>
                      <a:endParaRPr sz="20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CACF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67649">
                <a:tc>
                  <a:txBody>
                    <a:bodyPr/>
                    <a:lstStyle/>
                    <a:p>
                      <a:pPr marL="59055" marR="82740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sz="20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dus p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ath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dirty="0" err="1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与</a:t>
                      </a:r>
                      <a:r>
                        <a:rPr sz="2000" dirty="0" err="1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-d</a:t>
                      </a:r>
                      <a:r>
                        <a:rPr sz="2000" spc="5" dirty="0" err="1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2000" spc="0" dirty="0" err="1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类似</a:t>
                      </a:r>
                      <a:r>
                        <a:rPr sz="2000" spc="0" dirty="0" err="1" smtClean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，打印一个概要信息</a:t>
                      </a:r>
                      <a:endParaRPr sz="20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E7E9E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23283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sz="20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v </a:t>
                      </a:r>
                      <a:r>
                        <a:rPr sz="2000" b="1" spc="-5" dirty="0" err="1" smtClean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src</a:t>
                      </a:r>
                      <a:r>
                        <a:rPr lang="en-US" sz="2000" b="1" spc="-5" dirty="0" smtClean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2000" b="1" spc="-5" dirty="0" err="1" smtClean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dest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CACFD7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在</a:t>
                      </a:r>
                      <a:r>
                        <a:rPr sz="2000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2000" spc="-1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20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FS</a:t>
                      </a:r>
                      <a:r>
                        <a:rPr sz="2000" spc="-5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内部移动目录或者文件</a:t>
                      </a:r>
                      <a:endParaRPr sz="20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CACF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00737">
                <a:tc>
                  <a:txBody>
                    <a:bodyPr/>
                    <a:lstStyle/>
                    <a:p>
                      <a:pPr marL="59055" marR="44640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sz="20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p </a:t>
                      </a:r>
                      <a:r>
                        <a:rPr sz="20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src de</a:t>
                      </a:r>
                      <a:r>
                        <a:rPr sz="2000" b="1" spc="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t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在</a:t>
                      </a:r>
                      <a:r>
                        <a:rPr sz="2000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HDF</a:t>
                      </a:r>
                      <a:r>
                        <a:rPr sz="2000" spc="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spc="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内部复制文件或者目录</a:t>
                      </a:r>
                      <a:endParaRPr sz="20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E7E9E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47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交互命令行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400870"/>
              </p:ext>
            </p:extLst>
          </p:nvPr>
        </p:nvGraphicFramePr>
        <p:xfrm>
          <a:off x="755576" y="843558"/>
          <a:ext cx="8174706" cy="3897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3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663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-</a:t>
                      </a:r>
                      <a:r>
                        <a:rPr sz="2000" b="1" spc="-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r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m</a:t>
                      </a:r>
                      <a:r>
                        <a:rPr sz="2000" b="1" spc="-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 p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ath</a:t>
                      </a:r>
                      <a:endParaRPr sz="2000" dirty="0">
                        <a:latin typeface="+mn-ea"/>
                        <a:ea typeface="+mn-e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CACFD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删除文件或者空的目录</a:t>
                      </a:r>
                      <a:endParaRPr sz="2000">
                        <a:latin typeface="+mn-ea"/>
                        <a:ea typeface="+mn-ea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CACF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-rm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r</a:t>
                      </a:r>
                      <a:r>
                        <a:rPr sz="2000" b="1" spc="-1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path</a:t>
                      </a:r>
                      <a:endParaRPr sz="2000" dirty="0">
                        <a:latin typeface="+mn-ea"/>
                        <a:ea typeface="+mn-e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删除文件或者目录，删除目录时递归删除所</a:t>
                      </a:r>
                      <a:endParaRPr sz="2000">
                        <a:latin typeface="+mn-ea"/>
                        <a:ea typeface="+mn-ea"/>
                        <a:cs typeface="微软雅黑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有子目录以及文件</a:t>
                      </a:r>
                      <a:endParaRPr sz="2000">
                        <a:latin typeface="+mn-ea"/>
                        <a:ea typeface="+mn-ea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E7E9E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marL="81915" marR="73088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-</a:t>
                      </a:r>
                      <a:r>
                        <a:rPr sz="2000" b="1" spc="-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pu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t</a:t>
                      </a:r>
                      <a:r>
                        <a:rPr sz="2000" b="1" spc="-1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 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l</a:t>
                      </a:r>
                      <a:r>
                        <a:rPr sz="2000" b="1" spc="-1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o</a:t>
                      </a:r>
                      <a:r>
                        <a:rPr sz="2000" b="1" spc="-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c</a:t>
                      </a:r>
                      <a:r>
                        <a:rPr sz="2000" b="1" spc="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a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lS</a:t>
                      </a:r>
                      <a:r>
                        <a:rPr sz="2000" b="1" spc="-1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r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c </a:t>
                      </a:r>
                      <a:r>
                        <a:rPr sz="2000" b="1" spc="-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de</a:t>
                      </a:r>
                      <a:r>
                        <a:rPr sz="2000" b="1" spc="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s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t</a:t>
                      </a:r>
                      <a:endParaRPr sz="2000" dirty="0">
                        <a:latin typeface="+mn-ea"/>
                        <a:ea typeface="+mn-e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CACFD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拷贝本地文件或者目录</a:t>
                      </a:r>
                      <a:r>
                        <a:rPr sz="2000" spc="-2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到</a:t>
                      </a:r>
                      <a:r>
                        <a:rPr sz="2000" spc="-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HDF</a:t>
                      </a:r>
                      <a:r>
                        <a:rPr sz="2000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S</a:t>
                      </a:r>
                      <a:r>
                        <a:rPr sz="2000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中</a:t>
                      </a:r>
                      <a:endParaRPr sz="2000" dirty="0">
                        <a:latin typeface="+mn-ea"/>
                        <a:ea typeface="+mn-ea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CACF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marL="81915" marR="17907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-</a:t>
                      </a:r>
                      <a:r>
                        <a:rPr sz="2000" b="1" spc="-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copyFromLocal 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l</a:t>
                      </a:r>
                      <a:r>
                        <a:rPr sz="2000" b="1" spc="-1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o</a:t>
                      </a:r>
                      <a:r>
                        <a:rPr sz="2000" b="1" spc="-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c</a:t>
                      </a:r>
                      <a:r>
                        <a:rPr sz="2000" b="1" spc="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a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lS</a:t>
                      </a:r>
                      <a:r>
                        <a:rPr sz="2000" b="1" spc="-1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r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c</a:t>
                      </a:r>
                      <a:r>
                        <a:rPr sz="2000" b="1" spc="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de</a:t>
                      </a:r>
                      <a:r>
                        <a:rPr sz="2000" b="1" spc="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s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t</a:t>
                      </a:r>
                      <a:endParaRPr sz="2000">
                        <a:latin typeface="+mn-ea"/>
                        <a:ea typeface="+mn-e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等同</a:t>
                      </a:r>
                      <a:r>
                        <a:rPr sz="2000" spc="-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于</a:t>
                      </a:r>
                      <a:r>
                        <a:rPr sz="2000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-c</a:t>
                      </a:r>
                      <a:r>
                        <a:rPr sz="2000" spc="-1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o</a:t>
                      </a:r>
                      <a:r>
                        <a:rPr sz="2000" spc="-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py</a:t>
                      </a:r>
                      <a:endParaRPr sz="2000" dirty="0">
                        <a:latin typeface="+mn-ea"/>
                        <a:ea typeface="+mn-e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E7E9E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66206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000" b="1" dirty="0" smtClean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-</a:t>
                      </a:r>
                      <a:r>
                        <a:rPr sz="2000" b="1" spc="-5" dirty="0" err="1" smtClean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moveFromL</a:t>
                      </a:r>
                      <a:r>
                        <a:rPr sz="2000" b="1" spc="0" dirty="0" err="1" smtClean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ocal</a:t>
                      </a:r>
                      <a:r>
                        <a:rPr sz="2000" b="1" spc="0" dirty="0" smtClean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 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l</a:t>
                      </a:r>
                      <a:r>
                        <a:rPr sz="2000" b="1" spc="-1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o</a:t>
                      </a:r>
                      <a:r>
                        <a:rPr sz="2000" b="1" spc="-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c</a:t>
                      </a:r>
                      <a:r>
                        <a:rPr sz="2000" b="1" spc="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a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lS</a:t>
                      </a:r>
                      <a:r>
                        <a:rPr sz="2000" b="1" spc="-1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r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c</a:t>
                      </a:r>
                      <a:r>
                        <a:rPr sz="2000" b="1" spc="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de</a:t>
                      </a:r>
                      <a:r>
                        <a:rPr sz="2000" b="1" spc="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s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t</a:t>
                      </a:r>
                      <a:endParaRPr sz="2000" dirty="0">
                        <a:latin typeface="+mn-ea"/>
                        <a:ea typeface="+mn-e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CACFD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拷贝数据</a:t>
                      </a:r>
                      <a:r>
                        <a:rPr sz="2000" spc="-1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到</a:t>
                      </a:r>
                      <a:r>
                        <a:rPr sz="2000" spc="-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HDF</a:t>
                      </a:r>
                      <a:r>
                        <a:rPr sz="2000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S</a:t>
                      </a:r>
                      <a:r>
                        <a:rPr sz="2000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，并且在成功后删除本地</a:t>
                      </a:r>
                      <a:endParaRPr sz="2000" dirty="0">
                        <a:latin typeface="+mn-ea"/>
                        <a:ea typeface="+mn-ea"/>
                        <a:cs typeface="微软雅黑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数据</a:t>
                      </a:r>
                      <a:endParaRPr sz="2000" dirty="0">
                        <a:latin typeface="+mn-ea"/>
                        <a:ea typeface="+mn-ea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CACF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9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交互命令行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390044"/>
              </p:ext>
            </p:extLst>
          </p:nvPr>
        </p:nvGraphicFramePr>
        <p:xfrm>
          <a:off x="755576" y="843558"/>
          <a:ext cx="8174706" cy="12317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3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663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000" b="1" dirty="0" smtClean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-</a:t>
                      </a:r>
                      <a:r>
                        <a:rPr lang="en-US" sz="2000" b="1" spc="-5" dirty="0" smtClean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get</a:t>
                      </a:r>
                      <a:r>
                        <a:rPr sz="2000" b="1" spc="-5" dirty="0" smtClean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 </a:t>
                      </a:r>
                      <a:r>
                        <a:rPr lang="en-US" sz="2000" b="1" spc="-5" dirty="0" err="1" smtClean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src</a:t>
                      </a:r>
                      <a:r>
                        <a:rPr lang="en-US" sz="2000" b="1" spc="-5" dirty="0" smtClean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 </a:t>
                      </a:r>
                      <a:r>
                        <a:rPr lang="en-US" sz="2000" b="1" spc="-5" dirty="0" err="1" smtClean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localDest</a:t>
                      </a:r>
                      <a:endParaRPr sz="2000" dirty="0">
                        <a:latin typeface="+mn-ea"/>
                        <a:ea typeface="+mn-e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CACFD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zh-CN" altLang="en-US" sz="2000" dirty="0" smtClean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将</a:t>
                      </a:r>
                      <a:r>
                        <a:rPr lang="en-US" altLang="zh-CN" sz="2000" dirty="0" smtClean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HDFS</a:t>
                      </a:r>
                      <a:r>
                        <a:rPr lang="zh-CN" altLang="en-US" sz="2000" dirty="0" smtClean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中的文件拷贝到本地</a:t>
                      </a:r>
                      <a:endParaRPr lang="zh-CN" altLang="en-US" sz="2000" dirty="0">
                        <a:solidFill>
                          <a:srgbClr val="051821"/>
                        </a:solidFill>
                        <a:latin typeface="+mn-ea"/>
                        <a:ea typeface="+mn-ea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CACF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000" b="1" spc="-5" dirty="0" smtClean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-</a:t>
                      </a:r>
                      <a:r>
                        <a:rPr lang="en-US" sz="2000" b="1" spc="-5" dirty="0" smtClean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cat file</a:t>
                      </a:r>
                      <a:endParaRPr sz="2000" dirty="0">
                        <a:latin typeface="+mn-ea"/>
                        <a:ea typeface="+mn-e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zh-CN" altLang="en-US" sz="2000" dirty="0" smtClean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在终端显示文件内容</a:t>
                      </a:r>
                      <a:endParaRPr sz="2000" dirty="0">
                        <a:latin typeface="+mn-ea"/>
                        <a:ea typeface="+mn-ea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E7E9E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39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0"/>
            <a:ext cx="3419872" cy="5150534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5150534">
                <a:moveTo>
                  <a:pt x="0" y="0"/>
                </a:moveTo>
                <a:lnTo>
                  <a:pt x="5580112" y="0"/>
                </a:lnTo>
                <a:lnTo>
                  <a:pt x="2464118" y="5150534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641" y="-4748"/>
            <a:ext cx="2089148" cy="920314"/>
          </a:xfrm>
          <a:custGeom>
            <a:avLst/>
            <a:gdLst>
              <a:gd name="connsiteX0" fmla="*/ 0 w 1728192"/>
              <a:gd name="connsiteY0" fmla="*/ 0 h 915566"/>
              <a:gd name="connsiteX1" fmla="*/ 1728192 w 1728192"/>
              <a:gd name="connsiteY1" fmla="*/ 0 h 915566"/>
              <a:gd name="connsiteX2" fmla="*/ 1728192 w 1728192"/>
              <a:gd name="connsiteY2" fmla="*/ 915566 h 915566"/>
              <a:gd name="connsiteX3" fmla="*/ 0 w 1728192"/>
              <a:gd name="connsiteY3" fmla="*/ 915566 h 915566"/>
              <a:gd name="connsiteX4" fmla="*/ 0 w 1728192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28192 w 2086001"/>
              <a:gd name="connsiteY2" fmla="*/ 915566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44095 w 2086001"/>
              <a:gd name="connsiteY2" fmla="*/ 907615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54195"/>
              <a:gd name="connsiteY0" fmla="*/ 0 h 915566"/>
              <a:gd name="connsiteX1" fmla="*/ 2054195 w 2054195"/>
              <a:gd name="connsiteY1" fmla="*/ 0 h 915566"/>
              <a:gd name="connsiteX2" fmla="*/ 1744095 w 2054195"/>
              <a:gd name="connsiteY2" fmla="*/ 907615 h 915566"/>
              <a:gd name="connsiteX3" fmla="*/ 0 w 2054195"/>
              <a:gd name="connsiteY3" fmla="*/ 915566 h 915566"/>
              <a:gd name="connsiteX4" fmla="*/ 0 w 2054195"/>
              <a:gd name="connsiteY4" fmla="*/ 0 h 915566"/>
              <a:gd name="connsiteX0" fmla="*/ 0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0 w 2070098"/>
              <a:gd name="connsiteY4" fmla="*/ 0 h 915566"/>
              <a:gd name="connsiteX0" fmla="*/ 357808 w 2070098"/>
              <a:gd name="connsiteY0" fmla="*/ 7951 h 907614"/>
              <a:gd name="connsiteX1" fmla="*/ 2070098 w 2070098"/>
              <a:gd name="connsiteY1" fmla="*/ 0 h 907614"/>
              <a:gd name="connsiteX2" fmla="*/ 1744095 w 2070098"/>
              <a:gd name="connsiteY2" fmla="*/ 899663 h 907614"/>
              <a:gd name="connsiteX3" fmla="*/ 0 w 2070098"/>
              <a:gd name="connsiteY3" fmla="*/ 907614 h 907614"/>
              <a:gd name="connsiteX4" fmla="*/ 357808 w 2070098"/>
              <a:gd name="connsiteY4" fmla="*/ 7951 h 907614"/>
              <a:gd name="connsiteX0" fmla="*/ 381662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381662 w 2070098"/>
              <a:gd name="connsiteY4" fmla="*/ 0 h 915566"/>
              <a:gd name="connsiteX0" fmla="*/ 381662 w 2089148"/>
              <a:gd name="connsiteY0" fmla="*/ 4748 h 920314"/>
              <a:gd name="connsiteX1" fmla="*/ 2089148 w 2089148"/>
              <a:gd name="connsiteY1" fmla="*/ 0 h 920314"/>
              <a:gd name="connsiteX2" fmla="*/ 1744095 w 2089148"/>
              <a:gd name="connsiteY2" fmla="*/ 912363 h 920314"/>
              <a:gd name="connsiteX3" fmla="*/ 0 w 2089148"/>
              <a:gd name="connsiteY3" fmla="*/ 920314 h 920314"/>
              <a:gd name="connsiteX4" fmla="*/ 381662 w 2089148"/>
              <a:gd name="connsiteY4" fmla="*/ 4748 h 92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148" h="920314">
                <a:moveTo>
                  <a:pt x="381662" y="4748"/>
                </a:moveTo>
                <a:lnTo>
                  <a:pt x="2089148" y="0"/>
                </a:lnTo>
                <a:lnTo>
                  <a:pt x="1744095" y="912363"/>
                </a:lnTo>
                <a:lnTo>
                  <a:pt x="0" y="920314"/>
                </a:lnTo>
                <a:lnTo>
                  <a:pt x="381662" y="474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819864"/>
            <a:ext cx="2731962" cy="3330670"/>
          </a:xfrm>
          <a:custGeom>
            <a:avLst/>
            <a:gdLst>
              <a:gd name="connsiteX0" fmla="*/ 0 w 1475656"/>
              <a:gd name="connsiteY0" fmla="*/ 0 h 3298864"/>
              <a:gd name="connsiteX1" fmla="*/ 1475656 w 1475656"/>
              <a:gd name="connsiteY1" fmla="*/ 0 h 3298864"/>
              <a:gd name="connsiteX2" fmla="*/ 1475656 w 1475656"/>
              <a:gd name="connsiteY2" fmla="*/ 3298864 h 3298864"/>
              <a:gd name="connsiteX3" fmla="*/ 0 w 1475656"/>
              <a:gd name="connsiteY3" fmla="*/ 3298864 h 3298864"/>
              <a:gd name="connsiteX4" fmla="*/ 0 w 1475656"/>
              <a:gd name="connsiteY4" fmla="*/ 0 h 3298864"/>
              <a:gd name="connsiteX0" fmla="*/ 0 w 2731962"/>
              <a:gd name="connsiteY0" fmla="*/ 31806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0 w 2731962"/>
              <a:gd name="connsiteY4" fmla="*/ 31806 h 3330670"/>
              <a:gd name="connsiteX0" fmla="*/ 7951 w 2731962"/>
              <a:gd name="connsiteY0" fmla="*/ 1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7951 w 2731962"/>
              <a:gd name="connsiteY4" fmla="*/ 1 h 33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62" h="3330670">
                <a:moveTo>
                  <a:pt x="7951" y="1"/>
                </a:moveTo>
                <a:lnTo>
                  <a:pt x="2731962" y="0"/>
                </a:lnTo>
                <a:lnTo>
                  <a:pt x="1475656" y="3330670"/>
                </a:lnTo>
                <a:lnTo>
                  <a:pt x="0" y="3330670"/>
                </a:lnTo>
                <a:cubicBezTo>
                  <a:pt x="2650" y="2220447"/>
                  <a:pt x="5301" y="1110224"/>
                  <a:pt x="7951" y="1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31962" y="915566"/>
            <a:ext cx="6412038" cy="904298"/>
          </a:xfrm>
          <a:custGeom>
            <a:avLst/>
            <a:gdLst>
              <a:gd name="connsiteX0" fmla="*/ 0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0 w 6412038"/>
              <a:gd name="connsiteY4" fmla="*/ 0 h 904298"/>
              <a:gd name="connsiteX0" fmla="*/ 302150 w 6412038"/>
              <a:gd name="connsiteY0" fmla="*/ 23854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02150 w 6412038"/>
              <a:gd name="connsiteY4" fmla="*/ 23854 h 904298"/>
              <a:gd name="connsiteX0" fmla="*/ 333955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33955 w 6412038"/>
              <a:gd name="connsiteY4" fmla="*/ 0 h 90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038" h="904298">
                <a:moveTo>
                  <a:pt x="333955" y="0"/>
                </a:moveTo>
                <a:lnTo>
                  <a:pt x="6412038" y="0"/>
                </a:lnTo>
                <a:lnTo>
                  <a:pt x="6412038" y="904298"/>
                </a:lnTo>
                <a:lnTo>
                  <a:pt x="0" y="904298"/>
                </a:lnTo>
                <a:lnTo>
                  <a:pt x="333955" y="0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xmlns="" id="{F38E0B83-A3B2-4BA4-9D90-5310EDD8BD07}"/>
              </a:ext>
            </a:extLst>
          </p:cNvPr>
          <p:cNvSpPr txBox="1"/>
          <p:nvPr/>
        </p:nvSpPr>
        <p:spPr>
          <a:xfrm>
            <a:off x="4651109" y="3935671"/>
            <a:ext cx="1839331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chemeClr val="accent1"/>
                </a:solidFill>
                <a:latin typeface="+mn-ea"/>
              </a:rPr>
              <a:t>HDFS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编程访问接口</a:t>
            </a:r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xmlns="" id="{0629E07A-8512-4C9B-A99B-F9C3A48A45C1}"/>
              </a:ext>
            </a:extLst>
          </p:cNvPr>
          <p:cNvSpPr txBox="1"/>
          <p:nvPr/>
        </p:nvSpPr>
        <p:spPr>
          <a:xfrm>
            <a:off x="4651109" y="3431615"/>
            <a:ext cx="2657195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交互操作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xmlns="" id="{EAE1BE26-13B2-4E56-A9D5-88C0765F3750}"/>
              </a:ext>
            </a:extLst>
          </p:cNvPr>
          <p:cNvSpPr txBox="1"/>
          <p:nvPr/>
        </p:nvSpPr>
        <p:spPr>
          <a:xfrm>
            <a:off x="4651109" y="2913419"/>
            <a:ext cx="2081131" cy="37841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xmlns="" id="{574322CA-C024-44E5-93FE-FFB673CB9E01}"/>
              </a:ext>
            </a:extLst>
          </p:cNvPr>
          <p:cNvSpPr txBox="1"/>
          <p:nvPr/>
        </p:nvSpPr>
        <p:spPr>
          <a:xfrm>
            <a:off x="4651108" y="2368352"/>
            <a:ext cx="1839331" cy="374898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pPr defTabSz="914378">
              <a:lnSpc>
                <a:spcPct val="800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114066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18" name="TextBox 23">
            <a:extLst>
              <a:ext uri="{FF2B5EF4-FFF2-40B4-BE49-F238E27FC236}">
                <a16:creationId xmlns:a16="http://schemas.microsoft.com/office/drawing/2014/main" xmlns="" id="{0629E07A-8512-4C9B-A99B-F9C3A48A45C1}"/>
              </a:ext>
            </a:extLst>
          </p:cNvPr>
          <p:cNvSpPr txBox="1"/>
          <p:nvPr/>
        </p:nvSpPr>
        <p:spPr>
          <a:xfrm>
            <a:off x="4651108" y="4419372"/>
            <a:ext cx="1839331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639" y="4431311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  <a:endParaRPr lang="en-US" altLang="zh-CN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94020" y="241767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24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120" y="294529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7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94020" y="3939298"/>
            <a:ext cx="355960" cy="355959"/>
          </a:xfrm>
          <a:prstGeom prst="ellipse">
            <a:avLst/>
          </a:pr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640" y="3443554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37628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18406" cy="41764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HDFS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接口包括：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命令行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接口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 err="1">
                <a:latin typeface="+mn-ea"/>
                <a:sym typeface="黑体" panose="02010609060101010101" pitchFamily="49" charset="-122"/>
              </a:rPr>
              <a:t>Hadoop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 </a:t>
            </a:r>
            <a:r>
              <a:rPr lang="en-US" altLang="zh-CN" sz="1600" dirty="0" err="1">
                <a:latin typeface="+mn-ea"/>
                <a:sym typeface="黑体" panose="02010609060101010101" pitchFamily="49" charset="-122"/>
              </a:rPr>
              <a:t>MapReduce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 Job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的</a:t>
            </a: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隐含输入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（在这种情况下，</a:t>
            </a: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只需要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将任务交给</a:t>
            </a:r>
            <a:r>
              <a:rPr lang="en-US" altLang="zh-CN" sz="1600" dirty="0" err="1">
                <a:latin typeface="+mn-ea"/>
                <a:sym typeface="黑体" panose="02010609060101010101" pitchFamily="49" charset="-122"/>
              </a:rPr>
              <a:t>MapReduce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系统即可，会自动调度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HDFS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服务来</a:t>
            </a: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提供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数据）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 smtClean="0">
                <a:latin typeface="+mn-ea"/>
                <a:sym typeface="黑体" panose="02010609060101010101" pitchFamily="49" charset="-122"/>
              </a:rPr>
              <a:t>Java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程序直接操作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 err="1">
                <a:latin typeface="+mn-ea"/>
                <a:sym typeface="黑体" panose="02010609060101010101" pitchFamily="49" charset="-122"/>
              </a:rPr>
              <a:t>libhdfs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从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c/</a:t>
            </a:r>
            <a:r>
              <a:rPr lang="en-US" altLang="zh-CN" sz="1600" dirty="0" err="1">
                <a:latin typeface="+mn-ea"/>
                <a:sym typeface="黑体" panose="02010609060101010101" pitchFamily="49" charset="-122"/>
              </a:rPr>
              <a:t>c++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程序中操作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55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18406" cy="41764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使用</a:t>
            </a:r>
            <a:r>
              <a:rPr lang="en-US" altLang="zh-CN" sz="2000" dirty="0" smtClean="0">
                <a:latin typeface="+mn-ea"/>
                <a:sym typeface="黑体" panose="02010609060101010101" pitchFamily="49" charset="-122"/>
              </a:rPr>
              <a:t>Eclipse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工具，新建</a:t>
            </a:r>
            <a:r>
              <a:rPr lang="en-US" altLang="zh-CN" sz="2000" dirty="0" smtClean="0">
                <a:latin typeface="+mn-ea"/>
                <a:sym typeface="黑体" panose="02010609060101010101" pitchFamily="49" charset="-122"/>
              </a:rPr>
              <a:t>Java Application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项目</a:t>
            </a:r>
            <a:endParaRPr lang="en-US" altLang="zh-CN" sz="2000" dirty="0" smtClean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导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入所依赖的</a:t>
            </a:r>
            <a:r>
              <a:rPr lang="en-US" altLang="zh-CN" sz="2000" dirty="0" smtClean="0">
                <a:latin typeface="+mn-ea"/>
                <a:sym typeface="黑体" panose="02010609060101010101" pitchFamily="49" charset="-122"/>
              </a:rPr>
              <a:t>Jar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文件</a:t>
            </a:r>
            <a:endParaRPr lang="en-US" altLang="zh-CN" sz="2000" dirty="0" smtClean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操作文件</a:t>
            </a:r>
            <a:endParaRPr lang="en-US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4139952" y="1241907"/>
            <a:ext cx="4103321" cy="3737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374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18406" cy="41764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编写代码，实现具体功能</a:t>
            </a:r>
            <a:endParaRPr lang="en-US" altLang="zh-CN" sz="2000" dirty="0" smtClean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导出</a:t>
            </a:r>
            <a:r>
              <a:rPr lang="en-US" altLang="zh-CN" sz="2000" dirty="0" smtClean="0">
                <a:latin typeface="+mn-ea"/>
                <a:sym typeface="黑体" panose="02010609060101010101" pitchFamily="49" charset="-122"/>
              </a:rPr>
              <a:t>Jar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文件</a:t>
            </a:r>
            <a:endParaRPr lang="en-US" altLang="zh-CN" sz="2000" dirty="0" smtClean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拷贝到</a:t>
            </a:r>
            <a:r>
              <a:rPr lang="en-US" altLang="zh-CN" sz="2000" dirty="0" smtClean="0">
                <a:latin typeface="+mn-ea"/>
                <a:sym typeface="黑体" panose="02010609060101010101" pitchFamily="49" charset="-122"/>
              </a:rPr>
              <a:t>Linux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服务器并运行</a:t>
            </a:r>
            <a:endParaRPr lang="en-US" altLang="zh-CN" sz="2000" dirty="0" smtClean="0">
              <a:latin typeface="+mn-ea"/>
              <a:sym typeface="黑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spc="-5" dirty="0" err="1">
                <a:latin typeface="+mn-ea"/>
                <a:cs typeface="Verdana"/>
              </a:rPr>
              <a:t>psc</a:t>
            </a:r>
            <a:r>
              <a:rPr lang="en-US" altLang="zh-CN" sz="1600" dirty="0" err="1">
                <a:latin typeface="+mn-ea"/>
                <a:cs typeface="Verdana"/>
              </a:rPr>
              <a:t>p</a:t>
            </a:r>
            <a:r>
              <a:rPr lang="en-US" altLang="zh-CN" sz="1600" spc="10" dirty="0">
                <a:latin typeface="+mn-ea"/>
                <a:cs typeface="Verdana"/>
              </a:rPr>
              <a:t> </a:t>
            </a:r>
            <a:r>
              <a:rPr lang="en-US" altLang="zh-CN" sz="1600" spc="-20" dirty="0">
                <a:latin typeface="+mn-ea"/>
                <a:cs typeface="Verdana"/>
              </a:rPr>
              <a:t>(o</a:t>
            </a:r>
            <a:r>
              <a:rPr lang="en-US" altLang="zh-CN" sz="1600" spc="-15" dirty="0">
                <a:latin typeface="+mn-ea"/>
                <a:cs typeface="Verdana"/>
              </a:rPr>
              <a:t>r</a:t>
            </a:r>
            <a:r>
              <a:rPr lang="en-US" altLang="zh-CN" sz="1600" spc="10" dirty="0">
                <a:latin typeface="+mn-ea"/>
                <a:cs typeface="Verdana"/>
              </a:rPr>
              <a:t> </a:t>
            </a:r>
            <a:r>
              <a:rPr lang="en-US" altLang="zh-CN" sz="1600" spc="-5" dirty="0" err="1">
                <a:latin typeface="+mn-ea"/>
                <a:cs typeface="Verdana"/>
              </a:rPr>
              <a:t>sc</a:t>
            </a:r>
            <a:r>
              <a:rPr lang="en-US" altLang="zh-CN" sz="1600" dirty="0" err="1">
                <a:latin typeface="+mn-ea"/>
                <a:cs typeface="Verdana"/>
              </a:rPr>
              <a:t>p</a:t>
            </a:r>
            <a:r>
              <a:rPr lang="en-US" altLang="zh-CN" sz="1600" dirty="0">
                <a:latin typeface="+mn-ea"/>
                <a:cs typeface="Verdana"/>
              </a:rPr>
              <a:t>)</a:t>
            </a:r>
            <a:r>
              <a:rPr lang="en-US" altLang="zh-CN" sz="1600" spc="5" dirty="0">
                <a:latin typeface="+mn-ea"/>
                <a:cs typeface="Verdana"/>
              </a:rPr>
              <a:t> </a:t>
            </a:r>
            <a:r>
              <a:rPr lang="en-US" altLang="zh-CN" sz="1600" spc="-45" dirty="0">
                <a:latin typeface="+mn-ea"/>
                <a:cs typeface="Verdana"/>
              </a:rPr>
              <a:t>m</a:t>
            </a:r>
            <a:r>
              <a:rPr lang="en-US" altLang="zh-CN" sz="1600" spc="-15" dirty="0">
                <a:latin typeface="+mn-ea"/>
                <a:cs typeface="Verdana"/>
              </a:rPr>
              <a:t>yhd.</a:t>
            </a:r>
            <a:r>
              <a:rPr lang="en-US" altLang="zh-CN" sz="1600" spc="-5" dirty="0">
                <a:latin typeface="+mn-ea"/>
                <a:cs typeface="Verdana"/>
              </a:rPr>
              <a:t>j</a:t>
            </a:r>
            <a:r>
              <a:rPr lang="en-US" altLang="zh-CN" sz="1600" spc="-15" dirty="0">
                <a:latin typeface="+mn-ea"/>
                <a:cs typeface="Verdana"/>
              </a:rPr>
              <a:t>ar </a:t>
            </a:r>
            <a:r>
              <a:rPr lang="en-US" altLang="zh-CN" sz="1600" spc="-15" dirty="0" err="1">
                <a:latin typeface="+mn-ea"/>
                <a:cs typeface="Verdana"/>
              </a:rPr>
              <a:t>ha</a:t>
            </a:r>
            <a:r>
              <a:rPr lang="en-US" altLang="zh-CN" sz="1600" spc="-10" dirty="0" err="1">
                <a:latin typeface="+mn-ea"/>
                <a:cs typeface="Verdana"/>
              </a:rPr>
              <a:t>d</a:t>
            </a:r>
            <a:r>
              <a:rPr lang="en-US" altLang="zh-CN" sz="1600" spc="-15" dirty="0" err="1">
                <a:latin typeface="+mn-ea"/>
                <a:cs typeface="Verdana"/>
              </a:rPr>
              <a:t>o</a:t>
            </a:r>
            <a:r>
              <a:rPr lang="en-US" altLang="zh-CN" sz="1600" spc="-25" dirty="0" err="1">
                <a:latin typeface="+mn-ea"/>
                <a:cs typeface="Verdana"/>
              </a:rPr>
              <a:t>op@</a:t>
            </a:r>
            <a:r>
              <a:rPr lang="en-US" altLang="zh-CN" sz="1600" spc="-20" dirty="0" err="1">
                <a:latin typeface="+mn-ea"/>
                <a:cs typeface="Verdana"/>
              </a:rPr>
              <a:t>m</a:t>
            </a:r>
            <a:r>
              <a:rPr lang="en-US" altLang="zh-CN" sz="1600" spc="-15" dirty="0" err="1">
                <a:latin typeface="+mn-ea"/>
                <a:cs typeface="Verdana"/>
              </a:rPr>
              <a:t>aste</a:t>
            </a:r>
            <a:r>
              <a:rPr lang="en-US" altLang="zh-CN" sz="1600" spc="-20" dirty="0" err="1">
                <a:latin typeface="+mn-ea"/>
                <a:cs typeface="Verdana"/>
              </a:rPr>
              <a:t>r</a:t>
            </a:r>
            <a:r>
              <a:rPr lang="en-US" altLang="zh-CN" sz="1600" spc="-5" dirty="0">
                <a:latin typeface="+mn-ea"/>
                <a:cs typeface="Verdana"/>
              </a:rPr>
              <a:t>:/</a:t>
            </a:r>
            <a:r>
              <a:rPr lang="en-US" altLang="zh-CN" sz="1600" spc="5" dirty="0" smtClean="0">
                <a:latin typeface="+mn-ea"/>
                <a:cs typeface="Verdana"/>
              </a:rPr>
              <a:t>h</a:t>
            </a:r>
            <a:r>
              <a:rPr lang="en-US" altLang="zh-CN" sz="1600" spc="-20" dirty="0" smtClean="0">
                <a:latin typeface="+mn-ea"/>
                <a:cs typeface="Verdana"/>
              </a:rPr>
              <a:t>ome/</a:t>
            </a:r>
            <a:r>
              <a:rPr lang="en-US" altLang="zh-CN" sz="1600" spc="-20" dirty="0" err="1" smtClean="0">
                <a:latin typeface="+mn-ea"/>
                <a:cs typeface="Verdana"/>
              </a:rPr>
              <a:t>ha</a:t>
            </a:r>
            <a:r>
              <a:rPr lang="en-US" altLang="zh-CN" sz="1600" spc="-10" dirty="0" err="1" smtClean="0">
                <a:latin typeface="+mn-ea"/>
                <a:cs typeface="Verdana"/>
              </a:rPr>
              <a:t>d</a:t>
            </a:r>
            <a:r>
              <a:rPr lang="en-US" altLang="zh-CN" sz="1600" spc="-15" dirty="0" err="1" smtClean="0">
                <a:latin typeface="+mn-ea"/>
                <a:cs typeface="Verdana"/>
              </a:rPr>
              <a:t>o</a:t>
            </a:r>
            <a:r>
              <a:rPr lang="en-US" altLang="zh-CN" sz="1600" spc="-25" dirty="0" err="1" smtClean="0">
                <a:latin typeface="+mn-ea"/>
                <a:cs typeface="Verdana"/>
              </a:rPr>
              <a:t>o</a:t>
            </a:r>
            <a:r>
              <a:rPr lang="en-US" altLang="zh-CN" sz="1600" dirty="0" err="1" smtClean="0">
                <a:latin typeface="+mn-ea"/>
                <a:cs typeface="Verdana"/>
              </a:rPr>
              <a:t>p</a:t>
            </a:r>
            <a:endParaRPr lang="en-US" altLang="zh-CN" sz="1600" dirty="0"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操作文件</a:t>
            </a:r>
            <a:endParaRPr lang="en-US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844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程序代码概览</a:t>
            </a:r>
            <a:endParaRPr lang="en-US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458050" y="699542"/>
            <a:ext cx="4490839" cy="20902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3851920" y="2139702"/>
            <a:ext cx="4939840" cy="26969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604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 txBox="1">
            <a:spLocks/>
          </p:cNvSpPr>
          <p:nvPr/>
        </p:nvSpPr>
        <p:spPr>
          <a:xfrm>
            <a:off x="458050" y="195486"/>
            <a:ext cx="245790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适合做什么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582034" y="2671998"/>
            <a:ext cx="5670679" cy="471364"/>
          </a:xfrm>
          <a:prstGeom prst="roundRect">
            <a:avLst>
              <a:gd name="adj" fmla="val 11505"/>
            </a:avLst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0" name="Group 3"/>
          <p:cNvGrpSpPr>
            <a:grpSpLocks/>
          </p:cNvGrpSpPr>
          <p:nvPr/>
        </p:nvGrpSpPr>
        <p:grpSpPr bwMode="auto">
          <a:xfrm>
            <a:off x="462011" y="2652701"/>
            <a:ext cx="2394545" cy="471364"/>
            <a:chOff x="0" y="0"/>
            <a:chExt cx="1790" cy="433"/>
          </a:xfrm>
        </p:grpSpPr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1547" y="80"/>
              <a:ext cx="243" cy="240"/>
            </a:xfrm>
            <a:prstGeom prst="rightArrow">
              <a:avLst>
                <a:gd name="adj1" fmla="val 50000"/>
                <a:gd name="adj2" fmla="val 59423"/>
              </a:avLst>
            </a:prstGeom>
            <a:solidFill>
              <a:srgbClr val="F8F8F8"/>
            </a:solidFill>
            <a:ln>
              <a:noFill/>
            </a:ln>
            <a:effectLst>
              <a:outerShdw dist="71842" dir="2700000" algn="ctr" rotWithShape="0">
                <a:srgbClr val="010101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0" y="0"/>
              <a:ext cx="1549" cy="433"/>
            </a:xfrm>
            <a:custGeom>
              <a:avLst/>
              <a:gdLst>
                <a:gd name="T0" fmla="*/ 0 w 1071"/>
                <a:gd name="T1" fmla="*/ 0 h 307"/>
                <a:gd name="T2" fmla="*/ 1071 w 1071"/>
                <a:gd name="T3" fmla="*/ 307 h 307"/>
              </a:gdLst>
              <a:ahLst/>
              <a:cxnLst>
                <a:cxn ang="0">
                  <a:pos x="83" y="0"/>
                </a:cxn>
                <a:cxn ang="0">
                  <a:pos x="1069" y="0"/>
                </a:cxn>
                <a:cxn ang="0">
                  <a:pos x="1069" y="198"/>
                </a:cxn>
                <a:cxn ang="0">
                  <a:pos x="1055" y="270"/>
                </a:cxn>
                <a:cxn ang="0">
                  <a:pos x="987" y="302"/>
                </a:cxn>
                <a:cxn ang="0">
                  <a:pos x="0" y="307"/>
                </a:cxn>
                <a:cxn ang="0">
                  <a:pos x="0" y="89"/>
                </a:cxn>
                <a:cxn ang="0">
                  <a:pos x="21" y="18"/>
                </a:cxn>
                <a:cxn ang="0">
                  <a:pos x="83" y="0"/>
                </a:cxn>
              </a:cxnLst>
              <a:rect l="T0" t="T1" r="T2" b="T3"/>
              <a:pathLst>
                <a:path w="1071" h="307">
                  <a:moveTo>
                    <a:pt x="83" y="0"/>
                  </a:moveTo>
                  <a:lnTo>
                    <a:pt x="1069" y="0"/>
                  </a:lnTo>
                  <a:cubicBezTo>
                    <a:pt x="1069" y="0"/>
                    <a:pt x="1069" y="99"/>
                    <a:pt x="1069" y="198"/>
                  </a:cubicBezTo>
                  <a:cubicBezTo>
                    <a:pt x="1069" y="198"/>
                    <a:pt x="1071" y="248"/>
                    <a:pt x="1055" y="270"/>
                  </a:cubicBezTo>
                  <a:cubicBezTo>
                    <a:pt x="1043" y="288"/>
                    <a:pt x="1019" y="302"/>
                    <a:pt x="987" y="302"/>
                  </a:cubicBezTo>
                  <a:cubicBezTo>
                    <a:pt x="488" y="303"/>
                    <a:pt x="0" y="307"/>
                    <a:pt x="0" y="307"/>
                  </a:cubicBezTo>
                  <a:lnTo>
                    <a:pt x="0" y="89"/>
                  </a:lnTo>
                  <a:cubicBezTo>
                    <a:pt x="3" y="41"/>
                    <a:pt x="7" y="33"/>
                    <a:pt x="21" y="18"/>
                  </a:cubicBezTo>
                  <a:cubicBezTo>
                    <a:pt x="35" y="3"/>
                    <a:pt x="66" y="1"/>
                    <a:pt x="8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76869"/>
                </a:gs>
                <a:gs pos="50000">
                  <a:schemeClr val="accent1"/>
                </a:gs>
                <a:gs pos="100000">
                  <a:srgbClr val="576869"/>
                </a:gs>
              </a:gsLst>
              <a:lin ang="5400000" scaled="1"/>
            </a:gradFill>
            <a:ln w="28575" cmpd="sng">
              <a:solidFill>
                <a:srgbClr val="FFFFFF"/>
              </a:solidFill>
              <a:bevel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2612694" y="1100851"/>
            <a:ext cx="5592758" cy="471364"/>
          </a:xfrm>
          <a:prstGeom prst="roundRect">
            <a:avLst>
              <a:gd name="adj" fmla="val 11505"/>
            </a:avLst>
          </a:pr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536244" y="1084976"/>
            <a:ext cx="2379712" cy="471364"/>
            <a:chOff x="0" y="0"/>
            <a:chExt cx="1785" cy="433"/>
          </a:xfrm>
        </p:grpSpPr>
        <p:sp>
          <p:nvSpPr>
            <p:cNvPr id="15" name="AutoShape 13"/>
            <p:cNvSpPr>
              <a:spLocks noChangeArrowheads="1"/>
            </p:cNvSpPr>
            <p:nvPr/>
          </p:nvSpPr>
          <p:spPr bwMode="auto">
            <a:xfrm>
              <a:off x="1543" y="87"/>
              <a:ext cx="242" cy="240"/>
            </a:xfrm>
            <a:prstGeom prst="rightArrow">
              <a:avLst>
                <a:gd name="adj1" fmla="val 50000"/>
                <a:gd name="adj2" fmla="val 59422"/>
              </a:avLst>
            </a:prstGeom>
            <a:solidFill>
              <a:srgbClr val="F8F8F8"/>
            </a:solidFill>
            <a:ln>
              <a:noFill/>
            </a:ln>
            <a:effectLst>
              <a:outerShdw dist="71842" dir="2700000" algn="ctr" rotWithShape="0">
                <a:srgbClr val="010101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0" y="0"/>
              <a:ext cx="1549" cy="433"/>
            </a:xfrm>
            <a:custGeom>
              <a:avLst/>
              <a:gdLst>
                <a:gd name="T0" fmla="*/ 0 w 1071"/>
                <a:gd name="T1" fmla="*/ 0 h 307"/>
                <a:gd name="T2" fmla="*/ 1071 w 1071"/>
                <a:gd name="T3" fmla="*/ 307 h 307"/>
              </a:gdLst>
              <a:ahLst/>
              <a:cxnLst>
                <a:cxn ang="0">
                  <a:pos x="83" y="0"/>
                </a:cxn>
                <a:cxn ang="0">
                  <a:pos x="1069" y="0"/>
                </a:cxn>
                <a:cxn ang="0">
                  <a:pos x="1069" y="198"/>
                </a:cxn>
                <a:cxn ang="0">
                  <a:pos x="1055" y="270"/>
                </a:cxn>
                <a:cxn ang="0">
                  <a:pos x="987" y="302"/>
                </a:cxn>
                <a:cxn ang="0">
                  <a:pos x="0" y="307"/>
                </a:cxn>
                <a:cxn ang="0">
                  <a:pos x="0" y="89"/>
                </a:cxn>
                <a:cxn ang="0">
                  <a:pos x="21" y="18"/>
                </a:cxn>
                <a:cxn ang="0">
                  <a:pos x="83" y="0"/>
                </a:cxn>
              </a:cxnLst>
              <a:rect l="T0" t="T1" r="T2" b="T3"/>
              <a:pathLst>
                <a:path w="1071" h="307">
                  <a:moveTo>
                    <a:pt x="83" y="0"/>
                  </a:moveTo>
                  <a:lnTo>
                    <a:pt x="1069" y="0"/>
                  </a:lnTo>
                  <a:cubicBezTo>
                    <a:pt x="1069" y="0"/>
                    <a:pt x="1069" y="99"/>
                    <a:pt x="1069" y="198"/>
                  </a:cubicBezTo>
                  <a:cubicBezTo>
                    <a:pt x="1069" y="198"/>
                    <a:pt x="1071" y="248"/>
                    <a:pt x="1055" y="270"/>
                  </a:cubicBezTo>
                  <a:cubicBezTo>
                    <a:pt x="1043" y="288"/>
                    <a:pt x="1019" y="302"/>
                    <a:pt x="987" y="302"/>
                  </a:cubicBezTo>
                  <a:cubicBezTo>
                    <a:pt x="488" y="303"/>
                    <a:pt x="0" y="307"/>
                    <a:pt x="0" y="307"/>
                  </a:cubicBezTo>
                  <a:lnTo>
                    <a:pt x="0" y="89"/>
                  </a:lnTo>
                  <a:cubicBezTo>
                    <a:pt x="3" y="41"/>
                    <a:pt x="7" y="33"/>
                    <a:pt x="21" y="18"/>
                  </a:cubicBezTo>
                  <a:cubicBezTo>
                    <a:pt x="35" y="3"/>
                    <a:pt x="66" y="1"/>
                    <a:pt x="8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22265"/>
                </a:gs>
                <a:gs pos="50000">
                  <a:schemeClr val="accent2"/>
                </a:gs>
                <a:gs pos="100000">
                  <a:srgbClr val="222265"/>
                </a:gs>
              </a:gsLst>
              <a:lin ang="5400000" scaled="1"/>
            </a:gradFill>
            <a:ln w="28575" cmpd="sng">
              <a:solidFill>
                <a:srgbClr val="FFFFFF"/>
              </a:solidFill>
              <a:bevel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AutoShape 19"/>
          <p:cNvSpPr>
            <a:spLocks noChangeArrowheads="1"/>
          </p:cNvSpPr>
          <p:nvPr/>
        </p:nvSpPr>
        <p:spPr bwMode="auto">
          <a:xfrm>
            <a:off x="2596817" y="1824784"/>
            <a:ext cx="5624642" cy="471363"/>
          </a:xfrm>
          <a:prstGeom prst="roundRect">
            <a:avLst>
              <a:gd name="adj" fmla="val 11505"/>
            </a:avLst>
          </a:prstGeom>
          <a:solidFill>
            <a:srgbClr val="CC33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8" name="Group 11"/>
          <p:cNvGrpSpPr>
            <a:grpSpLocks/>
          </p:cNvGrpSpPr>
          <p:nvPr/>
        </p:nvGrpSpPr>
        <p:grpSpPr bwMode="auto">
          <a:xfrm>
            <a:off x="520368" y="1816845"/>
            <a:ext cx="2385509" cy="471364"/>
            <a:chOff x="0" y="0"/>
            <a:chExt cx="1790" cy="433"/>
          </a:xfrm>
        </p:grpSpPr>
        <p:sp>
          <p:nvSpPr>
            <p:cNvPr id="19" name="AutoShape 21"/>
            <p:cNvSpPr>
              <a:spLocks noChangeArrowheads="1"/>
            </p:cNvSpPr>
            <p:nvPr/>
          </p:nvSpPr>
          <p:spPr bwMode="auto">
            <a:xfrm>
              <a:off x="1547" y="80"/>
              <a:ext cx="243" cy="240"/>
            </a:xfrm>
            <a:prstGeom prst="rightArrow">
              <a:avLst>
                <a:gd name="adj1" fmla="val 50000"/>
                <a:gd name="adj2" fmla="val 59423"/>
              </a:avLst>
            </a:prstGeom>
            <a:solidFill>
              <a:srgbClr val="F8F8F8"/>
            </a:solidFill>
            <a:ln>
              <a:noFill/>
            </a:ln>
            <a:effectLst>
              <a:outerShdw dist="71842" dir="2700000" algn="ctr" rotWithShape="0">
                <a:srgbClr val="010101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0" y="0"/>
              <a:ext cx="1549" cy="433"/>
            </a:xfrm>
            <a:custGeom>
              <a:avLst/>
              <a:gdLst>
                <a:gd name="T0" fmla="*/ 6968 w 1071"/>
                <a:gd name="T1" fmla="*/ 0 h 307"/>
                <a:gd name="T2" fmla="*/ 89543 w 1071"/>
                <a:gd name="T3" fmla="*/ 0 h 307"/>
                <a:gd name="T4" fmla="*/ 89543 w 1071"/>
                <a:gd name="T5" fmla="*/ 12281 h 307"/>
                <a:gd name="T6" fmla="*/ 88396 w 1071"/>
                <a:gd name="T7" fmla="*/ 16722 h 307"/>
                <a:gd name="T8" fmla="*/ 82715 w 1071"/>
                <a:gd name="T9" fmla="*/ 18725 h 307"/>
                <a:gd name="T10" fmla="*/ 0 w 1071"/>
                <a:gd name="T11" fmla="*/ 19044 h 307"/>
                <a:gd name="T12" fmla="*/ 0 w 1071"/>
                <a:gd name="T13" fmla="*/ 5544 h 307"/>
                <a:gd name="T14" fmla="*/ 1720 w 1071"/>
                <a:gd name="T15" fmla="*/ 1078 h 307"/>
                <a:gd name="T16" fmla="*/ 6968 w 1071"/>
                <a:gd name="T17" fmla="*/ 0 h 3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1"/>
                <a:gd name="T28" fmla="*/ 0 h 307"/>
                <a:gd name="T29" fmla="*/ 1071 w 1071"/>
                <a:gd name="T30" fmla="*/ 307 h 30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1" h="307">
                  <a:moveTo>
                    <a:pt x="83" y="0"/>
                  </a:moveTo>
                  <a:lnTo>
                    <a:pt x="1069" y="0"/>
                  </a:lnTo>
                  <a:cubicBezTo>
                    <a:pt x="1069" y="0"/>
                    <a:pt x="1069" y="99"/>
                    <a:pt x="1069" y="198"/>
                  </a:cubicBezTo>
                  <a:cubicBezTo>
                    <a:pt x="1069" y="198"/>
                    <a:pt x="1071" y="248"/>
                    <a:pt x="1055" y="270"/>
                  </a:cubicBezTo>
                  <a:cubicBezTo>
                    <a:pt x="1043" y="288"/>
                    <a:pt x="1019" y="302"/>
                    <a:pt x="987" y="302"/>
                  </a:cubicBezTo>
                  <a:cubicBezTo>
                    <a:pt x="488" y="303"/>
                    <a:pt x="0" y="307"/>
                    <a:pt x="0" y="307"/>
                  </a:cubicBezTo>
                  <a:lnTo>
                    <a:pt x="0" y="89"/>
                  </a:lnTo>
                  <a:cubicBezTo>
                    <a:pt x="3" y="41"/>
                    <a:pt x="7" y="33"/>
                    <a:pt x="21" y="18"/>
                  </a:cubicBezTo>
                  <a:cubicBezTo>
                    <a:pt x="35" y="3"/>
                    <a:pt x="66" y="1"/>
                    <a:pt x="8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822061"/>
                </a:gs>
                <a:gs pos="50000">
                  <a:srgbClr val="CC3399"/>
                </a:gs>
                <a:gs pos="100000">
                  <a:srgbClr val="822061"/>
                </a:gs>
              </a:gsLst>
              <a:lin ang="5400000" scaled="1"/>
            </a:gradFill>
            <a:ln w="28575" cap="flat" cmpd="sng">
              <a:solidFill>
                <a:srgbClr val="FFFFFF"/>
              </a:solidFill>
              <a:bevel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729917" y="1146078"/>
            <a:ext cx="1676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EFEF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2000" b="1">
              <a:solidFill>
                <a:srgbClr val="FEFEF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748967" y="1865247"/>
            <a:ext cx="1676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EFEF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2000" b="1">
              <a:solidFill>
                <a:srgbClr val="FEFEF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719185" y="2686816"/>
            <a:ext cx="16831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EFEF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2000" b="1">
              <a:solidFill>
                <a:srgbClr val="FEFEF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051184" y="1120603"/>
            <a:ext cx="43826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存储并管理PB级数据</a:t>
            </a: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3138866" y="1834510"/>
            <a:ext cx="42072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处理非结构化数据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3094742" y="2707625"/>
            <a:ext cx="49197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注重数据处理的吞吐量（latency不敏感）</a:t>
            </a: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2551769" y="3482764"/>
            <a:ext cx="6139357" cy="471363"/>
          </a:xfrm>
          <a:prstGeom prst="roundRect">
            <a:avLst>
              <a:gd name="adj" fmla="val 11505"/>
            </a:avLst>
          </a:prstGeom>
          <a:solidFill>
            <a:srgbClr val="9ED3D7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8" name="Group 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56" y="3505438"/>
            <a:ext cx="2449277" cy="53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730905" y="3529577"/>
            <a:ext cx="1676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EFEF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2000" b="1">
              <a:solidFill>
                <a:srgbClr val="FEFEF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3051184" y="3452633"/>
            <a:ext cx="569920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3429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ctr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应用模式为：write-once-read-many存取模式</a:t>
            </a:r>
          </a:p>
        </p:txBody>
      </p:sp>
    </p:spTree>
    <p:extLst>
      <p:ext uri="{BB962C8B-B14F-4D97-AF65-F5344CB8AC3E}">
        <p14:creationId xmlns:p14="http://schemas.microsoft.com/office/powerpoint/2010/main" val="112610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程序代码概览</a:t>
            </a:r>
            <a:endParaRPr lang="en-US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bject 3"/>
          <p:cNvSpPr/>
          <p:nvPr/>
        </p:nvSpPr>
        <p:spPr>
          <a:xfrm>
            <a:off x="458050" y="892703"/>
            <a:ext cx="5268416" cy="180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3092258" y="2931790"/>
            <a:ext cx="5179214" cy="180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089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0"/>
            <a:ext cx="3419872" cy="5150534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5150534">
                <a:moveTo>
                  <a:pt x="0" y="0"/>
                </a:moveTo>
                <a:lnTo>
                  <a:pt x="5580112" y="0"/>
                </a:lnTo>
                <a:lnTo>
                  <a:pt x="2464118" y="5150534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641" y="-4748"/>
            <a:ext cx="2089148" cy="920314"/>
          </a:xfrm>
          <a:custGeom>
            <a:avLst/>
            <a:gdLst>
              <a:gd name="connsiteX0" fmla="*/ 0 w 1728192"/>
              <a:gd name="connsiteY0" fmla="*/ 0 h 915566"/>
              <a:gd name="connsiteX1" fmla="*/ 1728192 w 1728192"/>
              <a:gd name="connsiteY1" fmla="*/ 0 h 915566"/>
              <a:gd name="connsiteX2" fmla="*/ 1728192 w 1728192"/>
              <a:gd name="connsiteY2" fmla="*/ 915566 h 915566"/>
              <a:gd name="connsiteX3" fmla="*/ 0 w 1728192"/>
              <a:gd name="connsiteY3" fmla="*/ 915566 h 915566"/>
              <a:gd name="connsiteX4" fmla="*/ 0 w 1728192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28192 w 2086001"/>
              <a:gd name="connsiteY2" fmla="*/ 915566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44095 w 2086001"/>
              <a:gd name="connsiteY2" fmla="*/ 907615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54195"/>
              <a:gd name="connsiteY0" fmla="*/ 0 h 915566"/>
              <a:gd name="connsiteX1" fmla="*/ 2054195 w 2054195"/>
              <a:gd name="connsiteY1" fmla="*/ 0 h 915566"/>
              <a:gd name="connsiteX2" fmla="*/ 1744095 w 2054195"/>
              <a:gd name="connsiteY2" fmla="*/ 907615 h 915566"/>
              <a:gd name="connsiteX3" fmla="*/ 0 w 2054195"/>
              <a:gd name="connsiteY3" fmla="*/ 915566 h 915566"/>
              <a:gd name="connsiteX4" fmla="*/ 0 w 2054195"/>
              <a:gd name="connsiteY4" fmla="*/ 0 h 915566"/>
              <a:gd name="connsiteX0" fmla="*/ 0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0 w 2070098"/>
              <a:gd name="connsiteY4" fmla="*/ 0 h 915566"/>
              <a:gd name="connsiteX0" fmla="*/ 357808 w 2070098"/>
              <a:gd name="connsiteY0" fmla="*/ 7951 h 907614"/>
              <a:gd name="connsiteX1" fmla="*/ 2070098 w 2070098"/>
              <a:gd name="connsiteY1" fmla="*/ 0 h 907614"/>
              <a:gd name="connsiteX2" fmla="*/ 1744095 w 2070098"/>
              <a:gd name="connsiteY2" fmla="*/ 899663 h 907614"/>
              <a:gd name="connsiteX3" fmla="*/ 0 w 2070098"/>
              <a:gd name="connsiteY3" fmla="*/ 907614 h 907614"/>
              <a:gd name="connsiteX4" fmla="*/ 357808 w 2070098"/>
              <a:gd name="connsiteY4" fmla="*/ 7951 h 907614"/>
              <a:gd name="connsiteX0" fmla="*/ 381662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381662 w 2070098"/>
              <a:gd name="connsiteY4" fmla="*/ 0 h 915566"/>
              <a:gd name="connsiteX0" fmla="*/ 381662 w 2089148"/>
              <a:gd name="connsiteY0" fmla="*/ 4748 h 920314"/>
              <a:gd name="connsiteX1" fmla="*/ 2089148 w 2089148"/>
              <a:gd name="connsiteY1" fmla="*/ 0 h 920314"/>
              <a:gd name="connsiteX2" fmla="*/ 1744095 w 2089148"/>
              <a:gd name="connsiteY2" fmla="*/ 912363 h 920314"/>
              <a:gd name="connsiteX3" fmla="*/ 0 w 2089148"/>
              <a:gd name="connsiteY3" fmla="*/ 920314 h 920314"/>
              <a:gd name="connsiteX4" fmla="*/ 381662 w 2089148"/>
              <a:gd name="connsiteY4" fmla="*/ 4748 h 92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148" h="920314">
                <a:moveTo>
                  <a:pt x="381662" y="4748"/>
                </a:moveTo>
                <a:lnTo>
                  <a:pt x="2089148" y="0"/>
                </a:lnTo>
                <a:lnTo>
                  <a:pt x="1744095" y="912363"/>
                </a:lnTo>
                <a:lnTo>
                  <a:pt x="0" y="920314"/>
                </a:lnTo>
                <a:lnTo>
                  <a:pt x="381662" y="474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819864"/>
            <a:ext cx="2731962" cy="3330670"/>
          </a:xfrm>
          <a:custGeom>
            <a:avLst/>
            <a:gdLst>
              <a:gd name="connsiteX0" fmla="*/ 0 w 1475656"/>
              <a:gd name="connsiteY0" fmla="*/ 0 h 3298864"/>
              <a:gd name="connsiteX1" fmla="*/ 1475656 w 1475656"/>
              <a:gd name="connsiteY1" fmla="*/ 0 h 3298864"/>
              <a:gd name="connsiteX2" fmla="*/ 1475656 w 1475656"/>
              <a:gd name="connsiteY2" fmla="*/ 3298864 h 3298864"/>
              <a:gd name="connsiteX3" fmla="*/ 0 w 1475656"/>
              <a:gd name="connsiteY3" fmla="*/ 3298864 h 3298864"/>
              <a:gd name="connsiteX4" fmla="*/ 0 w 1475656"/>
              <a:gd name="connsiteY4" fmla="*/ 0 h 3298864"/>
              <a:gd name="connsiteX0" fmla="*/ 0 w 2731962"/>
              <a:gd name="connsiteY0" fmla="*/ 31806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0 w 2731962"/>
              <a:gd name="connsiteY4" fmla="*/ 31806 h 3330670"/>
              <a:gd name="connsiteX0" fmla="*/ 7951 w 2731962"/>
              <a:gd name="connsiteY0" fmla="*/ 1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7951 w 2731962"/>
              <a:gd name="connsiteY4" fmla="*/ 1 h 33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62" h="3330670">
                <a:moveTo>
                  <a:pt x="7951" y="1"/>
                </a:moveTo>
                <a:lnTo>
                  <a:pt x="2731962" y="0"/>
                </a:lnTo>
                <a:lnTo>
                  <a:pt x="1475656" y="3330670"/>
                </a:lnTo>
                <a:lnTo>
                  <a:pt x="0" y="3330670"/>
                </a:lnTo>
                <a:cubicBezTo>
                  <a:pt x="2650" y="2220447"/>
                  <a:pt x="5301" y="1110224"/>
                  <a:pt x="7951" y="1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31962" y="915566"/>
            <a:ext cx="6412038" cy="904298"/>
          </a:xfrm>
          <a:custGeom>
            <a:avLst/>
            <a:gdLst>
              <a:gd name="connsiteX0" fmla="*/ 0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0 w 6412038"/>
              <a:gd name="connsiteY4" fmla="*/ 0 h 904298"/>
              <a:gd name="connsiteX0" fmla="*/ 302150 w 6412038"/>
              <a:gd name="connsiteY0" fmla="*/ 23854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02150 w 6412038"/>
              <a:gd name="connsiteY4" fmla="*/ 23854 h 904298"/>
              <a:gd name="connsiteX0" fmla="*/ 333955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33955 w 6412038"/>
              <a:gd name="connsiteY4" fmla="*/ 0 h 90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038" h="904298">
                <a:moveTo>
                  <a:pt x="333955" y="0"/>
                </a:moveTo>
                <a:lnTo>
                  <a:pt x="6412038" y="0"/>
                </a:lnTo>
                <a:lnTo>
                  <a:pt x="6412038" y="904298"/>
                </a:lnTo>
                <a:lnTo>
                  <a:pt x="0" y="904298"/>
                </a:lnTo>
                <a:lnTo>
                  <a:pt x="333955" y="0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xmlns="" id="{F38E0B83-A3B2-4BA4-9D90-5310EDD8BD07}"/>
              </a:ext>
            </a:extLst>
          </p:cNvPr>
          <p:cNvSpPr txBox="1"/>
          <p:nvPr/>
        </p:nvSpPr>
        <p:spPr>
          <a:xfrm>
            <a:off x="4651109" y="3935671"/>
            <a:ext cx="1839331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编程访问接口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xmlns="" id="{0629E07A-8512-4C9B-A99B-F9C3A48A45C1}"/>
              </a:ext>
            </a:extLst>
          </p:cNvPr>
          <p:cNvSpPr txBox="1"/>
          <p:nvPr/>
        </p:nvSpPr>
        <p:spPr>
          <a:xfrm>
            <a:off x="4651109" y="3431615"/>
            <a:ext cx="2657195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交互操作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xmlns="" id="{EAE1BE26-13B2-4E56-A9D5-88C0765F3750}"/>
              </a:ext>
            </a:extLst>
          </p:cNvPr>
          <p:cNvSpPr txBox="1"/>
          <p:nvPr/>
        </p:nvSpPr>
        <p:spPr>
          <a:xfrm>
            <a:off x="4651109" y="2913419"/>
            <a:ext cx="2081131" cy="37841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xmlns="" id="{574322CA-C024-44E5-93FE-FFB673CB9E01}"/>
              </a:ext>
            </a:extLst>
          </p:cNvPr>
          <p:cNvSpPr txBox="1"/>
          <p:nvPr/>
        </p:nvSpPr>
        <p:spPr>
          <a:xfrm>
            <a:off x="4651108" y="2368352"/>
            <a:ext cx="1839331" cy="374898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pPr defTabSz="914378">
              <a:lnSpc>
                <a:spcPct val="800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114066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18" name="TextBox 23">
            <a:extLst>
              <a:ext uri="{FF2B5EF4-FFF2-40B4-BE49-F238E27FC236}">
                <a16:creationId xmlns:a16="http://schemas.microsoft.com/office/drawing/2014/main" xmlns="" id="{0629E07A-8512-4C9B-A99B-F9C3A48A45C1}"/>
              </a:ext>
            </a:extLst>
          </p:cNvPr>
          <p:cNvSpPr txBox="1"/>
          <p:nvPr/>
        </p:nvSpPr>
        <p:spPr>
          <a:xfrm>
            <a:off x="4651108" y="4419372"/>
            <a:ext cx="1839331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chemeClr val="accent1"/>
                </a:solidFill>
                <a:latin typeface="+mn-ea"/>
              </a:rPr>
              <a:t>HA</a:t>
            </a:r>
            <a:endParaRPr lang="zh-CN" altLang="en-US" sz="20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3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94020" y="241767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24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120" y="294529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640" y="3443554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0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639" y="4431311"/>
            <a:ext cx="355960" cy="355959"/>
          </a:xfrm>
          <a:prstGeom prst="ellipse">
            <a:avLst/>
          </a:pr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  <a:endParaRPr lang="en-US" altLang="zh-CN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2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94020" y="3939298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25381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18406" cy="41764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HA——High Availability</a:t>
            </a: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为什么需要</a:t>
            </a:r>
            <a:r>
              <a:rPr lang="en-US" altLang="zh-CN" sz="2000" dirty="0" smtClean="0">
                <a:latin typeface="+mn-ea"/>
                <a:sym typeface="黑体" panose="02010609060101010101" pitchFamily="49" charset="-122"/>
              </a:rPr>
              <a:t>HA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？</a:t>
            </a:r>
            <a:endParaRPr lang="en-US" altLang="zh-CN" sz="2000" dirty="0" smtClean="0">
              <a:latin typeface="+mn-ea"/>
              <a:sym typeface="黑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单点故障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集群容量和集群性</a:t>
            </a: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能</a:t>
            </a:r>
            <a:endParaRPr lang="en-US" altLang="zh-CN" sz="1600" dirty="0" smtClean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endParaRPr lang="en-US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98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18406" cy="41764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Secondary </a:t>
            </a:r>
            <a:r>
              <a:rPr lang="en-US" altLang="zh-CN" sz="2000" dirty="0" err="1" smtClean="0">
                <a:latin typeface="+mn-ea"/>
                <a:sym typeface="黑体" panose="02010609060101010101" pitchFamily="49" charset="-122"/>
              </a:rPr>
              <a:t>NameNode</a:t>
            </a:r>
            <a:endParaRPr lang="en-US" altLang="zh-CN" sz="2000" dirty="0" smtClean="0">
              <a:latin typeface="+mn-ea"/>
              <a:sym typeface="黑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它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不是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HA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，它只是阶段性的合并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edits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和</a:t>
            </a:r>
            <a:r>
              <a:rPr lang="en-US" altLang="zh-CN" sz="1600" dirty="0" err="1">
                <a:latin typeface="+mn-ea"/>
                <a:sym typeface="黑体" panose="02010609060101010101" pitchFamily="49" charset="-122"/>
              </a:rPr>
              <a:t>fsimage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，以缩短集群启动的时间。当</a:t>
            </a:r>
            <a:r>
              <a:rPr lang="en-US" altLang="zh-CN" sz="1600" dirty="0" err="1">
                <a:latin typeface="+mn-ea"/>
                <a:sym typeface="黑体" panose="02010609060101010101" pitchFamily="49" charset="-122"/>
              </a:rPr>
              <a:t>NameNode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(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以下简称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NN)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失效的时候，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Secondary NN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并无法立刻提供服务，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Secondary NN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甚至无法保证数据完整性：如果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NN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数据丢失的话，在上一次合并后的文件系统的改动会</a:t>
            </a: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丢失</a:t>
            </a:r>
            <a:endParaRPr lang="en-US" altLang="zh-CN" sz="1600" dirty="0" smtClean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Backup 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NameNode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 (HADOOP-4539</a:t>
            </a:r>
            <a:r>
              <a:rPr lang="en-US" altLang="zh-CN" sz="2000" dirty="0" smtClean="0">
                <a:latin typeface="+mn-ea"/>
                <a:sym typeface="黑体" panose="02010609060101010101" pitchFamily="49" charset="-122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它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在内存中复制了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NN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的当前状态，算是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Warm Standby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，可也就仅限于此，并没有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failover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等。它同样是阶段性的做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checkpoint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，也无法保证数据完整性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手动把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name.dir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指向</a:t>
            </a:r>
            <a:r>
              <a:rPr lang="en-US" altLang="zh-CN" sz="2000" dirty="0" smtClean="0">
                <a:latin typeface="+mn-ea"/>
                <a:sym typeface="黑体" panose="02010609060101010101" pitchFamily="49" charset="-122"/>
              </a:rPr>
              <a:t>NFS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这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是安全的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Cold Standby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，可以保证元数据不丢失，但集群的恢复则完全靠手动。</a:t>
            </a:r>
          </a:p>
          <a:p>
            <a:pPr>
              <a:lnSpc>
                <a:spcPct val="120000"/>
              </a:lnSpc>
            </a:pP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Hadoop1.0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尝试的方式</a:t>
            </a:r>
            <a:endParaRPr lang="en-US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360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18406" cy="41764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+mn-ea"/>
                <a:sym typeface="黑体" panose="02010609060101010101" pitchFamily="49" charset="-122"/>
              </a:rPr>
              <a:t>Facebook </a:t>
            </a:r>
            <a:r>
              <a:rPr lang="en-US" altLang="zh-CN" sz="2000" dirty="0" err="1" smtClean="0">
                <a:latin typeface="+mn-ea"/>
                <a:sym typeface="黑体" panose="02010609060101010101" pitchFamily="49" charset="-122"/>
              </a:rPr>
              <a:t>AvatarNode</a:t>
            </a:r>
            <a:endParaRPr lang="en-US" altLang="zh-CN" sz="2000" dirty="0" smtClean="0">
              <a:latin typeface="+mn-ea"/>
              <a:sym typeface="黑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 smtClean="0">
                <a:latin typeface="+mn-ea"/>
                <a:sym typeface="黑体" panose="02010609060101010101" pitchFamily="49" charset="-122"/>
              </a:rPr>
              <a:t>Facebook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有强大的运维做后盾，所以</a:t>
            </a:r>
            <a:r>
              <a:rPr lang="en-US" altLang="zh-CN" sz="1600" dirty="0" err="1" smtClean="0">
                <a:latin typeface="+mn-ea"/>
                <a:sym typeface="黑体" panose="02010609060101010101" pitchFamily="49" charset="-122"/>
              </a:rPr>
              <a:t>AvatarNode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只是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Hot Standby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，并没有自动切换，当主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NN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失效的时候，需要管理员确认，然后手动把对外提供服务的虚拟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IP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映射到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Standby NN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，这样做的好处是确保不会发生脑裂的场景</a:t>
            </a: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。</a:t>
            </a:r>
            <a:endParaRPr lang="en-US" altLang="zh-CN" sz="1600" dirty="0" smtClean="0">
              <a:latin typeface="+mn-ea"/>
              <a:sym typeface="黑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endParaRPr lang="en-US" altLang="zh-CN" sz="1600" dirty="0" smtClean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还有若干解决方案，基本都是依赖外部的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HA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机制，譬如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DRBD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，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Linux HA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，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VMware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的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FT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等等。</a:t>
            </a:r>
          </a:p>
          <a:p>
            <a:pPr>
              <a:lnSpc>
                <a:spcPct val="120000"/>
              </a:lnSpc>
            </a:pP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Hadoop1.0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尝试的方式</a:t>
            </a:r>
            <a:endParaRPr lang="en-US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218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18406" cy="41764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手动模式</a:t>
            </a: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解决方案架构</a:t>
            </a:r>
            <a:endParaRPr lang="en-US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75606"/>
            <a:ext cx="5184576" cy="3587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20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18406" cy="41764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自动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模式</a:t>
            </a: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解决方案架构</a:t>
            </a:r>
            <a:endParaRPr lang="en-US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997" y="1089781"/>
            <a:ext cx="4608512" cy="354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012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18406" cy="41764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err="1" smtClean="0">
                <a:latin typeface="+mn-ea"/>
                <a:sym typeface="黑体" panose="02010609060101010101" pitchFamily="49" charset="-122"/>
              </a:rPr>
              <a:t>MasterHADaemon</a:t>
            </a:r>
            <a:endParaRPr lang="en-US" altLang="zh-CN" sz="2000" dirty="0" smtClean="0">
              <a:latin typeface="+mn-ea"/>
              <a:sym typeface="黑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与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Master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服务运行在同一个进程中，可接收外部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RPC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命令，以控制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Master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服务的启动和停</a:t>
            </a:r>
          </a:p>
          <a:p>
            <a:pPr>
              <a:lnSpc>
                <a:spcPct val="120000"/>
              </a:lnSpc>
            </a:pPr>
            <a:r>
              <a:rPr lang="en-US" altLang="zh-CN" sz="2000" dirty="0" err="1" smtClean="0">
                <a:latin typeface="+mn-ea"/>
                <a:sym typeface="黑体" panose="02010609060101010101" pitchFamily="49" charset="-122"/>
              </a:rPr>
              <a:t>SharedStorage</a:t>
            </a:r>
            <a:endParaRPr lang="en-US" altLang="zh-CN" sz="2000" dirty="0" smtClean="0">
              <a:latin typeface="+mn-ea"/>
              <a:sym typeface="黑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共享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存储系统，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active master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将信息写入共享存储系统，而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standby master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则读取该信息以保持与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active master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的同步，从而减少切换时间。常用的共享存储系统有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zookeeper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（被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YARN HA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采用）、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NFS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（被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HDFS HA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采用）、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HDFS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（被</a:t>
            </a:r>
            <a:r>
              <a:rPr lang="en-US" altLang="zh-CN" sz="1600" dirty="0" err="1">
                <a:latin typeface="+mn-ea"/>
                <a:sym typeface="黑体" panose="02010609060101010101" pitchFamily="49" charset="-122"/>
              </a:rPr>
              <a:t>MapReduce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 HA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采用）和类</a:t>
            </a:r>
            <a:r>
              <a:rPr lang="en-US" altLang="zh-CN" sz="1600" dirty="0" err="1">
                <a:latin typeface="+mn-ea"/>
                <a:sym typeface="黑体" panose="02010609060101010101" pitchFamily="49" charset="-122"/>
              </a:rPr>
              <a:t>bookeeper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系统（被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HDFS HA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采用）</a:t>
            </a:r>
          </a:p>
          <a:p>
            <a:pPr>
              <a:lnSpc>
                <a:spcPct val="120000"/>
              </a:lnSpc>
            </a:pP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主要组件</a:t>
            </a:r>
            <a:endParaRPr lang="en-US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728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18406" cy="41764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err="1" smtClean="0">
                <a:latin typeface="+mn-ea"/>
                <a:sym typeface="黑体" panose="02010609060101010101" pitchFamily="49" charset="-122"/>
              </a:rPr>
              <a:t>ZKFailoverController</a:t>
            </a:r>
            <a:endParaRPr lang="en-US" altLang="zh-CN" sz="2000" dirty="0" smtClean="0">
              <a:latin typeface="+mn-ea"/>
              <a:sym typeface="黑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基于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Zookeeper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实现的切换</a:t>
            </a: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控制器</a:t>
            </a:r>
            <a:endParaRPr lang="en-US" altLang="zh-CN" sz="1600" dirty="0" smtClean="0">
              <a:latin typeface="+mn-ea"/>
              <a:sym typeface="黑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主要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由两个核心组件构成：</a:t>
            </a:r>
            <a:r>
              <a:rPr lang="en-US" altLang="zh-CN" sz="1600" dirty="0" err="1">
                <a:latin typeface="+mn-ea"/>
                <a:sym typeface="黑体" panose="02010609060101010101" pitchFamily="49" charset="-122"/>
              </a:rPr>
              <a:t>ActiveStandbyElector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和</a:t>
            </a:r>
            <a:r>
              <a:rPr lang="en-US" altLang="zh-CN" sz="1600" dirty="0" err="1">
                <a:latin typeface="+mn-ea"/>
                <a:sym typeface="黑体" panose="02010609060101010101" pitchFamily="49" charset="-122"/>
              </a:rPr>
              <a:t>HealthMonitor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，其中，</a:t>
            </a:r>
            <a:r>
              <a:rPr lang="en-US" altLang="zh-CN" sz="1600" dirty="0" err="1">
                <a:latin typeface="+mn-ea"/>
                <a:sym typeface="黑体" panose="02010609060101010101" pitchFamily="49" charset="-122"/>
              </a:rPr>
              <a:t>ActiveStandbyElector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负责与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zookeeper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集群交互，通过尝试获取全局锁，以判断所管理的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master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进入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active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还是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standby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状态；</a:t>
            </a:r>
            <a:r>
              <a:rPr lang="en-US" altLang="zh-CN" sz="1600" dirty="0" err="1">
                <a:latin typeface="+mn-ea"/>
                <a:sym typeface="黑体" panose="02010609060101010101" pitchFamily="49" charset="-122"/>
              </a:rPr>
              <a:t>HealthMonitor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负责监控各个活动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master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的状态，以根据它们状态进行状态</a:t>
            </a: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切换</a:t>
            </a:r>
            <a:endParaRPr lang="zh-CN" altLang="en-US" sz="16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Zookeeper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集群</a:t>
            </a:r>
            <a:endParaRPr lang="en-US" altLang="zh-CN" sz="2000" dirty="0" smtClean="0">
              <a:latin typeface="+mn-ea"/>
              <a:sym typeface="黑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核心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功能通过维护一把全局锁控制整个集群有且仅有一个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active master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。当然，如果</a:t>
            </a:r>
            <a:r>
              <a:rPr lang="en-US" altLang="zh-CN" sz="1600" dirty="0" err="1">
                <a:latin typeface="+mn-ea"/>
                <a:sym typeface="黑体" panose="02010609060101010101" pitchFamily="49" charset="-122"/>
              </a:rPr>
              <a:t>ShardStorge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采用了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zookeeper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，则还会记录一些其他状态和运行时</a:t>
            </a: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信息</a:t>
            </a:r>
            <a:endParaRPr lang="zh-CN" altLang="en-US" sz="16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主要组件</a:t>
            </a:r>
            <a:endParaRPr lang="en-US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878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18406" cy="41764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HA 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机制有两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个</a:t>
            </a:r>
            <a:r>
              <a:rPr lang="en-US" altLang="zh-CN" sz="2000" dirty="0" err="1" smtClean="0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，一个是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active </a:t>
            </a:r>
            <a:r>
              <a:rPr lang="en-US" altLang="zh-CN" sz="2000" dirty="0" err="1" smtClean="0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，状态是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active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；另外一个是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standby 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N</a:t>
            </a:r>
            <a:r>
              <a:rPr lang="en-US" altLang="zh-CN" sz="2000" dirty="0" err="1" smtClean="0">
                <a:latin typeface="+mn-ea"/>
                <a:sym typeface="黑体" panose="02010609060101010101" pitchFamily="49" charset="-122"/>
              </a:rPr>
              <a:t>ameNode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，状态是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standby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。两者的状态是可以切换的，但不能同时两个都是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active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状态，最多只有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1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个是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active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状态。只有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active </a:t>
            </a:r>
            <a:r>
              <a:rPr lang="en-US" altLang="zh-CN" sz="2000" dirty="0" err="1" smtClean="0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提供对外的服务，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standby 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是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不对外服务的。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active 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和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standby 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之间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通过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NFS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或者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JN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（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journalnode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，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QJM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方式）来同步数据。</a:t>
            </a:r>
          </a:p>
          <a:p>
            <a:pPr>
              <a:lnSpc>
                <a:spcPct val="120000"/>
              </a:lnSpc>
            </a:pPr>
            <a:endParaRPr lang="zh-CN" altLang="en-US" sz="20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基本原理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NN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endParaRPr lang="en-US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695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 txBox="1">
            <a:spLocks/>
          </p:cNvSpPr>
          <p:nvPr/>
        </p:nvSpPr>
        <p:spPr>
          <a:xfrm>
            <a:off x="458049" y="195486"/>
            <a:ext cx="263669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不适合做什么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582034" y="2671998"/>
            <a:ext cx="5670679" cy="471364"/>
          </a:xfrm>
          <a:prstGeom prst="roundRect">
            <a:avLst>
              <a:gd name="adj" fmla="val 11505"/>
            </a:avLst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0" name="Group 3"/>
          <p:cNvGrpSpPr>
            <a:grpSpLocks/>
          </p:cNvGrpSpPr>
          <p:nvPr/>
        </p:nvGrpSpPr>
        <p:grpSpPr bwMode="auto">
          <a:xfrm>
            <a:off x="462011" y="2652701"/>
            <a:ext cx="2394545" cy="471364"/>
            <a:chOff x="0" y="0"/>
            <a:chExt cx="1790" cy="433"/>
          </a:xfrm>
        </p:grpSpPr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1547" y="80"/>
              <a:ext cx="243" cy="240"/>
            </a:xfrm>
            <a:prstGeom prst="rightArrow">
              <a:avLst>
                <a:gd name="adj1" fmla="val 50000"/>
                <a:gd name="adj2" fmla="val 59423"/>
              </a:avLst>
            </a:prstGeom>
            <a:solidFill>
              <a:srgbClr val="F8F8F8"/>
            </a:solidFill>
            <a:ln>
              <a:noFill/>
            </a:ln>
            <a:effectLst>
              <a:outerShdw dist="71842" dir="2700000" algn="ctr" rotWithShape="0">
                <a:srgbClr val="010101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0" y="0"/>
              <a:ext cx="1549" cy="433"/>
            </a:xfrm>
            <a:custGeom>
              <a:avLst/>
              <a:gdLst>
                <a:gd name="T0" fmla="*/ 0 w 1071"/>
                <a:gd name="T1" fmla="*/ 0 h 307"/>
                <a:gd name="T2" fmla="*/ 1071 w 1071"/>
                <a:gd name="T3" fmla="*/ 307 h 307"/>
              </a:gdLst>
              <a:ahLst/>
              <a:cxnLst>
                <a:cxn ang="0">
                  <a:pos x="83" y="0"/>
                </a:cxn>
                <a:cxn ang="0">
                  <a:pos x="1069" y="0"/>
                </a:cxn>
                <a:cxn ang="0">
                  <a:pos x="1069" y="198"/>
                </a:cxn>
                <a:cxn ang="0">
                  <a:pos x="1055" y="270"/>
                </a:cxn>
                <a:cxn ang="0">
                  <a:pos x="987" y="302"/>
                </a:cxn>
                <a:cxn ang="0">
                  <a:pos x="0" y="307"/>
                </a:cxn>
                <a:cxn ang="0">
                  <a:pos x="0" y="89"/>
                </a:cxn>
                <a:cxn ang="0">
                  <a:pos x="21" y="18"/>
                </a:cxn>
                <a:cxn ang="0">
                  <a:pos x="83" y="0"/>
                </a:cxn>
              </a:cxnLst>
              <a:rect l="T0" t="T1" r="T2" b="T3"/>
              <a:pathLst>
                <a:path w="1071" h="307">
                  <a:moveTo>
                    <a:pt x="83" y="0"/>
                  </a:moveTo>
                  <a:lnTo>
                    <a:pt x="1069" y="0"/>
                  </a:lnTo>
                  <a:cubicBezTo>
                    <a:pt x="1069" y="0"/>
                    <a:pt x="1069" y="99"/>
                    <a:pt x="1069" y="198"/>
                  </a:cubicBezTo>
                  <a:cubicBezTo>
                    <a:pt x="1069" y="198"/>
                    <a:pt x="1071" y="248"/>
                    <a:pt x="1055" y="270"/>
                  </a:cubicBezTo>
                  <a:cubicBezTo>
                    <a:pt x="1043" y="288"/>
                    <a:pt x="1019" y="302"/>
                    <a:pt x="987" y="302"/>
                  </a:cubicBezTo>
                  <a:cubicBezTo>
                    <a:pt x="488" y="303"/>
                    <a:pt x="0" y="307"/>
                    <a:pt x="0" y="307"/>
                  </a:cubicBezTo>
                  <a:lnTo>
                    <a:pt x="0" y="89"/>
                  </a:lnTo>
                  <a:cubicBezTo>
                    <a:pt x="3" y="41"/>
                    <a:pt x="7" y="33"/>
                    <a:pt x="21" y="18"/>
                  </a:cubicBezTo>
                  <a:cubicBezTo>
                    <a:pt x="35" y="3"/>
                    <a:pt x="66" y="1"/>
                    <a:pt x="8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76869"/>
                </a:gs>
                <a:gs pos="50000">
                  <a:schemeClr val="accent1"/>
                </a:gs>
                <a:gs pos="100000">
                  <a:srgbClr val="576869"/>
                </a:gs>
              </a:gsLst>
              <a:lin ang="5400000" scaled="1"/>
            </a:gradFill>
            <a:ln w="28575" cmpd="sng">
              <a:solidFill>
                <a:srgbClr val="FFFFFF"/>
              </a:solidFill>
              <a:bevel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2612694" y="1100851"/>
            <a:ext cx="5592758" cy="471364"/>
          </a:xfrm>
          <a:prstGeom prst="roundRect">
            <a:avLst>
              <a:gd name="adj" fmla="val 11505"/>
            </a:avLst>
          </a:pr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536244" y="1084976"/>
            <a:ext cx="2379712" cy="471364"/>
            <a:chOff x="0" y="0"/>
            <a:chExt cx="1785" cy="433"/>
          </a:xfrm>
        </p:grpSpPr>
        <p:sp>
          <p:nvSpPr>
            <p:cNvPr id="15" name="AutoShape 13"/>
            <p:cNvSpPr>
              <a:spLocks noChangeArrowheads="1"/>
            </p:cNvSpPr>
            <p:nvPr/>
          </p:nvSpPr>
          <p:spPr bwMode="auto">
            <a:xfrm>
              <a:off x="1543" y="87"/>
              <a:ext cx="242" cy="240"/>
            </a:xfrm>
            <a:prstGeom prst="rightArrow">
              <a:avLst>
                <a:gd name="adj1" fmla="val 50000"/>
                <a:gd name="adj2" fmla="val 59422"/>
              </a:avLst>
            </a:prstGeom>
            <a:solidFill>
              <a:srgbClr val="F8F8F8"/>
            </a:solidFill>
            <a:ln>
              <a:noFill/>
            </a:ln>
            <a:effectLst>
              <a:outerShdw dist="71842" dir="2700000" algn="ctr" rotWithShape="0">
                <a:srgbClr val="010101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0" y="0"/>
              <a:ext cx="1549" cy="433"/>
            </a:xfrm>
            <a:custGeom>
              <a:avLst/>
              <a:gdLst>
                <a:gd name="T0" fmla="*/ 0 w 1071"/>
                <a:gd name="T1" fmla="*/ 0 h 307"/>
                <a:gd name="T2" fmla="*/ 1071 w 1071"/>
                <a:gd name="T3" fmla="*/ 307 h 307"/>
              </a:gdLst>
              <a:ahLst/>
              <a:cxnLst>
                <a:cxn ang="0">
                  <a:pos x="83" y="0"/>
                </a:cxn>
                <a:cxn ang="0">
                  <a:pos x="1069" y="0"/>
                </a:cxn>
                <a:cxn ang="0">
                  <a:pos x="1069" y="198"/>
                </a:cxn>
                <a:cxn ang="0">
                  <a:pos x="1055" y="270"/>
                </a:cxn>
                <a:cxn ang="0">
                  <a:pos x="987" y="302"/>
                </a:cxn>
                <a:cxn ang="0">
                  <a:pos x="0" y="307"/>
                </a:cxn>
                <a:cxn ang="0">
                  <a:pos x="0" y="89"/>
                </a:cxn>
                <a:cxn ang="0">
                  <a:pos x="21" y="18"/>
                </a:cxn>
                <a:cxn ang="0">
                  <a:pos x="83" y="0"/>
                </a:cxn>
              </a:cxnLst>
              <a:rect l="T0" t="T1" r="T2" b="T3"/>
              <a:pathLst>
                <a:path w="1071" h="307">
                  <a:moveTo>
                    <a:pt x="83" y="0"/>
                  </a:moveTo>
                  <a:lnTo>
                    <a:pt x="1069" y="0"/>
                  </a:lnTo>
                  <a:cubicBezTo>
                    <a:pt x="1069" y="0"/>
                    <a:pt x="1069" y="99"/>
                    <a:pt x="1069" y="198"/>
                  </a:cubicBezTo>
                  <a:cubicBezTo>
                    <a:pt x="1069" y="198"/>
                    <a:pt x="1071" y="248"/>
                    <a:pt x="1055" y="270"/>
                  </a:cubicBezTo>
                  <a:cubicBezTo>
                    <a:pt x="1043" y="288"/>
                    <a:pt x="1019" y="302"/>
                    <a:pt x="987" y="302"/>
                  </a:cubicBezTo>
                  <a:cubicBezTo>
                    <a:pt x="488" y="303"/>
                    <a:pt x="0" y="307"/>
                    <a:pt x="0" y="307"/>
                  </a:cubicBezTo>
                  <a:lnTo>
                    <a:pt x="0" y="89"/>
                  </a:lnTo>
                  <a:cubicBezTo>
                    <a:pt x="3" y="41"/>
                    <a:pt x="7" y="33"/>
                    <a:pt x="21" y="18"/>
                  </a:cubicBezTo>
                  <a:cubicBezTo>
                    <a:pt x="35" y="3"/>
                    <a:pt x="66" y="1"/>
                    <a:pt x="8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22265"/>
                </a:gs>
                <a:gs pos="50000">
                  <a:schemeClr val="accent2"/>
                </a:gs>
                <a:gs pos="100000">
                  <a:srgbClr val="222265"/>
                </a:gs>
              </a:gsLst>
              <a:lin ang="5400000" scaled="1"/>
            </a:gradFill>
            <a:ln w="28575" cmpd="sng">
              <a:solidFill>
                <a:srgbClr val="FFFFFF"/>
              </a:solidFill>
              <a:bevel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AutoShape 19"/>
          <p:cNvSpPr>
            <a:spLocks noChangeArrowheads="1"/>
          </p:cNvSpPr>
          <p:nvPr/>
        </p:nvSpPr>
        <p:spPr bwMode="auto">
          <a:xfrm>
            <a:off x="2596817" y="1824784"/>
            <a:ext cx="5624642" cy="471363"/>
          </a:xfrm>
          <a:prstGeom prst="roundRect">
            <a:avLst>
              <a:gd name="adj" fmla="val 11505"/>
            </a:avLst>
          </a:prstGeom>
          <a:solidFill>
            <a:srgbClr val="CC33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8" name="Group 11"/>
          <p:cNvGrpSpPr>
            <a:grpSpLocks/>
          </p:cNvGrpSpPr>
          <p:nvPr/>
        </p:nvGrpSpPr>
        <p:grpSpPr bwMode="auto">
          <a:xfrm>
            <a:off x="520368" y="1816845"/>
            <a:ext cx="2385509" cy="471364"/>
            <a:chOff x="0" y="0"/>
            <a:chExt cx="1790" cy="433"/>
          </a:xfrm>
        </p:grpSpPr>
        <p:sp>
          <p:nvSpPr>
            <p:cNvPr id="19" name="AutoShape 21"/>
            <p:cNvSpPr>
              <a:spLocks noChangeArrowheads="1"/>
            </p:cNvSpPr>
            <p:nvPr/>
          </p:nvSpPr>
          <p:spPr bwMode="auto">
            <a:xfrm>
              <a:off x="1547" y="80"/>
              <a:ext cx="243" cy="240"/>
            </a:xfrm>
            <a:prstGeom prst="rightArrow">
              <a:avLst>
                <a:gd name="adj1" fmla="val 50000"/>
                <a:gd name="adj2" fmla="val 59423"/>
              </a:avLst>
            </a:prstGeom>
            <a:solidFill>
              <a:srgbClr val="F8F8F8"/>
            </a:solidFill>
            <a:ln>
              <a:noFill/>
            </a:ln>
            <a:effectLst>
              <a:outerShdw dist="71842" dir="2700000" algn="ctr" rotWithShape="0">
                <a:srgbClr val="010101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0" y="0"/>
              <a:ext cx="1549" cy="433"/>
            </a:xfrm>
            <a:custGeom>
              <a:avLst/>
              <a:gdLst>
                <a:gd name="T0" fmla="*/ 6968 w 1071"/>
                <a:gd name="T1" fmla="*/ 0 h 307"/>
                <a:gd name="T2" fmla="*/ 89543 w 1071"/>
                <a:gd name="T3" fmla="*/ 0 h 307"/>
                <a:gd name="T4" fmla="*/ 89543 w 1071"/>
                <a:gd name="T5" fmla="*/ 12281 h 307"/>
                <a:gd name="T6" fmla="*/ 88396 w 1071"/>
                <a:gd name="T7" fmla="*/ 16722 h 307"/>
                <a:gd name="T8" fmla="*/ 82715 w 1071"/>
                <a:gd name="T9" fmla="*/ 18725 h 307"/>
                <a:gd name="T10" fmla="*/ 0 w 1071"/>
                <a:gd name="T11" fmla="*/ 19044 h 307"/>
                <a:gd name="T12" fmla="*/ 0 w 1071"/>
                <a:gd name="T13" fmla="*/ 5544 h 307"/>
                <a:gd name="T14" fmla="*/ 1720 w 1071"/>
                <a:gd name="T15" fmla="*/ 1078 h 307"/>
                <a:gd name="T16" fmla="*/ 6968 w 1071"/>
                <a:gd name="T17" fmla="*/ 0 h 3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1"/>
                <a:gd name="T28" fmla="*/ 0 h 307"/>
                <a:gd name="T29" fmla="*/ 1071 w 1071"/>
                <a:gd name="T30" fmla="*/ 307 h 30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1" h="307">
                  <a:moveTo>
                    <a:pt x="83" y="0"/>
                  </a:moveTo>
                  <a:lnTo>
                    <a:pt x="1069" y="0"/>
                  </a:lnTo>
                  <a:cubicBezTo>
                    <a:pt x="1069" y="0"/>
                    <a:pt x="1069" y="99"/>
                    <a:pt x="1069" y="198"/>
                  </a:cubicBezTo>
                  <a:cubicBezTo>
                    <a:pt x="1069" y="198"/>
                    <a:pt x="1071" y="248"/>
                    <a:pt x="1055" y="270"/>
                  </a:cubicBezTo>
                  <a:cubicBezTo>
                    <a:pt x="1043" y="288"/>
                    <a:pt x="1019" y="302"/>
                    <a:pt x="987" y="302"/>
                  </a:cubicBezTo>
                  <a:cubicBezTo>
                    <a:pt x="488" y="303"/>
                    <a:pt x="0" y="307"/>
                    <a:pt x="0" y="307"/>
                  </a:cubicBezTo>
                  <a:lnTo>
                    <a:pt x="0" y="89"/>
                  </a:lnTo>
                  <a:cubicBezTo>
                    <a:pt x="3" y="41"/>
                    <a:pt x="7" y="33"/>
                    <a:pt x="21" y="18"/>
                  </a:cubicBezTo>
                  <a:cubicBezTo>
                    <a:pt x="35" y="3"/>
                    <a:pt x="66" y="1"/>
                    <a:pt x="8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822061"/>
                </a:gs>
                <a:gs pos="50000">
                  <a:srgbClr val="CC3399"/>
                </a:gs>
                <a:gs pos="100000">
                  <a:srgbClr val="822061"/>
                </a:gs>
              </a:gsLst>
              <a:lin ang="5400000" scaled="1"/>
            </a:gradFill>
            <a:ln w="28575" cap="flat" cmpd="sng">
              <a:solidFill>
                <a:srgbClr val="FFFFFF"/>
              </a:solidFill>
              <a:bevel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729917" y="1146078"/>
            <a:ext cx="1676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EFEF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2000" b="1">
              <a:solidFill>
                <a:srgbClr val="FEFEF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748967" y="1865247"/>
            <a:ext cx="1676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EFEF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2000" b="1">
              <a:solidFill>
                <a:srgbClr val="FEFEF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719185" y="2686816"/>
            <a:ext cx="16831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EFEF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2000" b="1">
              <a:solidFill>
                <a:srgbClr val="FEFEF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051184" y="1120603"/>
            <a:ext cx="43826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存储小文件（不建议使用）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3138866" y="1834510"/>
            <a:ext cx="42072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大量的随机读（不建议使用）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3094742" y="2707625"/>
            <a:ext cx="49197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对文件修改（不支持）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632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18406" cy="41764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active </a:t>
            </a:r>
            <a:r>
              <a:rPr lang="en-US" altLang="zh-CN" sz="2000" dirty="0" err="1" smtClean="0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会把最近的操作记录写到本地的一个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edits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文件中（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edits file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），并传输到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NFS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或者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JN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中。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standby 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定期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的检查，从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NFS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或者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JN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把最近的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edit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文件读过来，然后把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edits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文件和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fsimage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文件合并成一个新的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fsimage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，合并完成之后会通知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active 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获取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这个新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fsimage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。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active 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获得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这个新的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fsimage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文件之后，替换原来旧的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fsimage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文件</a:t>
            </a:r>
          </a:p>
          <a:p>
            <a:pPr>
              <a:lnSpc>
                <a:spcPct val="120000"/>
              </a:lnSpc>
            </a:pPr>
            <a:endParaRPr lang="zh-CN" altLang="en-US" sz="20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基本原理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NN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endParaRPr lang="en-US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056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18406" cy="41764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standby 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可以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随时切换成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active 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NameNode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 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（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譬如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active 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挂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了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）</a:t>
            </a: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hadoop1.0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的</a:t>
            </a:r>
            <a:r>
              <a:rPr lang="en-US" altLang="zh-CN" sz="2000" dirty="0" smtClean="0">
                <a:latin typeface="+mn-ea"/>
                <a:sym typeface="黑体" panose="02010609060101010101" pitchFamily="49" charset="-122"/>
              </a:rPr>
              <a:t>Secondary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 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NameNode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 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，</a:t>
            </a:r>
            <a:r>
              <a:rPr lang="en-US" altLang="zh-CN" sz="2000" dirty="0" err="1" smtClean="0">
                <a:latin typeface="+mn-ea"/>
                <a:sym typeface="黑体" panose="02010609060101010101" pitchFamily="49" charset="-122"/>
              </a:rPr>
              <a:t>CheckpointNode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，</a:t>
            </a:r>
            <a:r>
              <a:rPr lang="en-US" altLang="zh-CN" sz="2000" dirty="0" err="1" smtClean="0">
                <a:latin typeface="+mn-ea"/>
                <a:sym typeface="黑体" panose="02010609060101010101" pitchFamily="49" charset="-122"/>
              </a:rPr>
              <a:t>BuckcupNode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的功能：合并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edits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文件和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fsimage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文件，使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fsimage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文件一直保持更新。所以启动了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hadoop2.0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的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HA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机制之后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，</a:t>
            </a:r>
            <a:r>
              <a:rPr lang="en-US" altLang="zh-CN" sz="2000" dirty="0" smtClean="0">
                <a:latin typeface="+mn-ea"/>
                <a:sym typeface="黑体" panose="02010609060101010101" pitchFamily="49" charset="-122"/>
              </a:rPr>
              <a:t>Secondary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 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NameNode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 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，</a:t>
            </a:r>
            <a:r>
              <a:rPr lang="en-US" altLang="zh-CN" sz="2000" dirty="0" err="1" smtClean="0">
                <a:latin typeface="+mn-ea"/>
                <a:sym typeface="黑体" panose="02010609060101010101" pitchFamily="49" charset="-122"/>
              </a:rPr>
              <a:t>CheckpointNode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，</a:t>
            </a:r>
            <a:r>
              <a:rPr lang="en-US" altLang="zh-CN" sz="2000" dirty="0" err="1" smtClean="0">
                <a:latin typeface="+mn-ea"/>
                <a:sym typeface="黑体" panose="02010609060101010101" pitchFamily="49" charset="-122"/>
              </a:rPr>
              <a:t>BuckcupNode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这些都不需要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了</a:t>
            </a: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基本原理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NN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endParaRPr lang="en-US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678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Hadoop2.0 HA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实现方式</a:t>
            </a:r>
            <a:endParaRPr lang="en-US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C:\Users\liuyu\Desktop\HDFS_HA_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5616" y="843558"/>
            <a:ext cx="6313984" cy="37467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15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18406" cy="41764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利用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共享存储来在两个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NN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间同步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edits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信息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通过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NN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内部每次元数据变动后的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flush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操作，加上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NFS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的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close-to-open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，数据的一致性得到了</a:t>
            </a: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保证</a:t>
            </a:r>
            <a:endParaRPr lang="zh-CN" altLang="en-US" sz="16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DN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同时向两个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NN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汇报块信息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让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Standby NN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保持集群最新状态的必需</a:t>
            </a: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步骤</a:t>
            </a:r>
            <a:endParaRPr lang="en-US" altLang="zh-CN" sz="1600" dirty="0" smtClean="0">
              <a:latin typeface="+mn-ea"/>
              <a:sym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Tx/>
              <a:buChar char="•"/>
            </a:pPr>
            <a:r>
              <a:rPr lang="zh-CN" altLang="en-US" sz="2000" dirty="0">
                <a:latin typeface="+mn-ea"/>
              </a:rPr>
              <a:t>用于监视和控制</a:t>
            </a:r>
            <a:r>
              <a:rPr lang="en-US" altLang="zh-CN" sz="2000" dirty="0">
                <a:latin typeface="+mn-ea"/>
              </a:rPr>
              <a:t>NN</a:t>
            </a:r>
            <a:r>
              <a:rPr lang="zh-CN" altLang="en-US" sz="2000" dirty="0">
                <a:latin typeface="+mn-ea"/>
              </a:rPr>
              <a:t>进程的</a:t>
            </a:r>
            <a:r>
              <a:rPr lang="en-US" altLang="zh-CN" sz="2000" dirty="0" err="1">
                <a:latin typeface="+mn-ea"/>
              </a:rPr>
              <a:t>FailoverController</a:t>
            </a:r>
            <a:r>
              <a:rPr lang="zh-CN" altLang="en-US" sz="2000" dirty="0">
                <a:latin typeface="+mn-ea"/>
              </a:rPr>
              <a:t>进程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</a:rPr>
              <a:t>使用</a:t>
            </a:r>
            <a:r>
              <a:rPr lang="en-US" altLang="zh-CN" sz="1600" dirty="0" err="1">
                <a:latin typeface="微软雅黑" panose="020B0503020204020204" pitchFamily="34" charset="-122"/>
              </a:rPr>
              <a:t>ZooKeeper</a:t>
            </a:r>
            <a:r>
              <a:rPr lang="zh-CN" altLang="en-US" sz="1600" dirty="0">
                <a:latin typeface="微软雅黑" panose="020B0503020204020204" pitchFamily="34" charset="-122"/>
              </a:rPr>
              <a:t>来做同步锁，但用户可以方便的把这个</a:t>
            </a:r>
            <a:r>
              <a:rPr lang="en-US" altLang="zh-CN" sz="1600" dirty="0" err="1">
                <a:latin typeface="微软雅黑" panose="020B0503020204020204" pitchFamily="34" charset="-122"/>
              </a:rPr>
              <a:t>ZooKeeper</a:t>
            </a:r>
            <a:r>
              <a:rPr lang="en-US" altLang="zh-CN" sz="1600" dirty="0">
                <a:latin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</a:rPr>
              <a:t>FailoverController</a:t>
            </a:r>
            <a:r>
              <a:rPr lang="zh-CN" altLang="en-US" sz="1600" dirty="0">
                <a:latin typeface="微软雅黑" panose="020B0503020204020204" pitchFamily="34" charset="-122"/>
              </a:rPr>
              <a:t>替换为其他的</a:t>
            </a:r>
            <a:r>
              <a:rPr lang="en-US" altLang="zh-CN" sz="1600" dirty="0">
                <a:latin typeface="微软雅黑" panose="020B0503020204020204" pitchFamily="34" charset="-122"/>
              </a:rPr>
              <a:t>HA</a:t>
            </a:r>
            <a:r>
              <a:rPr lang="zh-CN" altLang="en-US" sz="1600" dirty="0">
                <a:latin typeface="微软雅黑" panose="020B0503020204020204" pitchFamily="34" charset="-122"/>
              </a:rPr>
              <a:t>方案或</a:t>
            </a:r>
            <a:r>
              <a:rPr lang="en-US" altLang="zh-CN" sz="1600" dirty="0">
                <a:latin typeface="微软雅黑" panose="020B0503020204020204" pitchFamily="34" charset="-122"/>
              </a:rPr>
              <a:t>leader</a:t>
            </a:r>
            <a:r>
              <a:rPr lang="zh-CN" altLang="en-US" sz="1600" dirty="0">
                <a:latin typeface="微软雅黑" panose="020B0503020204020204" pitchFamily="34" charset="-122"/>
              </a:rPr>
              <a:t>选举方案</a:t>
            </a:r>
            <a:endParaRPr lang="zh-CN" altLang="en-US" sz="16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Hadoop2.0 HA</a:t>
            </a:r>
            <a:r>
              <a:rPr lang="zh-CN" altLang="en-US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实现方式</a:t>
            </a:r>
            <a:endParaRPr lang="en-US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673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18406" cy="41764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脑裂（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brain-split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）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脑裂是指在主备切换时，由于切换不彻底或其他原因，导致客户端和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Slave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误以为出现两个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active master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，最终使得整个集群处于混乱状态。解决脑裂问题，通常采用隔离（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Fencing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）机制，包括三个方面：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 smtClean="0">
                <a:latin typeface="+mn-ea"/>
                <a:sym typeface="黑体" panose="02010609060101010101" pitchFamily="49" charset="-122"/>
              </a:rPr>
              <a:t>	</a:t>
            </a:r>
            <a:r>
              <a:rPr lang="en-US" altLang="zh-CN" sz="1600" dirty="0" smtClean="0">
                <a:latin typeface="+mn-ea"/>
                <a:sym typeface="黑体" panose="02010609060101010101" pitchFamily="49" charset="-122"/>
              </a:rPr>
              <a:t>1</a:t>
            </a: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、共享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存储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fencing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：确保只有一个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Master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往共享存储中写数据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1600" dirty="0" smtClean="0">
                <a:latin typeface="+mn-ea"/>
                <a:sym typeface="黑体" panose="02010609060101010101" pitchFamily="49" charset="-122"/>
              </a:rPr>
              <a:t>	2</a:t>
            </a: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、客户端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fencing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：确保只有一个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Master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可以响应客户端的请求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1600" dirty="0" smtClean="0">
                <a:latin typeface="+mn-ea"/>
                <a:sym typeface="黑体" panose="02010609060101010101" pitchFamily="49" charset="-122"/>
              </a:rPr>
              <a:t>	3</a:t>
            </a: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、</a:t>
            </a:r>
            <a:r>
              <a:rPr lang="en-US" altLang="zh-CN" sz="1600" dirty="0" smtClean="0">
                <a:latin typeface="+mn-ea"/>
                <a:sym typeface="黑体" panose="02010609060101010101" pitchFamily="49" charset="-122"/>
              </a:rPr>
              <a:t>Slave 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fencing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：确保只有一个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Master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可以向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Slave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下发命令</a:t>
            </a:r>
          </a:p>
          <a:p>
            <a:pPr>
              <a:lnSpc>
                <a:spcPct val="120000"/>
              </a:lnSpc>
            </a:pP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个问题</a:t>
            </a:r>
            <a:endParaRPr lang="en-US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066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18406" cy="41764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切换对外透明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为了保证整个切换是对外透明的，</a:t>
            </a:r>
            <a:r>
              <a:rPr lang="en-US" altLang="zh-CN" sz="1600" dirty="0" err="1">
                <a:latin typeface="+mn-ea"/>
                <a:sym typeface="黑体" panose="02010609060101010101" pitchFamily="49" charset="-122"/>
              </a:rPr>
              <a:t>Hadoop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应保证所有客户端和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Slave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能自动重定向到新的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active master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上，这通常是通过若干次尝试连接旧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master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不成功后，再重新尝试链接新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master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完成的，整个过程有一定延迟。在新版本的</a:t>
            </a:r>
            <a:r>
              <a:rPr lang="en-US" altLang="zh-CN" sz="1600" dirty="0" err="1">
                <a:latin typeface="+mn-ea"/>
                <a:sym typeface="黑体" panose="02010609060101010101" pitchFamily="49" charset="-122"/>
              </a:rPr>
              <a:t>Hadoop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 RPC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中，用户可自行设置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RPC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客户端尝试机制、尝试次数和尝试超时时间等</a:t>
            </a: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参数</a:t>
            </a:r>
            <a:endParaRPr lang="zh-CN" altLang="en-US" sz="16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个问题</a:t>
            </a:r>
            <a:endParaRPr lang="en-US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84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1">
            <a:extLst>
              <a:ext uri="{FF2B5EF4-FFF2-40B4-BE49-F238E27FC236}">
                <a16:creationId xmlns:a16="http://schemas.microsoft.com/office/drawing/2014/main" xmlns="" id="{4B7DB7DC-D473-4F21-81F9-632D4C62C22E}"/>
              </a:ext>
            </a:extLst>
          </p:cNvPr>
          <p:cNvSpPr/>
          <p:nvPr/>
        </p:nvSpPr>
        <p:spPr>
          <a:xfrm flipH="1">
            <a:off x="3664844" y="2647776"/>
            <a:ext cx="5478884" cy="1148110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3969895"/>
              <a:gd name="connsiteY0" fmla="*/ 10969 h 5161503"/>
              <a:gd name="connsiteX1" fmla="*/ 3969895 w 3969895"/>
              <a:gd name="connsiteY1" fmla="*/ 0 h 5161503"/>
              <a:gd name="connsiteX2" fmla="*/ 2464118 w 3969895"/>
              <a:gd name="connsiteY2" fmla="*/ 5161503 h 5161503"/>
              <a:gd name="connsiteX3" fmla="*/ 0 w 3969895"/>
              <a:gd name="connsiteY3" fmla="*/ 5154469 h 5161503"/>
              <a:gd name="connsiteX4" fmla="*/ 0 w 3969895"/>
              <a:gd name="connsiteY4" fmla="*/ 10969 h 5161503"/>
              <a:gd name="connsiteX0" fmla="*/ 0 w 3969895"/>
              <a:gd name="connsiteY0" fmla="*/ 10969 h 5154469"/>
              <a:gd name="connsiteX1" fmla="*/ 3969895 w 3969895"/>
              <a:gd name="connsiteY1" fmla="*/ 0 h 5154469"/>
              <a:gd name="connsiteX2" fmla="*/ 3219219 w 3969895"/>
              <a:gd name="connsiteY2" fmla="*/ 5129991 h 5154469"/>
              <a:gd name="connsiteX3" fmla="*/ 0 w 3969895"/>
              <a:gd name="connsiteY3" fmla="*/ 5154469 h 5154469"/>
              <a:gd name="connsiteX4" fmla="*/ 0 w 3969895"/>
              <a:gd name="connsiteY4" fmla="*/ 10969 h 5154469"/>
              <a:gd name="connsiteX0" fmla="*/ 0 w 3879883"/>
              <a:gd name="connsiteY0" fmla="*/ 2 h 5143502"/>
              <a:gd name="connsiteX1" fmla="*/ 3879883 w 3879883"/>
              <a:gd name="connsiteY1" fmla="*/ 83565 h 5143502"/>
              <a:gd name="connsiteX2" fmla="*/ 3219219 w 3879883"/>
              <a:gd name="connsiteY2" fmla="*/ 5119024 h 5143502"/>
              <a:gd name="connsiteX3" fmla="*/ 0 w 3879883"/>
              <a:gd name="connsiteY3" fmla="*/ 5143502 h 5143502"/>
              <a:gd name="connsiteX4" fmla="*/ 0 w 3879883"/>
              <a:gd name="connsiteY4" fmla="*/ 2 h 5143502"/>
              <a:gd name="connsiteX0" fmla="*/ 0 w 3844878"/>
              <a:gd name="connsiteY0" fmla="*/ 2 h 5143502"/>
              <a:gd name="connsiteX1" fmla="*/ 3844878 w 3844878"/>
              <a:gd name="connsiteY1" fmla="*/ 83565 h 5143502"/>
              <a:gd name="connsiteX2" fmla="*/ 3219219 w 3844878"/>
              <a:gd name="connsiteY2" fmla="*/ 5119024 h 5143502"/>
              <a:gd name="connsiteX3" fmla="*/ 0 w 3844878"/>
              <a:gd name="connsiteY3" fmla="*/ 5143502 h 5143502"/>
              <a:gd name="connsiteX4" fmla="*/ 0 w 3844878"/>
              <a:gd name="connsiteY4" fmla="*/ 2 h 5143502"/>
              <a:gd name="connsiteX0" fmla="*/ 0 w 4039330"/>
              <a:gd name="connsiteY0" fmla="*/ 2 h 5623209"/>
              <a:gd name="connsiteX1" fmla="*/ 3844878 w 4039330"/>
              <a:gd name="connsiteY1" fmla="*/ 83565 h 5623209"/>
              <a:gd name="connsiteX2" fmla="*/ 4039330 w 4039330"/>
              <a:gd name="connsiteY2" fmla="*/ 5623209 h 5623209"/>
              <a:gd name="connsiteX3" fmla="*/ 0 w 4039330"/>
              <a:gd name="connsiteY3" fmla="*/ 5143502 h 5623209"/>
              <a:gd name="connsiteX4" fmla="*/ 0 w 4039330"/>
              <a:gd name="connsiteY4" fmla="*/ 2 h 5623209"/>
              <a:gd name="connsiteX0" fmla="*/ 0 w 4039330"/>
              <a:gd name="connsiteY0" fmla="*/ 2 h 5623209"/>
              <a:gd name="connsiteX1" fmla="*/ 3374815 w 4039330"/>
              <a:gd name="connsiteY1" fmla="*/ 20541 h 5623209"/>
              <a:gd name="connsiteX2" fmla="*/ 4039330 w 4039330"/>
              <a:gd name="connsiteY2" fmla="*/ 5623209 h 5623209"/>
              <a:gd name="connsiteX3" fmla="*/ 0 w 4039330"/>
              <a:gd name="connsiteY3" fmla="*/ 5143502 h 5623209"/>
              <a:gd name="connsiteX4" fmla="*/ 0 w 4039330"/>
              <a:gd name="connsiteY4" fmla="*/ 2 h 5623209"/>
              <a:gd name="connsiteX0" fmla="*/ 0 w 3943230"/>
              <a:gd name="connsiteY0" fmla="*/ 2 h 5641021"/>
              <a:gd name="connsiteX1" fmla="*/ 3374815 w 3943230"/>
              <a:gd name="connsiteY1" fmla="*/ 20541 h 5641021"/>
              <a:gd name="connsiteX2" fmla="*/ 3943230 w 3943230"/>
              <a:gd name="connsiteY2" fmla="*/ 5641021 h 5641021"/>
              <a:gd name="connsiteX3" fmla="*/ 0 w 3943230"/>
              <a:gd name="connsiteY3" fmla="*/ 5143502 h 5641021"/>
              <a:gd name="connsiteX4" fmla="*/ 0 w 3943230"/>
              <a:gd name="connsiteY4" fmla="*/ 2 h 5641021"/>
              <a:gd name="connsiteX0" fmla="*/ 0 w 3943230"/>
              <a:gd name="connsiteY0" fmla="*/ 2 h 5641021"/>
              <a:gd name="connsiteX1" fmla="*/ 3386121 w 3943230"/>
              <a:gd name="connsiteY1" fmla="*/ 20541 h 5641021"/>
              <a:gd name="connsiteX2" fmla="*/ 3943230 w 3943230"/>
              <a:gd name="connsiteY2" fmla="*/ 5641021 h 5641021"/>
              <a:gd name="connsiteX3" fmla="*/ 0 w 3943230"/>
              <a:gd name="connsiteY3" fmla="*/ 5143502 h 5641021"/>
              <a:gd name="connsiteX4" fmla="*/ 0 w 3943230"/>
              <a:gd name="connsiteY4" fmla="*/ 2 h 5641021"/>
              <a:gd name="connsiteX0" fmla="*/ 0 w 3934751"/>
              <a:gd name="connsiteY0" fmla="*/ 2 h 5641021"/>
              <a:gd name="connsiteX1" fmla="*/ 3386121 w 3934751"/>
              <a:gd name="connsiteY1" fmla="*/ 20541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34751"/>
              <a:gd name="connsiteY0" fmla="*/ 2 h 5641021"/>
              <a:gd name="connsiteX1" fmla="*/ 3380468 w 3934751"/>
              <a:gd name="connsiteY1" fmla="*/ 2733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34751"/>
              <a:gd name="connsiteY0" fmla="*/ 2 h 5641021"/>
              <a:gd name="connsiteX1" fmla="*/ 3388948 w 3934751"/>
              <a:gd name="connsiteY1" fmla="*/ 2733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23446"/>
              <a:gd name="connsiteY0" fmla="*/ 2 h 5641021"/>
              <a:gd name="connsiteX1" fmla="*/ 3388948 w 3923446"/>
              <a:gd name="connsiteY1" fmla="*/ 2733 h 5641021"/>
              <a:gd name="connsiteX2" fmla="*/ 3923446 w 3923446"/>
              <a:gd name="connsiteY2" fmla="*/ 5641021 h 5641021"/>
              <a:gd name="connsiteX3" fmla="*/ 0 w 3923446"/>
              <a:gd name="connsiteY3" fmla="*/ 5143502 h 5641021"/>
              <a:gd name="connsiteX4" fmla="*/ 0 w 3923446"/>
              <a:gd name="connsiteY4" fmla="*/ 2 h 5641021"/>
              <a:gd name="connsiteX0" fmla="*/ 0 w 3926272"/>
              <a:gd name="connsiteY0" fmla="*/ 2 h 5641021"/>
              <a:gd name="connsiteX1" fmla="*/ 3388948 w 3926272"/>
              <a:gd name="connsiteY1" fmla="*/ 2733 h 5641021"/>
              <a:gd name="connsiteX2" fmla="*/ 3926272 w 3926272"/>
              <a:gd name="connsiteY2" fmla="*/ 5641021 h 5641021"/>
              <a:gd name="connsiteX3" fmla="*/ 0 w 3926272"/>
              <a:gd name="connsiteY3" fmla="*/ 5143502 h 5641021"/>
              <a:gd name="connsiteX4" fmla="*/ 0 w 3926272"/>
              <a:gd name="connsiteY4" fmla="*/ 2 h 5641021"/>
              <a:gd name="connsiteX0" fmla="*/ 0 w 3900834"/>
              <a:gd name="connsiteY0" fmla="*/ 2 h 5302617"/>
              <a:gd name="connsiteX1" fmla="*/ 3388948 w 3900834"/>
              <a:gd name="connsiteY1" fmla="*/ 2733 h 5302617"/>
              <a:gd name="connsiteX2" fmla="*/ 3900834 w 3900834"/>
              <a:gd name="connsiteY2" fmla="*/ 5302617 h 5302617"/>
              <a:gd name="connsiteX3" fmla="*/ 0 w 3900834"/>
              <a:gd name="connsiteY3" fmla="*/ 5143502 h 5302617"/>
              <a:gd name="connsiteX4" fmla="*/ 0 w 3900834"/>
              <a:gd name="connsiteY4" fmla="*/ 2 h 5302617"/>
              <a:gd name="connsiteX0" fmla="*/ 0 w 3898007"/>
              <a:gd name="connsiteY0" fmla="*/ 2 h 5195752"/>
              <a:gd name="connsiteX1" fmla="*/ 3388948 w 3898007"/>
              <a:gd name="connsiteY1" fmla="*/ 2733 h 5195752"/>
              <a:gd name="connsiteX2" fmla="*/ 3898007 w 3898007"/>
              <a:gd name="connsiteY2" fmla="*/ 5195752 h 5195752"/>
              <a:gd name="connsiteX3" fmla="*/ 0 w 3898007"/>
              <a:gd name="connsiteY3" fmla="*/ 5143502 h 5195752"/>
              <a:gd name="connsiteX4" fmla="*/ 0 w 3898007"/>
              <a:gd name="connsiteY4" fmla="*/ 2 h 5195752"/>
              <a:gd name="connsiteX0" fmla="*/ 0 w 3895181"/>
              <a:gd name="connsiteY0" fmla="*/ 2 h 5143502"/>
              <a:gd name="connsiteX1" fmla="*/ 3388948 w 3895181"/>
              <a:gd name="connsiteY1" fmla="*/ 2733 h 5143502"/>
              <a:gd name="connsiteX2" fmla="*/ 3895181 w 3895181"/>
              <a:gd name="connsiteY2" fmla="*/ 5035459 h 5143502"/>
              <a:gd name="connsiteX3" fmla="*/ 0 w 3895181"/>
              <a:gd name="connsiteY3" fmla="*/ 5143502 h 5143502"/>
              <a:gd name="connsiteX4" fmla="*/ 0 w 3895181"/>
              <a:gd name="connsiteY4" fmla="*/ 2 h 51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5181" h="5143502">
                <a:moveTo>
                  <a:pt x="0" y="2"/>
                </a:moveTo>
                <a:lnTo>
                  <a:pt x="3388948" y="2733"/>
                </a:lnTo>
                <a:lnTo>
                  <a:pt x="3895181" y="5035459"/>
                </a:lnTo>
                <a:lnTo>
                  <a:pt x="0" y="5143502"/>
                </a:lnTo>
                <a:lnTo>
                  <a:pt x="0" y="2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xmlns="" id="{25C15822-181B-464F-9384-45CC8E47D4FB}"/>
              </a:ext>
            </a:extLst>
          </p:cNvPr>
          <p:cNvSpPr/>
          <p:nvPr/>
        </p:nvSpPr>
        <p:spPr>
          <a:xfrm flipH="1">
            <a:off x="667127" y="567927"/>
            <a:ext cx="4752528" cy="3546763"/>
          </a:xfrm>
          <a:custGeom>
            <a:avLst/>
            <a:gdLst>
              <a:gd name="connsiteX0" fmla="*/ 0 w 1510121"/>
              <a:gd name="connsiteY0" fmla="*/ 0 h 1126988"/>
              <a:gd name="connsiteX1" fmla="*/ 714343 w 1510121"/>
              <a:gd name="connsiteY1" fmla="*/ 1126988 h 1126988"/>
              <a:gd name="connsiteX2" fmla="*/ 1510121 w 1510121"/>
              <a:gd name="connsiteY2" fmla="*/ 1123485 h 1126988"/>
              <a:gd name="connsiteX3" fmla="*/ 798064 w 1510121"/>
              <a:gd name="connsiteY3" fmla="*/ 102 h 11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21" h="1126988">
                <a:moveTo>
                  <a:pt x="0" y="0"/>
                </a:moveTo>
                <a:lnTo>
                  <a:pt x="714343" y="1126988"/>
                </a:lnTo>
                <a:lnTo>
                  <a:pt x="1510121" y="1123485"/>
                </a:lnTo>
                <a:lnTo>
                  <a:pt x="798064" y="102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xmlns="" id="{C7C5B49F-FD44-4756-979C-5283FB503C42}"/>
              </a:ext>
            </a:extLst>
          </p:cNvPr>
          <p:cNvSpPr/>
          <p:nvPr/>
        </p:nvSpPr>
        <p:spPr>
          <a:xfrm flipH="1">
            <a:off x="122504" y="1168376"/>
            <a:ext cx="2653725" cy="1980448"/>
          </a:xfrm>
          <a:custGeom>
            <a:avLst/>
            <a:gdLst>
              <a:gd name="connsiteX0" fmla="*/ 0 w 1510121"/>
              <a:gd name="connsiteY0" fmla="*/ 0 h 1126988"/>
              <a:gd name="connsiteX1" fmla="*/ 714343 w 1510121"/>
              <a:gd name="connsiteY1" fmla="*/ 1126988 h 1126988"/>
              <a:gd name="connsiteX2" fmla="*/ 1510121 w 1510121"/>
              <a:gd name="connsiteY2" fmla="*/ 1123485 h 1126988"/>
              <a:gd name="connsiteX3" fmla="*/ 798064 w 1510121"/>
              <a:gd name="connsiteY3" fmla="*/ 102 h 11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21" h="1126988">
                <a:moveTo>
                  <a:pt x="0" y="0"/>
                </a:moveTo>
                <a:lnTo>
                  <a:pt x="714343" y="1126988"/>
                </a:lnTo>
                <a:lnTo>
                  <a:pt x="1510121" y="1123485"/>
                </a:lnTo>
                <a:lnTo>
                  <a:pt x="798064" y="102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0A035679-ED33-40F8-8548-41451F31AA56}"/>
              </a:ext>
            </a:extLst>
          </p:cNvPr>
          <p:cNvSpPr/>
          <p:nvPr/>
        </p:nvSpPr>
        <p:spPr>
          <a:xfrm>
            <a:off x="5091581" y="1069742"/>
            <a:ext cx="365688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500" spc="300" dirty="0" smtClean="0">
                <a:solidFill>
                  <a:srgbClr val="1B3C4B"/>
                </a:solidFill>
                <a:latin typeface="Agency FB" panose="020B0503020202020204" pitchFamily="34" charset="0"/>
                <a:cs typeface="+mn-ea"/>
                <a:sym typeface="+mn-lt"/>
              </a:rPr>
              <a:t>Thanks</a:t>
            </a:r>
            <a:endParaRPr lang="zh-CN" altLang="en-US" sz="11500" spc="300" dirty="0">
              <a:solidFill>
                <a:srgbClr val="1B3C4B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656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 txBox="1">
            <a:spLocks/>
          </p:cNvSpPr>
          <p:nvPr/>
        </p:nvSpPr>
        <p:spPr>
          <a:xfrm>
            <a:off x="458049" y="195486"/>
            <a:ext cx="263669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基本结构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Picture 3" descr="isl67wq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9632" y="771550"/>
            <a:ext cx="6527170" cy="3989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1349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 txBox="1">
            <a:spLocks/>
          </p:cNvSpPr>
          <p:nvPr/>
        </p:nvSpPr>
        <p:spPr>
          <a:xfrm>
            <a:off x="458049" y="195486"/>
            <a:ext cx="263669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624" y="771550"/>
            <a:ext cx="6408712" cy="37917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268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3845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第一个副本：放置在上传文件的</a:t>
            </a:r>
            <a:r>
              <a:rPr lang="en-US" altLang="zh-CN" sz="2000" dirty="0" err="1" smtClean="0">
                <a:latin typeface="+mn-ea"/>
                <a:sym typeface="黑体" panose="02010609060101010101" pitchFamily="49" charset="-122"/>
              </a:rPr>
              <a:t>DataNode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；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如果是集群外提交，则随机挑选一台磁盘不太满，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CPU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不太忙的节点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第二个副本：放置在于第一个副本不同的机架的节点上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第三个副本：与第二个副本相同集群的节点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更多副本：随机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节点</a:t>
            </a:r>
            <a:endParaRPr lang="zh-CN" altLang="en-US" sz="20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281780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副本放置策略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310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281780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副本放置策略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71599" y="720577"/>
            <a:ext cx="3229623" cy="408726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932412" y="720577"/>
            <a:ext cx="3239987" cy="408726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60525" y="555392"/>
            <a:ext cx="2628900" cy="400846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219752" y="555392"/>
            <a:ext cx="2630386" cy="400846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933922" y="571149"/>
            <a:ext cx="11784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Rack1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945708" y="571139"/>
            <a:ext cx="11784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Rack2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1187501" y="1239281"/>
            <a:ext cx="2697261" cy="869483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116064" y="1198614"/>
            <a:ext cx="26288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NN meta -&gt; foo.bar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187500" y="1630414"/>
            <a:ext cx="27686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blk1,blk2,blk3,blk4,blk5</a:t>
            </a: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1187501" y="2354858"/>
            <a:ext cx="2697261" cy="1068433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1174652" y="3710599"/>
            <a:ext cx="2697261" cy="1069906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1798689" y="2516239"/>
            <a:ext cx="15173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DN1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484363" y="2916289"/>
            <a:ext cx="22172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blk1,blk2,blk3,blk5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763765" y="4006714"/>
            <a:ext cx="15187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DN2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1476427" y="4438514"/>
            <a:ext cx="22157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blk1,blk4,blk5</a:t>
            </a: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5219751" y="1181733"/>
            <a:ext cx="2697261" cy="1069906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5219751" y="2437617"/>
            <a:ext cx="2697261" cy="1068433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5203774" y="3688750"/>
            <a:ext cx="2697261" cy="1069906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796015" y="1198614"/>
            <a:ext cx="15187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DN3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5796015" y="2494014"/>
            <a:ext cx="15187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DN4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5869039" y="3935464"/>
            <a:ext cx="15173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DN5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508675" y="1774689"/>
            <a:ext cx="22172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blk2,blk3,blk5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508675" y="2998839"/>
            <a:ext cx="22172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blk1,blk3,blk4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5508675" y="4438514"/>
            <a:ext cx="22172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blk2,blk4</a:t>
            </a:r>
          </a:p>
        </p:txBody>
      </p:sp>
    </p:spTree>
    <p:extLst>
      <p:ext uri="{BB962C8B-B14F-4D97-AF65-F5344CB8AC3E}">
        <p14:creationId xmlns:p14="http://schemas.microsoft.com/office/powerpoint/2010/main" val="379587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B3C4B"/>
      </a:accent1>
      <a:accent2>
        <a:srgbClr val="838383"/>
      </a:accent2>
      <a:accent3>
        <a:srgbClr val="1B3C4B"/>
      </a:accent3>
      <a:accent4>
        <a:srgbClr val="838383"/>
      </a:accent4>
      <a:accent5>
        <a:srgbClr val="1B3C4B"/>
      </a:accent5>
      <a:accent6>
        <a:srgbClr val="838383"/>
      </a:accent6>
      <a:hlink>
        <a:srgbClr val="1B3C4B"/>
      </a:hlink>
      <a:folHlink>
        <a:srgbClr val="838383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171450" indent="-171450">
          <a:buFont typeface="Arial" panose="020B0604020202020204" pitchFamily="34" charset="0"/>
          <a:buChar char="•"/>
          <a:defRPr sz="24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B3C4B"/>
    </a:accent1>
    <a:accent2>
      <a:srgbClr val="838383"/>
    </a:accent2>
    <a:accent3>
      <a:srgbClr val="1B3C4B"/>
    </a:accent3>
    <a:accent4>
      <a:srgbClr val="838383"/>
    </a:accent4>
    <a:accent5>
      <a:srgbClr val="1B3C4B"/>
    </a:accent5>
    <a:accent6>
      <a:srgbClr val="838383"/>
    </a:accent6>
    <a:hlink>
      <a:srgbClr val="1B3C4B"/>
    </a:hlink>
    <a:folHlink>
      <a:srgbClr val="838383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B3C4B"/>
    </a:accent1>
    <a:accent2>
      <a:srgbClr val="838383"/>
    </a:accent2>
    <a:accent3>
      <a:srgbClr val="1B3C4B"/>
    </a:accent3>
    <a:accent4>
      <a:srgbClr val="838383"/>
    </a:accent4>
    <a:accent5>
      <a:srgbClr val="1B3C4B"/>
    </a:accent5>
    <a:accent6>
      <a:srgbClr val="838383"/>
    </a:accent6>
    <a:hlink>
      <a:srgbClr val="1B3C4B"/>
    </a:hlink>
    <a:folHlink>
      <a:srgbClr val="838383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B3C4B"/>
    </a:accent1>
    <a:accent2>
      <a:srgbClr val="838383"/>
    </a:accent2>
    <a:accent3>
      <a:srgbClr val="1B3C4B"/>
    </a:accent3>
    <a:accent4>
      <a:srgbClr val="838383"/>
    </a:accent4>
    <a:accent5>
      <a:srgbClr val="1B3C4B"/>
    </a:accent5>
    <a:accent6>
      <a:srgbClr val="838383"/>
    </a:accent6>
    <a:hlink>
      <a:srgbClr val="1B3C4B"/>
    </a:hlink>
    <a:folHlink>
      <a:srgbClr val="838383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B3C4B"/>
    </a:accent1>
    <a:accent2>
      <a:srgbClr val="838383"/>
    </a:accent2>
    <a:accent3>
      <a:srgbClr val="1B3C4B"/>
    </a:accent3>
    <a:accent4>
      <a:srgbClr val="838383"/>
    </a:accent4>
    <a:accent5>
      <a:srgbClr val="1B3C4B"/>
    </a:accent5>
    <a:accent6>
      <a:srgbClr val="838383"/>
    </a:accent6>
    <a:hlink>
      <a:srgbClr val="1B3C4B"/>
    </a:hlink>
    <a:folHlink>
      <a:srgbClr val="83838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4066</TotalTime>
  <Words>3252</Words>
  <Application>Microsoft Office PowerPoint</Application>
  <PresentationFormat>全屏显示(16:9)</PresentationFormat>
  <Paragraphs>360</Paragraphs>
  <Slides>56</Slides>
  <Notes>25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9" baseType="lpstr">
      <vt:lpstr>Open Sans Light</vt:lpstr>
      <vt:lpstr>黑体</vt:lpstr>
      <vt:lpstr>华文楷体</vt:lpstr>
      <vt:lpstr>宋体</vt:lpstr>
      <vt:lpstr>微软雅黑</vt:lpstr>
      <vt:lpstr>Agency FB</vt:lpstr>
      <vt:lpstr>Arial</vt:lpstr>
      <vt:lpstr>Calibri</vt:lpstr>
      <vt:lpstr>Consolas</vt:lpstr>
      <vt:lpstr>Impact</vt:lpstr>
      <vt:lpstr>Times New Roman</vt:lpstr>
      <vt:lpstr>Verdana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user</dc:creator>
  <cp:keywords>第一PPT模板网-WWW.1PPT.COM</cp:keywords>
  <cp:lastModifiedBy>adi</cp:lastModifiedBy>
  <cp:revision>393</cp:revision>
  <dcterms:created xsi:type="dcterms:W3CDTF">2015-12-11T17:46:17Z</dcterms:created>
  <dcterms:modified xsi:type="dcterms:W3CDTF">2019-01-23T09:13:14Z</dcterms:modified>
</cp:coreProperties>
</file>