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25" r:id="rId2"/>
    <p:sldId id="418" r:id="rId3"/>
    <p:sldId id="486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3" r:id="rId22"/>
    <p:sldId id="542" r:id="rId23"/>
    <p:sldId id="518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23" r:id="rId38"/>
    <p:sldId id="557" r:id="rId39"/>
    <p:sldId id="424" r:id="rId40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altLang="zh-CN" dirty="0" smtClean="0"/>
              <a:t>Step No.</a:t>
            </a:r>
            <a:r>
              <a:rPr lang="zh-CN" altLang="en-US" dirty="0" smtClean="0"/>
              <a:t>操作</a:t>
            </a:r>
            <a:r>
              <a:rPr lang="en-US" altLang="zh-CN" dirty="0" smtClean="0">
                <a:effectLst/>
              </a:rPr>
              <a:t>1</a:t>
            </a:r>
            <a:r>
              <a:rPr lang="en-US" altLang="zh-CN" b="1" dirty="0" smtClean="0">
                <a:effectLst/>
              </a:rPr>
              <a:t>Execute </a:t>
            </a:r>
            <a:r>
              <a:rPr lang="en-US" altLang="zh-CN" b="1" dirty="0" err="1" smtClean="0">
                <a:effectLst/>
              </a:rPr>
              <a:t>Query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接口，如命令行或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Web UI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发送查询驱动程序（任何数据库驱动程序，如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JDBC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ODBC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等）来执行。</a:t>
            </a:r>
          </a:p>
          <a:p>
            <a:pPr fontAlgn="t"/>
            <a:r>
              <a:rPr lang="en-US" altLang="zh-CN" dirty="0" smtClean="0">
                <a:effectLst/>
              </a:rPr>
              <a:t>2</a:t>
            </a:r>
            <a:r>
              <a:rPr lang="en-US" altLang="zh-CN" b="1" dirty="0" smtClean="0">
                <a:effectLst/>
              </a:rPr>
              <a:t>Get Plan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在驱动程序帮助下查询编译器，分析查询检查语法和查询计划或查询的要求。</a:t>
            </a:r>
          </a:p>
          <a:p>
            <a:pPr fontAlgn="t"/>
            <a:r>
              <a:rPr lang="en-US" altLang="zh-CN" dirty="0" smtClean="0">
                <a:effectLst/>
              </a:rPr>
              <a:t>3</a:t>
            </a:r>
            <a:r>
              <a:rPr lang="en-US" altLang="zh-CN" b="1" dirty="0" smtClean="0">
                <a:effectLst/>
              </a:rPr>
              <a:t>Get Metadata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编译器发送元数据请求到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Metastore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（任何数据库）。</a:t>
            </a:r>
          </a:p>
          <a:p>
            <a:pPr fontAlgn="t"/>
            <a:r>
              <a:rPr lang="en-US" altLang="zh-CN" dirty="0" smtClean="0">
                <a:effectLst/>
              </a:rPr>
              <a:t>4</a:t>
            </a:r>
            <a:r>
              <a:rPr lang="en-US" altLang="zh-CN" b="1" dirty="0" smtClean="0">
                <a:effectLst/>
              </a:rPr>
              <a:t>Send </a:t>
            </a:r>
            <a:r>
              <a:rPr lang="en-US" altLang="zh-CN" b="1" dirty="0" err="1" smtClean="0">
                <a:effectLst/>
              </a:rPr>
              <a:t>Metadata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Metastore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发送元数据，以编译器的响应。</a:t>
            </a:r>
          </a:p>
          <a:p>
            <a:pPr fontAlgn="t"/>
            <a:r>
              <a:rPr lang="en-US" altLang="zh-CN" dirty="0" smtClean="0">
                <a:effectLst/>
              </a:rPr>
              <a:t>5</a:t>
            </a:r>
            <a:r>
              <a:rPr lang="en-US" altLang="zh-CN" b="1" dirty="0" smtClean="0">
                <a:effectLst/>
              </a:rPr>
              <a:t>Send Plan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编译器检查要求，并重新发送计划给驱动程序。到此为止，查询解析和编译完成。</a:t>
            </a:r>
          </a:p>
          <a:p>
            <a:pPr fontAlgn="t"/>
            <a:r>
              <a:rPr lang="en-US" altLang="zh-CN" dirty="0" smtClean="0">
                <a:effectLst/>
              </a:rPr>
              <a:t>6</a:t>
            </a:r>
            <a:r>
              <a:rPr lang="en-US" altLang="zh-CN" b="1" dirty="0" smtClean="0">
                <a:effectLst/>
              </a:rPr>
              <a:t>Execute Plan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驱动程序发送的执行计划到执行引擎。</a:t>
            </a:r>
          </a:p>
          <a:p>
            <a:pPr fontAlgn="t"/>
            <a:r>
              <a:rPr lang="en-US" altLang="zh-CN" dirty="0" smtClean="0">
                <a:effectLst/>
              </a:rPr>
              <a:t>7</a:t>
            </a:r>
            <a:r>
              <a:rPr lang="en-US" altLang="zh-CN" b="1" dirty="0" smtClean="0">
                <a:effectLst/>
              </a:rPr>
              <a:t>Execute Job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在内部，执行作业的过程是一个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MapReduce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工作。执行引擎发送作业给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JobTracker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，在名称节点并把它分配作业到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TaskTracker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，这是在数据节点。在这里，查询执行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MapReduce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工作。</a:t>
            </a:r>
          </a:p>
          <a:p>
            <a:pPr fontAlgn="t"/>
            <a:r>
              <a:rPr lang="en-US" altLang="zh-CN" dirty="0" smtClean="0">
                <a:effectLst/>
              </a:rPr>
              <a:t>7.1</a:t>
            </a:r>
            <a:r>
              <a:rPr lang="en-US" altLang="zh-CN" b="1" dirty="0" smtClean="0">
                <a:effectLst/>
              </a:rPr>
              <a:t>Metadata Ops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与此同时，在执行时，执行引擎可以通过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Metastore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执行元数据操作。</a:t>
            </a:r>
          </a:p>
          <a:p>
            <a:pPr fontAlgn="t"/>
            <a:r>
              <a:rPr lang="en-US" altLang="zh-CN" dirty="0" smtClean="0">
                <a:effectLst/>
              </a:rPr>
              <a:t>8</a:t>
            </a:r>
            <a:r>
              <a:rPr lang="en-US" altLang="zh-CN" b="1" dirty="0" smtClean="0">
                <a:effectLst/>
              </a:rPr>
              <a:t>Fetch Result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执行引擎接收来自数据节点的结果。</a:t>
            </a:r>
          </a:p>
          <a:p>
            <a:pPr fontAlgn="t"/>
            <a:r>
              <a:rPr lang="en-US" altLang="zh-CN" dirty="0" smtClean="0">
                <a:effectLst/>
              </a:rPr>
              <a:t>9</a:t>
            </a:r>
            <a:r>
              <a:rPr lang="en-US" altLang="zh-CN" b="1" dirty="0" smtClean="0">
                <a:effectLst/>
              </a:rPr>
              <a:t>Send Results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执行引擎发送这些结果值给驱动程序。</a:t>
            </a:r>
          </a:p>
          <a:p>
            <a:pPr fontAlgn="t"/>
            <a:r>
              <a:rPr lang="en-US" altLang="zh-CN" dirty="0" smtClean="0">
                <a:effectLst/>
              </a:rPr>
              <a:t>10</a:t>
            </a:r>
            <a:r>
              <a:rPr lang="en-US" altLang="zh-CN" b="1" dirty="0" smtClean="0">
                <a:effectLst/>
              </a:rPr>
              <a:t>Send Results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驱动程序将结果发送给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Hive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9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3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3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hive --service </a:t>
            </a:r>
            <a:r>
              <a:rPr lang="en-US" altLang="zh-CN" dirty="0" err="1" smtClean="0"/>
              <a:t>hiveserver</a:t>
            </a:r>
            <a:r>
              <a:rPr lang="en-US" altLang="zh-CN" smtClean="0"/>
              <a:t> &amp;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99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Hive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zh-CN" altLang="en-US" sz="2000" dirty="0">
                <a:latin typeface="+mn-ea"/>
              </a:rPr>
              <a:t>一种数据仓库，包括数据的存储以及</a:t>
            </a:r>
            <a:r>
              <a:rPr lang="zh-CN" altLang="en-US" sz="2000" dirty="0" smtClean="0">
                <a:latin typeface="+mn-ea"/>
              </a:rPr>
              <a:t>查询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包括一个高层语言的执行引擎，类似于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执行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建立在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的其它组成部分之上，包括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依赖于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进行数据保存，依赖于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完成</a:t>
            </a:r>
            <a:r>
              <a:rPr lang="zh-CN" altLang="en-US" sz="2000">
                <a:latin typeface="+mn-ea"/>
              </a:rPr>
              <a:t>查询</a:t>
            </a:r>
            <a:r>
              <a:rPr lang="zh-CN" altLang="en-US" sz="2000" smtClean="0">
                <a:latin typeface="+mn-ea"/>
              </a:rPr>
              <a:t>操作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最初的开发由</a:t>
            </a:r>
            <a:r>
              <a:rPr lang="en-US" altLang="zh-CN" sz="2000" dirty="0">
                <a:latin typeface="+mn-ea"/>
              </a:rPr>
              <a:t>Facebook</a:t>
            </a:r>
            <a:r>
              <a:rPr lang="zh-CN" altLang="en-US" sz="2000" dirty="0" smtClean="0">
                <a:latin typeface="+mn-ea"/>
              </a:rPr>
              <a:t>推动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Facebook</a:t>
            </a:r>
            <a:r>
              <a:rPr lang="zh-CN" altLang="en-US" sz="1600" dirty="0">
                <a:latin typeface="+mn-ea"/>
              </a:rPr>
              <a:t>内部每天会搜集大量的数据，并需要在这些数据上进行大量分析</a:t>
            </a:r>
          </a:p>
          <a:p>
            <a:pPr lvl="1"/>
            <a:r>
              <a:rPr lang="zh-CN" altLang="en-US" sz="1600" dirty="0">
                <a:latin typeface="+mn-ea"/>
              </a:rPr>
              <a:t>最初的分析是通过手工的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脚本形式</a:t>
            </a:r>
            <a:r>
              <a:rPr lang="zh-CN" altLang="en-US" sz="1600" dirty="0" smtClean="0">
                <a:latin typeface="+mn-ea"/>
              </a:rPr>
              <a:t>进行，数据分析</a:t>
            </a:r>
            <a:r>
              <a:rPr lang="zh-CN" altLang="en-US" sz="1600" dirty="0">
                <a:latin typeface="+mn-ea"/>
              </a:rPr>
              <a:t>的数量十分巨大，在</a:t>
            </a:r>
            <a:r>
              <a:rPr lang="en-US" altLang="zh-CN" sz="1600" dirty="0">
                <a:latin typeface="+mn-ea"/>
              </a:rPr>
              <a:t>2006</a:t>
            </a:r>
            <a:r>
              <a:rPr lang="zh-CN" altLang="en-US" sz="1600" dirty="0">
                <a:latin typeface="+mn-ea"/>
              </a:rPr>
              <a:t>年每天需要分析数十个</a:t>
            </a:r>
            <a:r>
              <a:rPr lang="en-US" altLang="zh-CN" sz="1600" dirty="0">
                <a:latin typeface="+mn-ea"/>
              </a:rPr>
              <a:t>10GB</a:t>
            </a:r>
            <a:r>
              <a:rPr lang="zh-CN" altLang="en-US" sz="1600" dirty="0">
                <a:latin typeface="+mn-ea"/>
              </a:rPr>
              <a:t>左右的数据，在</a:t>
            </a:r>
            <a:r>
              <a:rPr lang="en-US" altLang="zh-CN" sz="1600" dirty="0">
                <a:latin typeface="+mn-ea"/>
              </a:rPr>
              <a:t>2007</a:t>
            </a:r>
            <a:r>
              <a:rPr lang="zh-CN" altLang="en-US" sz="1600" dirty="0">
                <a:latin typeface="+mn-ea"/>
              </a:rPr>
              <a:t>年增长到大约</a:t>
            </a:r>
            <a:r>
              <a:rPr lang="en-US" altLang="zh-CN" sz="1600" dirty="0">
                <a:latin typeface="+mn-ea"/>
              </a:rPr>
              <a:t>TB</a:t>
            </a:r>
            <a:r>
              <a:rPr lang="zh-CN" altLang="en-US" sz="1600" dirty="0">
                <a:latin typeface="+mn-ea"/>
              </a:rPr>
              <a:t>的量级，现在数据分析的数量可能是这个数量的</a:t>
            </a:r>
            <a:r>
              <a:rPr lang="en-US" altLang="zh-CN" sz="1600" dirty="0">
                <a:latin typeface="+mn-ea"/>
              </a:rPr>
              <a:t>10</a:t>
            </a:r>
            <a:r>
              <a:rPr lang="zh-CN" altLang="en-US" sz="1600" dirty="0">
                <a:latin typeface="+mn-ea"/>
              </a:rPr>
              <a:t>倍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44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通过前面的课程知道</a:t>
            </a:r>
            <a:r>
              <a:rPr lang="zh-CN" altLang="en-US" sz="2000" dirty="0" smtClean="0">
                <a:latin typeface="+mn-ea"/>
              </a:rPr>
              <a:t>，例子中的效果可以</a:t>
            </a: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 smtClean="0">
                <a:latin typeface="+mn-ea"/>
              </a:rPr>
              <a:t>集群进行</a:t>
            </a:r>
            <a:r>
              <a:rPr lang="zh-CN" altLang="en-US" sz="2000" dirty="0">
                <a:latin typeface="+mn-ea"/>
              </a:rPr>
              <a:t>，即可以通过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集群将任务分布到数百甚至上千个节点中进行分析，通过并行</a:t>
            </a:r>
            <a:r>
              <a:rPr lang="zh-CN" altLang="en-US" sz="2000" dirty="0" smtClean="0">
                <a:latin typeface="+mn-ea"/>
              </a:rPr>
              <a:t>执行缩短分析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时间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的并行化方式进行并行处理，能够充分利用数目庞大的分析机器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但是，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是一个底层的编程接口，对于数据分析人员来说，这个编程接口并不是十分友好，还需要进行大量的编程以及调试工作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进行数据分析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0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显然，为了能够支持一个类似于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相关的数据查询语言， 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还需要加入一些额外的模块才能够方便数据分析人员的使用，这些额外的模块包括：</a:t>
            </a:r>
          </a:p>
          <a:p>
            <a:pPr lvl="1"/>
            <a:r>
              <a:rPr lang="zh-CN" altLang="en-US" sz="1600" dirty="0">
                <a:latin typeface="+mn-ea"/>
              </a:rPr>
              <a:t>数据查询语言本身的定义与构造，这是与终端用户进行交互的接口，最简单的可以通过命令行接口的方式展开用户与系统的交互</a:t>
            </a:r>
          </a:p>
          <a:p>
            <a:pPr lvl="1"/>
            <a:r>
              <a:rPr lang="zh-CN" altLang="en-US" sz="1600" dirty="0">
                <a:latin typeface="+mn-ea"/>
              </a:rPr>
              <a:t>构造数据查询语言的执行引擎，即将上述的查询语言进行编译，并通过分布式的执行引擎完成查询，在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中，执行引擎会将查询语言翻译为多个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的任务序列，交给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程 序去执行</a:t>
            </a:r>
          </a:p>
          <a:p>
            <a:pPr lvl="1"/>
            <a:r>
              <a:rPr lang="zh-CN" altLang="en-US" sz="1600" dirty="0">
                <a:latin typeface="+mn-ea"/>
              </a:rPr>
              <a:t>数据查询语言本身需要定义一套数据组织的格式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进行数据分析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组成模块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1550"/>
            <a:ext cx="6337672" cy="39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的模块非常类似于传统的数据库的模块，下面是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的必要组成模块以及对应的功能介绍：</a:t>
            </a:r>
          </a:p>
          <a:p>
            <a:pPr lvl="1"/>
            <a:r>
              <a:rPr lang="en-US" altLang="zh-CN" sz="1600" dirty="0" err="1">
                <a:latin typeface="+mn-ea"/>
              </a:rPr>
              <a:t>HiveQL</a:t>
            </a:r>
            <a:r>
              <a:rPr lang="zh-CN" altLang="en-US" sz="1600" dirty="0">
                <a:latin typeface="+mn-ea"/>
              </a:rPr>
              <a:t>：这是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的数据查询语言，与</a:t>
            </a:r>
            <a:r>
              <a:rPr lang="en-US" altLang="zh-CN" sz="1600" dirty="0">
                <a:latin typeface="+mn-ea"/>
              </a:rPr>
              <a:t>SQL</a:t>
            </a:r>
            <a:r>
              <a:rPr lang="zh-CN" altLang="en-US" sz="1600" dirty="0">
                <a:latin typeface="+mn-ea"/>
              </a:rPr>
              <a:t>非常类似。 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提供了这个数据查询语言与用户的接口，包括一个 </a:t>
            </a:r>
            <a:r>
              <a:rPr lang="en-US" altLang="zh-CN" sz="1600" dirty="0">
                <a:latin typeface="+mn-ea"/>
              </a:rPr>
              <a:t>shell</a:t>
            </a:r>
            <a:r>
              <a:rPr lang="zh-CN" altLang="en-US" sz="1600" dirty="0">
                <a:latin typeface="+mn-ea"/>
              </a:rPr>
              <a:t>的接口，可以进行用户的交互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以及网络接口与 </a:t>
            </a:r>
            <a:r>
              <a:rPr lang="en-US" altLang="zh-CN" sz="1600" dirty="0">
                <a:latin typeface="+mn-ea"/>
              </a:rPr>
              <a:t>JDBC</a:t>
            </a:r>
            <a:r>
              <a:rPr lang="zh-CN" altLang="en-US" sz="1600" dirty="0">
                <a:latin typeface="+mn-ea"/>
              </a:rPr>
              <a:t>接口。</a:t>
            </a:r>
          </a:p>
          <a:p>
            <a:pPr lvl="1"/>
            <a:r>
              <a:rPr lang="en-US" altLang="zh-CN" sz="1600" dirty="0">
                <a:latin typeface="+mn-ea"/>
              </a:rPr>
              <a:t>JDBC</a:t>
            </a:r>
            <a:r>
              <a:rPr lang="zh-CN" altLang="en-US" sz="1600" dirty="0">
                <a:latin typeface="+mn-ea"/>
              </a:rPr>
              <a:t>接口可以用于编程，与传统的数据库编程类似，使得程序可以直接使用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功能。</a:t>
            </a:r>
          </a:p>
          <a:p>
            <a:pPr lvl="1"/>
            <a:r>
              <a:rPr lang="en-US" altLang="zh-CN" sz="1600" dirty="0">
                <a:latin typeface="+mn-ea"/>
              </a:rPr>
              <a:t>Driver: </a:t>
            </a:r>
            <a:r>
              <a:rPr lang="zh-CN" altLang="en-US" sz="1600" dirty="0">
                <a:latin typeface="+mn-ea"/>
              </a:rPr>
              <a:t>执行的驱动，用以将各个组成部分形成一个有机的执行系统，包括会话的处理，查询获取以及执行驱动</a:t>
            </a:r>
          </a:p>
          <a:p>
            <a:pPr marL="755650" marR="138430" lvl="1">
              <a:lnSpc>
                <a:spcPct val="100099"/>
              </a:lnSpc>
            </a:pPr>
            <a:r>
              <a:rPr lang="en-US" altLang="zh-CN" sz="1600" dirty="0">
                <a:latin typeface="+mn-ea"/>
              </a:rPr>
              <a:t>Compiler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需要一个编译器，将</a:t>
            </a:r>
            <a:r>
              <a:rPr lang="en-US" altLang="zh-CN" sz="1600" dirty="0" err="1">
                <a:latin typeface="+mn-ea"/>
              </a:rPr>
              <a:t>HiveQL</a:t>
            </a:r>
            <a:r>
              <a:rPr lang="zh-CN" altLang="en-US" sz="1600" dirty="0">
                <a:latin typeface="+mn-ea"/>
              </a:rPr>
              <a:t>语言编译成中间表示，包括对于</a:t>
            </a:r>
            <a:r>
              <a:rPr lang="en-US" altLang="zh-CN" sz="1600" dirty="0" err="1">
                <a:latin typeface="+mn-ea"/>
              </a:rPr>
              <a:t>HiveQL</a:t>
            </a:r>
            <a:r>
              <a:rPr lang="zh-CN" altLang="en-US" sz="1600" dirty="0">
                <a:latin typeface="+mn-ea"/>
              </a:rPr>
              <a:t>语言的分析，执行计划的生成以及优化等工作</a:t>
            </a:r>
          </a:p>
          <a:p>
            <a:pPr marL="755650" marR="89535" lvl="1" algn="just"/>
            <a:r>
              <a:rPr lang="en-US" altLang="zh-CN" sz="1600" dirty="0">
                <a:latin typeface="+mn-ea"/>
              </a:rPr>
              <a:t>Execution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Engine</a:t>
            </a:r>
            <a:r>
              <a:rPr lang="zh-CN" altLang="en-US" sz="1600" dirty="0">
                <a:latin typeface="+mn-ea"/>
              </a:rPr>
              <a:t>：执行引擎，在</a:t>
            </a:r>
            <a:r>
              <a:rPr lang="en-US" altLang="zh-CN" sz="1600" dirty="0">
                <a:latin typeface="+mn-ea"/>
              </a:rPr>
              <a:t>Driver</a:t>
            </a:r>
            <a:r>
              <a:rPr lang="zh-CN" altLang="en-US" sz="1600" dirty="0">
                <a:latin typeface="+mn-ea"/>
              </a:rPr>
              <a:t>的驱动下，具体完成执行操作，包括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执行，或者</a:t>
            </a:r>
            <a:r>
              <a:rPr lang="en-US" altLang="zh-CN" sz="1600" dirty="0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操作，或者元数据操作</a:t>
            </a:r>
          </a:p>
          <a:p>
            <a:pPr marL="755650" marR="6350" lvl="1" algn="just"/>
            <a:r>
              <a:rPr lang="en-US" altLang="zh-CN" sz="1600" dirty="0" err="1">
                <a:latin typeface="+mn-ea"/>
              </a:rPr>
              <a:t>Metastore</a:t>
            </a:r>
            <a:r>
              <a:rPr lang="zh-CN" altLang="en-US" sz="1600" dirty="0">
                <a:latin typeface="+mn-ea"/>
              </a:rPr>
              <a:t>：用以存储元数据：存储操作的数据对象的格式信息，在</a:t>
            </a:r>
            <a:r>
              <a:rPr lang="en-US" altLang="zh-CN" sz="1600" dirty="0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中的存储位置的信息以及其他的用于数据转换的信息</a:t>
            </a:r>
            <a:r>
              <a:rPr lang="en-US" altLang="zh-CN" sz="1600" dirty="0" err="1">
                <a:latin typeface="+mn-ea"/>
              </a:rPr>
              <a:t>SerDe</a:t>
            </a:r>
            <a:r>
              <a:rPr lang="zh-CN" altLang="en-US" sz="1600" dirty="0" smtClean="0">
                <a:latin typeface="+mn-ea"/>
              </a:rPr>
              <a:t>等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组成模块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7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187624" y="771550"/>
            <a:ext cx="6984776" cy="388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9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Hive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安装与部署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6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967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下载</a:t>
            </a:r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tar</a:t>
            </a:r>
            <a:r>
              <a:rPr lang="zh-CN" altLang="en-US" sz="2000" dirty="0" smtClean="0">
                <a:latin typeface="+mn-ea"/>
              </a:rPr>
              <a:t>包，并解压缩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安装</a:t>
            </a:r>
            <a:r>
              <a:rPr lang="en-US" altLang="zh-CN" sz="2000" dirty="0" smtClean="0">
                <a:latin typeface="+mn-ea"/>
              </a:rPr>
              <a:t>MySQL</a:t>
            </a: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203598"/>
            <a:ext cx="5832648" cy="28803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496825"/>
            <a:ext cx="5832648" cy="21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配置环境变量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配置</a:t>
            </a:r>
            <a:r>
              <a:rPr lang="en-US" altLang="zh-CN" sz="2000" dirty="0" smtClean="0">
                <a:latin typeface="+mn-ea"/>
              </a:rPr>
              <a:t>hive-site.xml</a:t>
            </a:r>
            <a:r>
              <a:rPr lang="zh-CN" altLang="en-US" sz="2000" dirty="0" smtClean="0">
                <a:latin typeface="+mn-ea"/>
              </a:rPr>
              <a:t>，并将</a:t>
            </a:r>
            <a:r>
              <a:rPr lang="en-US" altLang="zh-CN" sz="2000" dirty="0" smtClean="0">
                <a:latin typeface="+mn-ea"/>
              </a:rPr>
              <a:t>MySQL</a:t>
            </a:r>
            <a:r>
              <a:rPr lang="zh-CN" altLang="en-US" sz="2000" dirty="0" smtClean="0">
                <a:latin typeface="+mn-ea"/>
              </a:rPr>
              <a:t>链接包复制到</a:t>
            </a:r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中</a:t>
            </a:r>
            <a:endParaRPr lang="en-US" altLang="zh-CN" sz="2000" dirty="0" smtClean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60" y="1275606"/>
            <a:ext cx="4882976" cy="1007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60" y="2661605"/>
            <a:ext cx="4918713" cy="23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中由一系列的数据表格组成一个名字空间，关于这个名字空间的描述信息会保存在</a:t>
            </a:r>
            <a:r>
              <a:rPr lang="en-US" altLang="zh-CN" sz="2000" dirty="0" err="1">
                <a:latin typeface="+mn-ea"/>
              </a:rPr>
              <a:t>Metastore</a:t>
            </a:r>
            <a:r>
              <a:rPr lang="zh-CN" altLang="en-US" sz="2000" dirty="0">
                <a:latin typeface="+mn-ea"/>
              </a:rPr>
              <a:t>的空间</a:t>
            </a:r>
            <a:r>
              <a:rPr lang="zh-CN" altLang="en-US" sz="2000" dirty="0" smtClean="0">
                <a:latin typeface="+mn-ea"/>
              </a:rPr>
              <a:t>中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默认使用内存数据库</a:t>
            </a:r>
            <a:r>
              <a:rPr lang="en-US" altLang="zh-CN" sz="2000" dirty="0">
                <a:latin typeface="+mn-ea"/>
              </a:rPr>
              <a:t>derby</a:t>
            </a:r>
            <a:r>
              <a:rPr lang="zh-CN" altLang="en-US" sz="2000" dirty="0">
                <a:latin typeface="+mn-ea"/>
              </a:rPr>
              <a:t>存储元数据，使用时不需要修改任何配置，缺点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latin typeface="+mn-ea"/>
              </a:rPr>
              <a:t>Hive </a:t>
            </a:r>
            <a:r>
              <a:rPr lang="en-US" altLang="zh-CN" sz="2000" dirty="0">
                <a:latin typeface="+mn-ea"/>
              </a:rPr>
              <a:t>S</a:t>
            </a:r>
            <a:r>
              <a:rPr lang="en-US" altLang="zh-CN" sz="2000" dirty="0" smtClean="0">
                <a:latin typeface="+mn-ea"/>
              </a:rPr>
              <a:t>erver</a:t>
            </a:r>
            <a:r>
              <a:rPr lang="zh-CN" altLang="en-US" sz="2000" dirty="0">
                <a:latin typeface="+mn-ea"/>
              </a:rPr>
              <a:t>重启后所有的元数据都会丢失。</a:t>
            </a: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支持</a:t>
            </a:r>
            <a:r>
              <a:rPr lang="en-US" altLang="zh-CN" sz="2000" dirty="0" err="1" smtClean="0">
                <a:latin typeface="+mn-ea"/>
              </a:rPr>
              <a:t>MySql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O</a:t>
            </a:r>
            <a:r>
              <a:rPr lang="en-US" altLang="zh-CN" sz="2000" dirty="0" smtClean="0">
                <a:latin typeface="+mn-ea"/>
              </a:rPr>
              <a:t>racle</a:t>
            </a:r>
            <a:r>
              <a:rPr lang="zh-CN" altLang="en-US" sz="2000" dirty="0">
                <a:latin typeface="+mn-ea"/>
              </a:rPr>
              <a:t>等任何支持</a:t>
            </a:r>
            <a:r>
              <a:rPr lang="en-US" altLang="zh-CN" sz="2000" dirty="0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连接方式的数据库来存储元数据，需要修改相应的配置项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的元数据存储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7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部署与安装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</a:rPr>
              <a:t>ive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简介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中有固定的位置，通常被放置在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如下目录中：</a:t>
            </a:r>
            <a:r>
              <a:rPr lang="en-US" altLang="zh-CN" sz="2000" dirty="0" smtClean="0">
                <a:latin typeface="+mn-ea"/>
              </a:rPr>
              <a:t>/home/hive/warehouse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每个数据表被存放在</a:t>
            </a:r>
            <a:r>
              <a:rPr lang="en-US" altLang="zh-CN" sz="2000" dirty="0">
                <a:latin typeface="+mn-ea"/>
              </a:rPr>
              <a:t>warehouse</a:t>
            </a:r>
            <a:r>
              <a:rPr lang="zh-CN" altLang="en-US" sz="2000" dirty="0">
                <a:latin typeface="+mn-ea"/>
              </a:rPr>
              <a:t>的子目录中</a:t>
            </a:r>
          </a:p>
          <a:p>
            <a:pPr lvl="1"/>
            <a:r>
              <a:rPr lang="zh-CN" altLang="en-US" sz="1600" dirty="0" smtClean="0">
                <a:latin typeface="+mn-ea"/>
              </a:rPr>
              <a:t>数据划分</a:t>
            </a:r>
            <a:r>
              <a:rPr lang="en-US" altLang="zh-CN" sz="1600" dirty="0">
                <a:latin typeface="+mn-ea"/>
              </a:rPr>
              <a:t>Partition</a:t>
            </a:r>
            <a:r>
              <a:rPr lang="zh-CN" altLang="en-US" sz="1600" dirty="0">
                <a:latin typeface="+mn-ea"/>
              </a:rPr>
              <a:t>，数据桶</a:t>
            </a:r>
            <a:r>
              <a:rPr lang="en-US" altLang="zh-CN" sz="1600" dirty="0">
                <a:latin typeface="+mn-ea"/>
              </a:rPr>
              <a:t>Buckets</a:t>
            </a:r>
            <a:r>
              <a:rPr lang="zh-CN" altLang="en-US" sz="1600" dirty="0">
                <a:latin typeface="+mn-ea"/>
              </a:rPr>
              <a:t>形成了数据表的</a:t>
            </a:r>
            <a:r>
              <a:rPr lang="zh-CN" altLang="en-US" sz="1600" dirty="0" smtClean="0">
                <a:latin typeface="+mn-ea"/>
              </a:rPr>
              <a:t>子目录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上述数据实际上是数据表文件的元数据，保存在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err="1" smtClean="0">
                <a:latin typeface="+mn-ea"/>
              </a:rPr>
              <a:t>NameNode</a:t>
            </a:r>
            <a:r>
              <a:rPr lang="zh-CN" altLang="en-US" sz="2000" dirty="0">
                <a:latin typeface="+mn-ea"/>
              </a:rPr>
              <a:t>中，实际数据则存储在</a:t>
            </a:r>
            <a:r>
              <a:rPr lang="en-US" altLang="zh-CN" sz="2000" dirty="0" err="1">
                <a:latin typeface="+mn-ea"/>
              </a:rPr>
              <a:t>DataNode</a:t>
            </a:r>
            <a:r>
              <a:rPr lang="zh-CN" altLang="en-US" sz="2000" dirty="0">
                <a:latin typeface="+mn-ea"/>
              </a:rPr>
              <a:t>中，可能以</a:t>
            </a:r>
            <a:r>
              <a:rPr lang="zh-CN" altLang="en-US" sz="2000" dirty="0" smtClean="0">
                <a:latin typeface="+mn-ea"/>
              </a:rPr>
              <a:t>任意</a:t>
            </a:r>
            <a:r>
              <a:rPr lang="zh-CN" altLang="en-US" sz="2000" dirty="0">
                <a:latin typeface="+mn-ea"/>
              </a:rPr>
              <a:t>一种形式存储，例如：</a:t>
            </a:r>
          </a:p>
          <a:p>
            <a:pPr lvl="1"/>
            <a:r>
              <a:rPr lang="zh-CN" altLang="en-US" sz="1600" dirty="0" smtClean="0">
                <a:latin typeface="+mn-ea"/>
              </a:rPr>
              <a:t>使用</a:t>
            </a:r>
            <a:r>
              <a:rPr lang="zh-CN" altLang="en-US" sz="1600" dirty="0">
                <a:latin typeface="+mn-ea"/>
              </a:rPr>
              <a:t>分隔符的文本文件，或者是</a:t>
            </a:r>
            <a:r>
              <a:rPr lang="en-US" altLang="zh-CN" sz="1600" dirty="0" err="1">
                <a:latin typeface="+mn-ea"/>
              </a:rPr>
              <a:t>SequenceFile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使用</a:t>
            </a:r>
            <a:r>
              <a:rPr lang="zh-CN" altLang="en-US" sz="1600" dirty="0">
                <a:latin typeface="+mn-ea"/>
              </a:rPr>
              <a:t>用户自定义的形式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的数据物理分布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3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03244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每一个类似于数据库的系统都首先需要定义一个数据模型，然后才是在这个数据模型之上的各种</a:t>
            </a:r>
            <a:r>
              <a:rPr lang="zh-CN" altLang="en-US" sz="2000" dirty="0" smtClean="0">
                <a:latin typeface="+mn-ea"/>
              </a:rPr>
              <a:t>操作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Tables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的数据模型由数据表组成</a:t>
            </a:r>
          </a:p>
          <a:p>
            <a:pPr lvl="1"/>
            <a:r>
              <a:rPr lang="zh-CN" altLang="en-US" sz="1600" dirty="0">
                <a:latin typeface="+mn-ea"/>
              </a:rPr>
              <a:t>数据表中的列是有类型的（</a:t>
            </a:r>
            <a:r>
              <a:rPr lang="en-US" altLang="zh-CN" sz="1600" dirty="0" err="1">
                <a:latin typeface="+mn-ea"/>
              </a:rPr>
              <a:t>int</a:t>
            </a:r>
            <a:r>
              <a:rPr lang="en-US" altLang="zh-CN" sz="1600" dirty="0">
                <a:latin typeface="+mn-ea"/>
              </a:rPr>
              <a:t>, float, </a:t>
            </a:r>
            <a:r>
              <a:rPr lang="en-US" altLang="zh-CN" sz="1600" dirty="0" smtClean="0">
                <a:latin typeface="+mn-ea"/>
              </a:rPr>
              <a:t>string, </a:t>
            </a:r>
            <a:r>
              <a:rPr lang="en-US" altLang="zh-CN" sz="1600" dirty="0" err="1">
                <a:latin typeface="+mn-ea"/>
              </a:rPr>
              <a:t>boolean</a:t>
            </a:r>
            <a:r>
              <a:rPr lang="zh-CN" altLang="en-US" sz="1600" dirty="0">
                <a:latin typeface="+mn-ea"/>
              </a:rPr>
              <a:t>）</a:t>
            </a:r>
          </a:p>
          <a:p>
            <a:pPr lvl="1"/>
            <a:r>
              <a:rPr lang="zh-CN" altLang="en-US" sz="1600" dirty="0">
                <a:latin typeface="+mn-ea"/>
              </a:rPr>
              <a:t>也可以是复合的类型，</a:t>
            </a:r>
            <a:r>
              <a:rPr lang="zh-CN" altLang="en-US" sz="1600" dirty="0" smtClean="0">
                <a:latin typeface="+mn-ea"/>
              </a:rPr>
              <a:t>如</a:t>
            </a:r>
            <a:r>
              <a:rPr lang="en-US" altLang="zh-CN" sz="1600" dirty="0" smtClean="0">
                <a:latin typeface="+mn-ea"/>
              </a:rPr>
              <a:t>array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map </a:t>
            </a:r>
            <a:r>
              <a:rPr lang="zh-CN" altLang="en-US" sz="1600" dirty="0">
                <a:latin typeface="+mn-ea"/>
              </a:rPr>
              <a:t>（类似于</a:t>
            </a:r>
            <a:r>
              <a:rPr lang="en-US" altLang="zh-CN" sz="1600" dirty="0">
                <a:latin typeface="+mn-ea"/>
              </a:rPr>
              <a:t>JSON</a:t>
            </a:r>
            <a:r>
              <a:rPr lang="zh-CN" altLang="en-US" sz="1600" dirty="0">
                <a:latin typeface="+mn-ea"/>
              </a:rPr>
              <a:t>形式的数据</a:t>
            </a:r>
            <a:r>
              <a:rPr lang="zh-CN" altLang="en-US" sz="16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Partitions</a:t>
            </a:r>
            <a:r>
              <a:rPr lang="zh-CN" altLang="en-US" sz="2000" dirty="0">
                <a:latin typeface="+mn-ea"/>
              </a:rPr>
              <a:t>：数据表可以按照一定的规则进行划分</a:t>
            </a:r>
            <a:r>
              <a:rPr lang="en-US" altLang="zh-CN" sz="2000" dirty="0">
                <a:latin typeface="+mn-ea"/>
              </a:rPr>
              <a:t>Partition</a:t>
            </a:r>
          </a:p>
          <a:p>
            <a:pPr lvl="1"/>
            <a:r>
              <a:rPr lang="zh-CN" altLang="en-US" sz="1600" dirty="0">
                <a:latin typeface="+mn-ea"/>
              </a:rPr>
              <a:t>例如，通过日期的方式将数据表进行</a:t>
            </a:r>
            <a:r>
              <a:rPr lang="zh-CN" altLang="en-US" sz="1600" dirty="0" smtClean="0">
                <a:latin typeface="+mn-ea"/>
              </a:rPr>
              <a:t>划分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Buckets</a:t>
            </a:r>
            <a:r>
              <a:rPr lang="zh-CN" altLang="en-US" sz="2000" dirty="0">
                <a:latin typeface="+mn-ea"/>
              </a:rPr>
              <a:t>：数据存储的桶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8340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0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Hive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的使用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26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完成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系统的合适配置之后，打开任意一个命令行界面， 执行下面的命令就可以启动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界面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$cd /hive/install/directory </a:t>
            </a:r>
            <a:r>
              <a:rPr lang="zh-CN" altLang="en-US" sz="2000" dirty="0" smtClean="0">
                <a:latin typeface="+mn-ea"/>
              </a:rPr>
              <a:t>进入</a:t>
            </a:r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的目录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smtClean="0">
                <a:latin typeface="+mn-ea"/>
              </a:rPr>
              <a:t>hive</a:t>
            </a:r>
            <a:r>
              <a:rPr lang="en-US" altLang="zh-CN" sz="2000" dirty="0">
                <a:latin typeface="+mn-ea"/>
              </a:rPr>
              <a:t>&gt;</a:t>
            </a:r>
          </a:p>
          <a:p>
            <a:r>
              <a:rPr lang="zh-CN" altLang="en-US" sz="2000" dirty="0">
                <a:latin typeface="+mn-ea"/>
              </a:rPr>
              <a:t>等待用户输入查询命令</a:t>
            </a: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2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hive&gt; show tables;</a:t>
            </a:r>
          </a:p>
          <a:p>
            <a:r>
              <a:rPr lang="zh-CN" altLang="en-US" sz="2000" dirty="0">
                <a:latin typeface="+mn-ea"/>
              </a:rPr>
              <a:t>显示所有的</a:t>
            </a:r>
            <a:r>
              <a:rPr lang="zh-CN" altLang="en-US" sz="2000" dirty="0" smtClean="0">
                <a:latin typeface="+mn-ea"/>
              </a:rPr>
              <a:t>数据表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en-US" altLang="zh-CN" sz="2000" dirty="0">
                <a:latin typeface="+mn-ea"/>
              </a:rPr>
              <a:t>&gt; create table </a:t>
            </a:r>
            <a:r>
              <a:rPr lang="en-US" altLang="zh-CN" sz="2000" dirty="0" err="1">
                <a:latin typeface="+mn-ea"/>
              </a:rPr>
              <a:t>shakespeare</a:t>
            </a:r>
            <a:r>
              <a:rPr lang="en-US" altLang="zh-CN" sz="2000" dirty="0">
                <a:latin typeface="+mn-ea"/>
              </a:rPr>
              <a:t> (</a:t>
            </a:r>
            <a:r>
              <a:rPr lang="en-US" altLang="zh-CN" sz="2000" dirty="0" err="1">
                <a:latin typeface="+mn-ea"/>
              </a:rPr>
              <a:t>freq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, word string) row format delimited fields terminated by ‘\t’ stored as </a:t>
            </a:r>
            <a:r>
              <a:rPr lang="en-US" altLang="zh-CN" sz="2000" dirty="0" err="1">
                <a:latin typeface="+mn-ea"/>
              </a:rPr>
              <a:t>textfile</a:t>
            </a:r>
            <a:r>
              <a:rPr lang="en-US" altLang="zh-CN" sz="2000" dirty="0">
                <a:latin typeface="+mn-ea"/>
              </a:rPr>
              <a:t>;</a:t>
            </a:r>
          </a:p>
          <a:p>
            <a:r>
              <a:rPr lang="zh-CN" altLang="en-US" sz="2000" dirty="0">
                <a:latin typeface="+mn-ea"/>
              </a:rPr>
              <a:t>创建一个表，这个表包括两列，分别是整数类型以及字符串</a:t>
            </a:r>
            <a:r>
              <a:rPr lang="zh-CN" altLang="en-US" sz="2000" dirty="0" smtClean="0">
                <a:latin typeface="+mn-ea"/>
              </a:rPr>
              <a:t>类型</a:t>
            </a:r>
            <a:r>
              <a:rPr lang="zh-CN" altLang="en-US" sz="2000" dirty="0">
                <a:latin typeface="+mn-ea"/>
              </a:rPr>
              <a:t>，使用文本文件表达，数据域之间的分隔符为</a:t>
            </a:r>
            <a:r>
              <a:rPr lang="en-US" altLang="zh-CN" sz="2000" dirty="0">
                <a:latin typeface="+mn-ea"/>
              </a:rPr>
              <a:t>\</a:t>
            </a:r>
            <a:r>
              <a:rPr lang="en-US" altLang="zh-CN" sz="2000" dirty="0" smtClean="0">
                <a:latin typeface="+mn-ea"/>
              </a:rPr>
              <a:t>t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hive&gt; describe </a:t>
            </a:r>
            <a:r>
              <a:rPr lang="en-US" altLang="zh-CN" sz="2000" dirty="0" err="1">
                <a:latin typeface="+mn-ea"/>
              </a:rPr>
              <a:t>shakespeare</a:t>
            </a:r>
            <a:r>
              <a:rPr lang="zh-CN" altLang="en-US" sz="2000" dirty="0">
                <a:latin typeface="+mn-ea"/>
              </a:rPr>
              <a:t>；</a:t>
            </a:r>
          </a:p>
          <a:p>
            <a:r>
              <a:rPr lang="zh-CN" altLang="en-US" sz="2000" dirty="0">
                <a:latin typeface="+mn-ea"/>
              </a:rPr>
              <a:t>显示所创建的数据表的描述，即创建时候对于数据表的定义</a:t>
            </a: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5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创建表语法</a:t>
            </a:r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50455"/>
            <a:ext cx="6847584" cy="334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6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创建表语法格式：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external </a:t>
            </a:r>
            <a:r>
              <a:rPr lang="zh-CN" altLang="en-US" sz="1600" dirty="0">
                <a:latin typeface="+mn-ea"/>
              </a:rPr>
              <a:t>外部表，类似于</a:t>
            </a:r>
            <a:r>
              <a:rPr lang="en-US" altLang="zh-CN" sz="1600" dirty="0" err="1">
                <a:latin typeface="+mn-ea"/>
              </a:rPr>
              <a:t>mysql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 err="1">
                <a:latin typeface="+mn-ea"/>
              </a:rPr>
              <a:t>csv</a:t>
            </a:r>
            <a:r>
              <a:rPr lang="zh-CN" altLang="en-US" sz="1600" dirty="0">
                <a:latin typeface="+mn-ea"/>
              </a:rPr>
              <a:t>引擎</a:t>
            </a:r>
          </a:p>
          <a:p>
            <a:pPr lvl="1"/>
            <a:r>
              <a:rPr lang="en-US" altLang="zh-CN" sz="1600" dirty="0" smtClean="0">
                <a:latin typeface="+mn-ea"/>
              </a:rPr>
              <a:t>partitioned </a:t>
            </a:r>
            <a:r>
              <a:rPr lang="en-US" altLang="zh-CN" sz="1600" dirty="0">
                <a:latin typeface="+mn-ea"/>
              </a:rPr>
              <a:t>by  </a:t>
            </a:r>
            <a:r>
              <a:rPr lang="zh-CN" altLang="en-US" sz="1600" dirty="0">
                <a:latin typeface="+mn-ea"/>
              </a:rPr>
              <a:t>指定分区字段</a:t>
            </a:r>
          </a:p>
          <a:p>
            <a:pPr lvl="1"/>
            <a:r>
              <a:rPr lang="en-US" altLang="zh-CN" sz="1600" dirty="0" smtClean="0">
                <a:latin typeface="+mn-ea"/>
              </a:rPr>
              <a:t>clustered </a:t>
            </a:r>
            <a:r>
              <a:rPr lang="en-US" altLang="zh-CN" sz="1600" dirty="0">
                <a:latin typeface="+mn-ea"/>
              </a:rPr>
              <a:t>by   sorted by  </a:t>
            </a:r>
            <a:r>
              <a:rPr lang="zh-CN" altLang="en-US" sz="1600" dirty="0">
                <a:latin typeface="+mn-ea"/>
              </a:rPr>
              <a:t>可以对表和分区对某个列进行分桶操作，也可以利用</a:t>
            </a:r>
            <a:r>
              <a:rPr lang="en-US" altLang="zh-CN" sz="1600" dirty="0">
                <a:latin typeface="+mn-ea"/>
              </a:rPr>
              <a:t>sorted by</a:t>
            </a:r>
            <a:r>
              <a:rPr lang="zh-CN" altLang="en-US" sz="1600" dirty="0">
                <a:latin typeface="+mn-ea"/>
              </a:rPr>
              <a:t>对某个字段进行排序</a:t>
            </a:r>
          </a:p>
          <a:p>
            <a:pPr lvl="1"/>
            <a:r>
              <a:rPr lang="en-US" altLang="zh-CN" sz="1600" dirty="0" smtClean="0">
                <a:latin typeface="+mn-ea"/>
              </a:rPr>
              <a:t>row </a:t>
            </a:r>
            <a:r>
              <a:rPr lang="en-US" altLang="zh-CN" sz="1600" dirty="0">
                <a:latin typeface="+mn-ea"/>
              </a:rPr>
              <a:t>format</a:t>
            </a:r>
            <a:r>
              <a:rPr lang="zh-CN" altLang="en-US" sz="1600" dirty="0">
                <a:latin typeface="+mn-ea"/>
              </a:rPr>
              <a:t>指定数据行中字段间的分隔符和数据行分隔符</a:t>
            </a:r>
          </a:p>
          <a:p>
            <a:pPr lvl="1"/>
            <a:r>
              <a:rPr lang="en-US" altLang="zh-CN" sz="1600" dirty="0" smtClean="0">
                <a:latin typeface="+mn-ea"/>
              </a:rPr>
              <a:t>stored </a:t>
            </a:r>
            <a:r>
              <a:rPr lang="en-US" altLang="zh-CN" sz="1600" dirty="0">
                <a:latin typeface="+mn-ea"/>
              </a:rPr>
              <a:t>as </a:t>
            </a:r>
            <a:r>
              <a:rPr lang="zh-CN" altLang="en-US" sz="1600" dirty="0">
                <a:latin typeface="+mn-ea"/>
              </a:rPr>
              <a:t>指定数据文件格式：</a:t>
            </a:r>
            <a:r>
              <a:rPr lang="en-US" altLang="zh-CN" sz="1600" dirty="0" err="1">
                <a:latin typeface="+mn-ea"/>
              </a:rPr>
              <a:t>textfile</a:t>
            </a:r>
            <a:r>
              <a:rPr lang="en-US" altLang="zh-CN" sz="1600" dirty="0">
                <a:latin typeface="+mn-ea"/>
              </a:rPr>
              <a:t> sequence </a:t>
            </a:r>
            <a:r>
              <a:rPr lang="en-US" altLang="zh-CN" sz="1600" dirty="0" err="1">
                <a:latin typeface="+mn-ea"/>
              </a:rPr>
              <a:t>rcfile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inputformat</a:t>
            </a:r>
            <a:r>
              <a:rPr lang="en-US" altLang="zh-CN" sz="1600" dirty="0">
                <a:latin typeface="+mn-ea"/>
              </a:rPr>
              <a:t> (</a:t>
            </a:r>
            <a:r>
              <a:rPr lang="zh-CN" altLang="en-US" sz="1600" dirty="0">
                <a:latin typeface="+mn-ea"/>
              </a:rPr>
              <a:t>自定义的</a:t>
            </a:r>
            <a:r>
              <a:rPr lang="en-US" altLang="zh-CN" sz="1600" dirty="0" err="1">
                <a:latin typeface="+mn-ea"/>
              </a:rPr>
              <a:t>inputformat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类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/>
            <a:r>
              <a:rPr lang="en-US" altLang="zh-CN" sz="1600" dirty="0" smtClean="0">
                <a:latin typeface="+mn-ea"/>
              </a:rPr>
              <a:t>location  </a:t>
            </a:r>
            <a:r>
              <a:rPr lang="zh-CN" altLang="en-US" sz="1600" dirty="0">
                <a:latin typeface="+mn-ea"/>
              </a:rPr>
              <a:t>指定数据文件存放的</a:t>
            </a:r>
            <a:r>
              <a:rPr lang="en-US" altLang="zh-CN" sz="1600" dirty="0" err="1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目录</a:t>
            </a: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3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删除</a:t>
            </a:r>
            <a:r>
              <a:rPr lang="zh-CN" altLang="en-US" sz="2000" dirty="0" smtClean="0">
                <a:latin typeface="+mn-ea"/>
              </a:rPr>
              <a:t>表语法格式：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drop table  [IF EXISTS] </a:t>
            </a:r>
            <a:r>
              <a:rPr lang="en-US" altLang="zh-CN" sz="2000" dirty="0" err="1">
                <a:latin typeface="+mn-ea"/>
              </a:rPr>
              <a:t>table_name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内部表时会删除元数据和表数据文件</a:t>
            </a:r>
          </a:p>
          <a:p>
            <a:r>
              <a:rPr lang="zh-CN" altLang="en-US" sz="2000" dirty="0" smtClean="0">
                <a:latin typeface="+mn-ea"/>
              </a:rPr>
              <a:t>删除</a:t>
            </a:r>
            <a:r>
              <a:rPr lang="zh-CN" altLang="en-US" sz="2000" dirty="0">
                <a:latin typeface="+mn-ea"/>
              </a:rPr>
              <a:t>外部表（</a:t>
            </a:r>
            <a:r>
              <a:rPr lang="en-US" altLang="zh-CN" sz="2000" dirty="0">
                <a:latin typeface="+mn-ea"/>
              </a:rPr>
              <a:t>external</a:t>
            </a:r>
            <a:r>
              <a:rPr lang="zh-CN" altLang="en-US" sz="2000" dirty="0">
                <a:latin typeface="+mn-ea"/>
              </a:rPr>
              <a:t>）时只删除元数据</a:t>
            </a:r>
          </a:p>
          <a:p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9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增加分区：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</a:t>
            </a:r>
            <a:r>
              <a:rPr lang="en-US" altLang="zh-CN" sz="1600" dirty="0" err="1">
                <a:latin typeface="+mn-ea"/>
              </a:rPr>
              <a:t>page_view</a:t>
            </a:r>
            <a:r>
              <a:rPr lang="en-US" altLang="zh-CN" sz="1600" dirty="0">
                <a:latin typeface="+mn-ea"/>
              </a:rPr>
              <a:t> ADD PARTITION (</a:t>
            </a:r>
            <a:r>
              <a:rPr lang="en-US" altLang="zh-CN" sz="1600" dirty="0" err="1">
                <a:latin typeface="+mn-ea"/>
              </a:rPr>
              <a:t>dt</a:t>
            </a:r>
            <a:r>
              <a:rPr lang="en-US" altLang="zh-CN" sz="1600" dirty="0">
                <a:latin typeface="+mn-ea"/>
              </a:rPr>
              <a:t>='2008-08-08', country='us') location '/path/to/us/part080808' PARTITION (</a:t>
            </a:r>
            <a:r>
              <a:rPr lang="en-US" altLang="zh-CN" sz="1600" dirty="0" err="1">
                <a:latin typeface="+mn-ea"/>
              </a:rPr>
              <a:t>dt</a:t>
            </a:r>
            <a:r>
              <a:rPr lang="en-US" altLang="zh-CN" sz="1600" dirty="0">
                <a:latin typeface="+mn-ea"/>
              </a:rPr>
              <a:t>='2008-08-09', country='us') location '/path/to/us/part080809</a:t>
            </a:r>
            <a:r>
              <a:rPr lang="en-US" altLang="zh-CN" sz="1600" dirty="0" smtClean="0">
                <a:latin typeface="+mn-ea"/>
              </a:rPr>
              <a:t>';</a:t>
            </a:r>
          </a:p>
          <a:p>
            <a:r>
              <a:rPr lang="zh-CN" altLang="en-US" sz="2000" dirty="0" smtClean="0">
                <a:latin typeface="+mn-ea"/>
              </a:rPr>
              <a:t>删除分区：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ALTER TABLE </a:t>
            </a:r>
            <a:r>
              <a:rPr lang="en-US" altLang="zh-CN" sz="16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page_view</a:t>
            </a:r>
            <a:r>
              <a:rPr lang="en-US" altLang="zh-CN" sz="1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DROP PARTITION (</a:t>
            </a:r>
            <a:r>
              <a:rPr lang="en-US" altLang="zh-CN" sz="160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dt</a:t>
            </a:r>
            <a:r>
              <a:rPr lang="en-US" altLang="zh-CN" sz="1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='2008-08-08', country='us</a:t>
            </a:r>
            <a:r>
              <a:rPr lang="en-US" altLang="zh-CN" sz="16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');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修改字段：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RENAME TO </a:t>
            </a:r>
            <a:r>
              <a:rPr lang="en-US" altLang="zh-CN" sz="1600" dirty="0" err="1">
                <a:latin typeface="+mn-ea"/>
              </a:rPr>
              <a:t>new_name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ADD COLUMNS (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[, 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 ...])</a:t>
            </a:r>
          </a:p>
          <a:p>
            <a:pPr lvl="1"/>
            <a:r>
              <a:rPr lang="en-US" altLang="zh-CN" sz="1600" dirty="0">
                <a:latin typeface="+mn-ea"/>
              </a:rPr>
              <a:t>ALTER TABLE name DROP [COLUMN] </a:t>
            </a:r>
            <a:r>
              <a:rPr lang="en-US" altLang="zh-CN" sz="1600" dirty="0" err="1">
                <a:latin typeface="+mn-ea"/>
              </a:rPr>
              <a:t>column_name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CHANGE </a:t>
            </a:r>
            <a:r>
              <a:rPr lang="en-US" altLang="zh-CN" sz="1600" dirty="0" err="1">
                <a:latin typeface="+mn-ea"/>
              </a:rPr>
              <a:t>column_name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new_name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new_type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ALTER TABLE name REPLACE COLUMNS (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[, </a:t>
            </a:r>
            <a:r>
              <a:rPr lang="en-US" altLang="zh-CN" sz="1600" dirty="0" err="1">
                <a:latin typeface="+mn-ea"/>
              </a:rPr>
              <a:t>col_spec</a:t>
            </a:r>
            <a:r>
              <a:rPr lang="en-US" altLang="zh-CN" sz="1600" dirty="0">
                <a:latin typeface="+mn-ea"/>
              </a:rPr>
              <a:t> ...])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1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LOAD DATA [LOCAL] INPATH '</a:t>
            </a:r>
            <a:r>
              <a:rPr lang="en-US" altLang="zh-CN" sz="2000" dirty="0" err="1">
                <a:latin typeface="+mn-ea"/>
              </a:rPr>
              <a:t>filepath</a:t>
            </a:r>
            <a:r>
              <a:rPr lang="en-US" altLang="zh-CN" sz="2000" dirty="0">
                <a:latin typeface="+mn-ea"/>
              </a:rPr>
              <a:t>' [OVERWRITE] INTO TABLE </a:t>
            </a:r>
            <a:r>
              <a:rPr lang="en-US" altLang="zh-CN" sz="2000" dirty="0" err="1">
                <a:latin typeface="+mn-ea"/>
              </a:rPr>
              <a:t>tablename</a:t>
            </a:r>
            <a:r>
              <a:rPr lang="en-US" altLang="zh-CN" sz="2000" dirty="0">
                <a:latin typeface="+mn-ea"/>
              </a:rPr>
              <a:t> [PARTITION (partcol1=val1, partcol2=val2 </a:t>
            </a:r>
            <a:r>
              <a:rPr lang="en-US" altLang="zh-CN" sz="2000" dirty="0" smtClean="0">
                <a:latin typeface="+mn-ea"/>
              </a:rPr>
              <a:t>...)]</a:t>
            </a:r>
          </a:p>
          <a:p>
            <a:pPr lvl="1"/>
            <a:r>
              <a:rPr lang="en-US" altLang="zh-CN" sz="1600" dirty="0"/>
              <a:t>[LOCAL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表示</a:t>
            </a:r>
            <a:r>
              <a:rPr lang="zh-CN" altLang="en-US" sz="1600" dirty="0"/>
              <a:t>数据文件在本地还是</a:t>
            </a:r>
            <a:r>
              <a:rPr lang="en-US" altLang="zh-CN" sz="1600" dirty="0" err="1"/>
              <a:t>hdfs</a:t>
            </a:r>
            <a:r>
              <a:rPr lang="zh-CN" altLang="en-US" sz="1600" dirty="0" smtClean="0"/>
              <a:t>上</a:t>
            </a:r>
            <a:endParaRPr lang="en-US" altLang="zh-CN" sz="1600" dirty="0" smtClean="0"/>
          </a:p>
          <a:p>
            <a:pPr lvl="1"/>
            <a:r>
              <a:rPr lang="en-US" altLang="zh-CN" sz="1600" dirty="0"/>
              <a:t>[OVERWRITE]</a:t>
            </a:r>
            <a:r>
              <a:rPr lang="zh-CN" altLang="en-US" sz="1600" dirty="0"/>
              <a:t>表示是否覆盖表中已有的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/>
            <a:r>
              <a:rPr lang="zh-CN" altLang="en-US" sz="1600" dirty="0"/>
              <a:t>加载本地文件到</a:t>
            </a:r>
            <a:r>
              <a:rPr lang="en-US" altLang="zh-CN" sz="1600" dirty="0"/>
              <a:t>hive</a:t>
            </a:r>
            <a:r>
              <a:rPr lang="zh-CN" altLang="en-US" sz="1600" dirty="0" smtClean="0"/>
              <a:t>中：</a:t>
            </a:r>
            <a:endParaRPr lang="zh-CN" altLang="en-US" sz="1600" dirty="0"/>
          </a:p>
          <a:p>
            <a:pPr lvl="1"/>
            <a:r>
              <a:rPr lang="en-US" altLang="zh-CN" sz="1600" dirty="0"/>
              <a:t>load data local </a:t>
            </a:r>
            <a:r>
              <a:rPr lang="en-US" altLang="zh-CN" sz="1600" dirty="0" err="1"/>
              <a:t>inpath</a:t>
            </a:r>
            <a:r>
              <a:rPr lang="en-US" altLang="zh-CN" sz="1600" dirty="0"/>
              <a:t> '/opt/hive-0.13.1/emp.txt' into table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;</a:t>
            </a:r>
          </a:p>
          <a:p>
            <a:pPr lvl="1"/>
            <a:r>
              <a:rPr lang="zh-CN" altLang="en-US" sz="1600" dirty="0"/>
              <a:t>加载</a:t>
            </a:r>
            <a:r>
              <a:rPr lang="en-US" altLang="zh-CN" sz="1600" dirty="0" err="1"/>
              <a:t>hdfs</a:t>
            </a:r>
            <a:r>
              <a:rPr lang="zh-CN" altLang="en-US" sz="1600" dirty="0"/>
              <a:t>到</a:t>
            </a:r>
            <a:r>
              <a:rPr lang="en-US" altLang="zh-CN" sz="1600" dirty="0"/>
              <a:t>hive</a:t>
            </a:r>
            <a:r>
              <a:rPr lang="zh-CN" altLang="en-US" sz="1600" dirty="0" smtClean="0"/>
              <a:t>中：</a:t>
            </a:r>
            <a:endParaRPr lang="zh-CN" altLang="en-US" sz="1600" dirty="0"/>
          </a:p>
          <a:p>
            <a:pPr lvl="1"/>
            <a:r>
              <a:rPr lang="en-US" altLang="zh-CN" sz="1600" dirty="0"/>
              <a:t>load data </a:t>
            </a:r>
            <a:r>
              <a:rPr lang="en-US" altLang="zh-CN" sz="1600" dirty="0" err="1" smtClean="0"/>
              <a:t>inpath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'/opt/hive-0.13.1/emp.txt' into table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;</a:t>
            </a:r>
          </a:p>
          <a:p>
            <a:pPr lvl="1"/>
            <a:r>
              <a:rPr lang="zh-CN" altLang="en-US" sz="1600" dirty="0"/>
              <a:t>覆盖已有表中的</a:t>
            </a:r>
            <a:r>
              <a:rPr lang="zh-CN" altLang="en-US" sz="1600" dirty="0" smtClean="0"/>
              <a:t>数据：</a:t>
            </a:r>
            <a:endParaRPr lang="zh-CN" altLang="en-US" sz="1600" dirty="0"/>
          </a:p>
          <a:p>
            <a:pPr lvl="1"/>
            <a:r>
              <a:rPr lang="en-US" altLang="zh-CN" sz="1600" dirty="0"/>
              <a:t>load data </a:t>
            </a:r>
            <a:r>
              <a:rPr lang="en-US" altLang="zh-CN" sz="1600" dirty="0" err="1"/>
              <a:t>inpath</a:t>
            </a:r>
            <a:r>
              <a:rPr lang="en-US" altLang="zh-CN" sz="1600" dirty="0"/>
              <a:t> '/emp.txt' overwrite into table </a:t>
            </a:r>
            <a:r>
              <a:rPr lang="en-US" altLang="zh-CN" sz="1600" dirty="0" err="1"/>
              <a:t>emp</a:t>
            </a:r>
            <a:r>
              <a:rPr lang="en-US" altLang="zh-CN" sz="1600" dirty="0"/>
              <a:t> 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是构建</a:t>
            </a:r>
            <a:r>
              <a:rPr lang="zh-CN" altLang="en-US" sz="2000" dirty="0">
                <a:latin typeface="+mn-ea"/>
              </a:rPr>
              <a:t>于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上，用于管理和查询结构化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非结构化数据的数据仓库</a:t>
            </a:r>
          </a:p>
          <a:p>
            <a:pPr lvl="1"/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HQL</a:t>
            </a:r>
            <a:r>
              <a:rPr lang="zh-CN" altLang="en-US" sz="1600" dirty="0">
                <a:latin typeface="+mn-ea"/>
              </a:rPr>
              <a:t>作为查询接口</a:t>
            </a:r>
          </a:p>
          <a:p>
            <a:pPr lvl="1"/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HDFS</a:t>
            </a:r>
            <a:r>
              <a:rPr lang="zh-CN" altLang="en-US" sz="1600" dirty="0">
                <a:latin typeface="+mn-ea"/>
              </a:rPr>
              <a:t>作为底层存储</a:t>
            </a:r>
          </a:p>
          <a:p>
            <a:pPr lvl="1"/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作为执行层</a:t>
            </a: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创建表时加载数据</a:t>
            </a:r>
            <a:endParaRPr lang="zh-CN" altLang="en-US" sz="1200" dirty="0"/>
          </a:p>
          <a:p>
            <a:pPr lvl="1"/>
            <a:r>
              <a:rPr lang="en-US" altLang="zh-CN" sz="1600" dirty="0">
                <a:latin typeface="+mn-ea"/>
              </a:rPr>
              <a:t>create table db_hive_0927.emp_load as  select </a:t>
            </a:r>
            <a:r>
              <a:rPr lang="en-US" altLang="zh-CN" sz="1600" dirty="0" err="1">
                <a:latin typeface="+mn-ea"/>
              </a:rPr>
              <a:t>empno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ename</a:t>
            </a:r>
            <a:r>
              <a:rPr lang="en-US" altLang="zh-CN" sz="1600" dirty="0">
                <a:latin typeface="+mn-ea"/>
              </a:rPr>
              <a:t>, </a:t>
            </a:r>
            <a:r>
              <a:rPr lang="en-US" altLang="zh-CN" sz="1600" dirty="0" err="1">
                <a:latin typeface="+mn-ea"/>
              </a:rPr>
              <a:t>deptno</a:t>
            </a:r>
            <a:r>
              <a:rPr lang="en-US" altLang="zh-CN" sz="1600" dirty="0">
                <a:latin typeface="+mn-ea"/>
              </a:rPr>
              <a:t> from db_hive_0927.emp </a:t>
            </a:r>
            <a:r>
              <a:rPr lang="en-US" altLang="zh-CN" sz="1600" dirty="0" smtClean="0">
                <a:latin typeface="+mn-ea"/>
              </a:rPr>
              <a:t>;</a:t>
            </a:r>
          </a:p>
          <a:p>
            <a:r>
              <a:rPr lang="zh-CN" altLang="en-US" sz="2000" dirty="0">
                <a:latin typeface="+mn-ea"/>
              </a:rPr>
              <a:t>通过查询表加载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insert overwrite table t3 partition(class="job1") select </a:t>
            </a:r>
            <a:r>
              <a:rPr lang="en-US" altLang="zh-CN" sz="1600" dirty="0" err="1">
                <a:latin typeface="+mn-ea"/>
              </a:rPr>
              <a:t>name,age</a:t>
            </a:r>
            <a:r>
              <a:rPr lang="en-US" altLang="zh-CN" sz="1600" dirty="0">
                <a:latin typeface="+mn-ea"/>
              </a:rPr>
              <a:t> from t1 where class="job1"; 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将表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中的数据分散到表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和表</a:t>
            </a:r>
            <a:r>
              <a:rPr lang="en-US" altLang="zh-CN" sz="2000" dirty="0" smtClean="0">
                <a:latin typeface="+mn-ea"/>
              </a:rPr>
              <a:t>3</a:t>
            </a:r>
          </a:p>
          <a:p>
            <a:pPr lvl="1"/>
            <a:r>
              <a:rPr lang="en-US" altLang="zh-CN" sz="1600" dirty="0">
                <a:latin typeface="+mn-ea"/>
              </a:rPr>
              <a:t>from </a:t>
            </a:r>
            <a:r>
              <a:rPr lang="en-US" altLang="zh-CN" sz="1600" dirty="0" smtClean="0">
                <a:latin typeface="+mn-ea"/>
              </a:rPr>
              <a:t>t1</a:t>
            </a:r>
          </a:p>
          <a:p>
            <a:pPr lvl="1"/>
            <a:r>
              <a:rPr lang="en-US" altLang="zh-CN" sz="1600" dirty="0" smtClean="0">
                <a:latin typeface="+mn-ea"/>
              </a:rPr>
              <a:t>insert </a:t>
            </a:r>
            <a:r>
              <a:rPr lang="en-US" altLang="zh-CN" sz="1600" dirty="0">
                <a:latin typeface="+mn-ea"/>
              </a:rPr>
              <a:t>overwrite table </a:t>
            </a:r>
            <a:r>
              <a:rPr lang="en-US" altLang="zh-CN" sz="1600" dirty="0" smtClean="0">
                <a:latin typeface="+mn-ea"/>
              </a:rPr>
              <a:t>t2 </a:t>
            </a:r>
            <a:r>
              <a:rPr lang="en-US" altLang="zh-CN" sz="1600" dirty="0">
                <a:latin typeface="+mn-ea"/>
              </a:rPr>
              <a:t>partition(class</a:t>
            </a:r>
            <a:r>
              <a:rPr lang="en-US" altLang="zh-CN" sz="1600" dirty="0" smtClean="0">
                <a:latin typeface="+mn-ea"/>
              </a:rPr>
              <a:t>=“job1”) </a:t>
            </a:r>
            <a:r>
              <a:rPr lang="en-US" altLang="zh-CN" sz="1600" dirty="0">
                <a:latin typeface="+mn-ea"/>
              </a:rPr>
              <a:t>select </a:t>
            </a:r>
            <a:r>
              <a:rPr lang="en-US" altLang="zh-CN" sz="1600" dirty="0" err="1">
                <a:latin typeface="+mn-ea"/>
              </a:rPr>
              <a:t>name,age</a:t>
            </a:r>
            <a:r>
              <a:rPr lang="en-US" altLang="zh-CN" sz="1600" dirty="0">
                <a:latin typeface="+mn-ea"/>
              </a:rPr>
              <a:t> where class</a:t>
            </a:r>
            <a:r>
              <a:rPr lang="en-US" altLang="zh-CN" sz="1600" dirty="0" smtClean="0">
                <a:latin typeface="+mn-ea"/>
              </a:rPr>
              <a:t>=“job1“ 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insert </a:t>
            </a:r>
            <a:r>
              <a:rPr lang="en-US" altLang="zh-CN" sz="1600" dirty="0">
                <a:latin typeface="+mn-ea"/>
              </a:rPr>
              <a:t>overwrite table </a:t>
            </a:r>
            <a:r>
              <a:rPr lang="en-US" altLang="zh-CN" sz="1600" dirty="0" smtClean="0">
                <a:latin typeface="+mn-ea"/>
              </a:rPr>
              <a:t>t3 </a:t>
            </a:r>
            <a:r>
              <a:rPr lang="en-US" altLang="zh-CN" sz="1600" dirty="0">
                <a:latin typeface="+mn-ea"/>
              </a:rPr>
              <a:t>partition(class="job1") select </a:t>
            </a:r>
            <a:r>
              <a:rPr lang="en-US" altLang="zh-CN" sz="1600" dirty="0" err="1">
                <a:latin typeface="+mn-ea"/>
              </a:rPr>
              <a:t>name,age</a:t>
            </a:r>
            <a:r>
              <a:rPr lang="en-US" altLang="zh-CN" sz="1600" dirty="0">
                <a:latin typeface="+mn-ea"/>
              </a:rPr>
              <a:t> where class="job1";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3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Select</a:t>
            </a:r>
            <a:r>
              <a:rPr lang="zh-CN" altLang="en-US" sz="2000" dirty="0" smtClean="0">
                <a:latin typeface="+mn-ea"/>
              </a:rPr>
              <a:t>语法：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/>
              <a:t>SELECT [ALL | DISTINCT] </a:t>
            </a:r>
            <a:r>
              <a:rPr lang="en-US" altLang="zh-CN" sz="1600" dirty="0" err="1"/>
              <a:t>select_expr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select_expr</a:t>
            </a:r>
            <a:r>
              <a:rPr lang="en-US" altLang="zh-CN" sz="1600" dirty="0"/>
              <a:t>, ... </a:t>
            </a:r>
            <a:br>
              <a:rPr lang="en-US" altLang="zh-CN" sz="1600" dirty="0"/>
            </a:br>
            <a:r>
              <a:rPr lang="en-US" altLang="zh-CN" sz="1600" dirty="0"/>
              <a:t>      FROM </a:t>
            </a:r>
            <a:r>
              <a:rPr lang="en-US" altLang="zh-CN" sz="1600" dirty="0" err="1"/>
              <a:t>table_reference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en-US" altLang="zh-CN" sz="1600" dirty="0"/>
              <a:t>      [WHERE </a:t>
            </a:r>
            <a:r>
              <a:rPr lang="en-US" altLang="zh-CN" sz="1600" dirty="0" err="1"/>
              <a:t>where_condition</a:t>
            </a:r>
            <a:r>
              <a:rPr lang="en-US" altLang="zh-CN" sz="1600" dirty="0"/>
              <a:t>] </a:t>
            </a:r>
            <a:br>
              <a:rPr lang="en-US" altLang="zh-CN" sz="1600" dirty="0"/>
            </a:br>
            <a:r>
              <a:rPr lang="en-US" altLang="zh-CN" sz="1600" dirty="0"/>
              <a:t>      [GROUP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] </a:t>
            </a:r>
            <a:br>
              <a:rPr lang="en-US" altLang="zh-CN" sz="1600" dirty="0"/>
            </a:br>
            <a:r>
              <a:rPr lang="en-US" altLang="zh-CN" sz="1600" dirty="0"/>
              <a:t>      [ CLUSTER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 | [DISTRIBUTE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] [SORT BY </a:t>
            </a:r>
            <a:r>
              <a:rPr lang="en-US" altLang="zh-CN" sz="1600" dirty="0" err="1"/>
              <a:t>col_list</a:t>
            </a:r>
            <a:r>
              <a:rPr lang="en-US" altLang="zh-CN" sz="1600" dirty="0"/>
              <a:t>] ] </a:t>
            </a:r>
            <a:br>
              <a:rPr lang="en-US" altLang="zh-CN" sz="1600" dirty="0"/>
            </a:br>
            <a:r>
              <a:rPr lang="en-US" altLang="zh-CN" sz="1600" dirty="0"/>
              <a:t>      [LIMIT number] </a:t>
            </a:r>
            <a:endParaRPr lang="en-US" altLang="zh-CN" sz="16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pPr lvl="1"/>
            <a:r>
              <a:rPr lang="en-US" altLang="zh-CN" sz="1600" dirty="0"/>
              <a:t>hive&gt; select * from </a:t>
            </a:r>
            <a:r>
              <a:rPr lang="en-US" altLang="zh-CN" sz="1600" dirty="0" err="1"/>
              <a:t>shakespeare</a:t>
            </a:r>
            <a:r>
              <a:rPr lang="en-US" altLang="zh-CN" sz="1600" dirty="0"/>
              <a:t> limit 10;</a:t>
            </a:r>
          </a:p>
          <a:p>
            <a:pPr lvl="1"/>
            <a:r>
              <a:rPr lang="en-US" altLang="zh-CN" sz="1600" dirty="0"/>
              <a:t>hive&gt; select * from </a:t>
            </a:r>
            <a:r>
              <a:rPr lang="en-US" altLang="zh-CN" sz="1600" dirty="0" err="1"/>
              <a:t>shakespeare</a:t>
            </a:r>
            <a:r>
              <a:rPr lang="en-US" altLang="zh-CN" sz="1600" dirty="0"/>
              <a:t> where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 &gt; 100 sort by </a:t>
            </a:r>
            <a:r>
              <a:rPr lang="en-US" altLang="zh-CN" sz="1600" dirty="0" err="1"/>
              <a:t>freq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asc</a:t>
            </a:r>
            <a:r>
              <a:rPr lang="en-US" altLang="zh-CN" sz="1600" dirty="0"/>
              <a:t> limit 10</a:t>
            </a:r>
            <a:r>
              <a:rPr lang="en-US" altLang="zh-CN" sz="1600" dirty="0" smtClean="0"/>
              <a:t>;</a:t>
            </a:r>
            <a:endParaRPr lang="en-US" altLang="zh-C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8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Hive</a:t>
            </a:r>
            <a:r>
              <a:rPr lang="zh-CN" altLang="en-US" sz="2000" dirty="0" smtClean="0">
                <a:latin typeface="+mn-ea"/>
              </a:rPr>
              <a:t>中连接查询：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内连接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外</a:t>
            </a:r>
            <a:r>
              <a:rPr lang="zh-CN" altLang="en-US" sz="1600" dirty="0" smtClean="0">
                <a:latin typeface="+mn-ea"/>
              </a:rPr>
              <a:t>连接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Map</a:t>
            </a:r>
            <a:r>
              <a:rPr lang="zh-CN" altLang="en-US" sz="1600" dirty="0" smtClean="0">
                <a:latin typeface="+mn-ea"/>
              </a:rPr>
              <a:t>连接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示例：</a:t>
            </a:r>
            <a:endParaRPr lang="en-US" altLang="zh-C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31" y="2609339"/>
            <a:ext cx="5495238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内连接查询：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hive&gt; SELECT sales.*, things.* FROM sales JOIN things ON (sales.id = things.id</a:t>
            </a:r>
            <a:r>
              <a:rPr lang="en-US" altLang="zh-CN" sz="1600" dirty="0" smtClean="0">
                <a:latin typeface="+mn-ea"/>
              </a:rPr>
              <a:t>);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结果：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Joe 2 2 </a:t>
            </a:r>
            <a:r>
              <a:rPr lang="en-US" altLang="zh-CN" sz="1600" dirty="0" smtClean="0">
                <a:latin typeface="+mn-ea"/>
              </a:rPr>
              <a:t>Tie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Hank 2 2 </a:t>
            </a:r>
            <a:r>
              <a:rPr lang="en-US" altLang="zh-CN" sz="1600" dirty="0" smtClean="0">
                <a:latin typeface="+mn-ea"/>
              </a:rPr>
              <a:t>Tie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Eve 3 3 Hat</a:t>
            </a:r>
          </a:p>
          <a:p>
            <a:pPr lvl="1"/>
            <a:r>
              <a:rPr lang="en-US" altLang="zh-CN" sz="1600" dirty="0">
                <a:latin typeface="+mn-ea"/>
              </a:rPr>
              <a:t>Hank 4 4 Coat 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Hive</a:t>
            </a:r>
            <a:r>
              <a:rPr lang="zh-CN" altLang="en-US" sz="1600" dirty="0">
                <a:latin typeface="+mn-ea"/>
              </a:rPr>
              <a:t>中只支持等值连接，在谓词中只能使用</a:t>
            </a:r>
            <a:r>
              <a:rPr lang="zh-CN" altLang="en-US" sz="1600" dirty="0" smtClean="0">
                <a:latin typeface="+mn-ea"/>
              </a:rPr>
              <a:t>等号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4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左外连接查询：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hive&gt; SELECT sales.*, things.*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    &gt; </a:t>
            </a:r>
            <a:r>
              <a:rPr lang="en-US" altLang="zh-CN" sz="1600" dirty="0">
                <a:latin typeface="+mn-ea"/>
              </a:rPr>
              <a:t>FROM sales LEFT OUTER JOIN things ON (</a:t>
            </a:r>
            <a:r>
              <a:rPr lang="en-US" altLang="zh-CN" sz="1600" dirty="0" smtClean="0">
                <a:latin typeface="+mn-ea"/>
              </a:rPr>
              <a:t>sales.id = </a:t>
            </a:r>
            <a:r>
              <a:rPr lang="en-US" altLang="zh-CN" sz="1600" dirty="0">
                <a:latin typeface="+mn-ea"/>
              </a:rPr>
              <a:t>things.id);</a:t>
            </a: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结果：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Ali </a:t>
            </a:r>
            <a:r>
              <a:rPr lang="en-US" altLang="zh-CN" sz="1600" dirty="0">
                <a:latin typeface="+mn-ea"/>
              </a:rPr>
              <a:t>0 NULL </a:t>
            </a:r>
            <a:r>
              <a:rPr lang="en-US" altLang="zh-CN" sz="1600" dirty="0" err="1">
                <a:latin typeface="+mn-ea"/>
              </a:rPr>
              <a:t>NULL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Joe 2 2 Tie</a:t>
            </a:r>
          </a:p>
          <a:p>
            <a:pPr lvl="1"/>
            <a:r>
              <a:rPr lang="en-US" altLang="zh-CN" sz="1600" dirty="0">
                <a:latin typeface="+mn-ea"/>
              </a:rPr>
              <a:t>Hank 2 2 Tie</a:t>
            </a:r>
          </a:p>
          <a:p>
            <a:pPr lvl="1"/>
            <a:r>
              <a:rPr lang="en-US" altLang="zh-CN" sz="1600" dirty="0">
                <a:latin typeface="+mn-ea"/>
              </a:rPr>
              <a:t>Eve 3 3 Hat</a:t>
            </a:r>
          </a:p>
          <a:p>
            <a:pPr lvl="1"/>
            <a:r>
              <a:rPr lang="en-US" altLang="zh-CN" sz="1600" dirty="0">
                <a:latin typeface="+mn-ea"/>
              </a:rPr>
              <a:t>Hank 4 4 Coat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左表中的所有数据（没有对应匹配的数据在表</a:t>
            </a:r>
            <a:r>
              <a:rPr lang="en-US" altLang="zh-CN" sz="1600" dirty="0">
                <a:latin typeface="+mn-ea"/>
              </a:rPr>
              <a:t>things</a:t>
            </a:r>
            <a:r>
              <a:rPr lang="zh-CN" altLang="en-US" sz="1600" dirty="0">
                <a:latin typeface="+mn-ea"/>
              </a:rPr>
              <a:t>中）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8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右</a:t>
            </a:r>
            <a:r>
              <a:rPr lang="zh-CN" altLang="en-US" sz="2000" dirty="0" smtClean="0">
                <a:latin typeface="+mn-ea"/>
              </a:rPr>
              <a:t>外连接查询：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hive&gt; SELECT sales.*, things.*</a:t>
            </a:r>
          </a:p>
          <a:p>
            <a:pPr marL="914400" lvl="2" indent="0">
              <a:buNone/>
            </a:pPr>
            <a:r>
              <a:rPr lang="en-US" altLang="zh-CN" dirty="0" smtClean="0">
                <a:latin typeface="+mn-ea"/>
              </a:rPr>
              <a:t>    &gt; </a:t>
            </a:r>
            <a:r>
              <a:rPr lang="en-US" altLang="zh-CN" dirty="0">
                <a:latin typeface="+mn-ea"/>
              </a:rPr>
              <a:t>FROM sales RIGHT OUTER JOIN things </a:t>
            </a:r>
            <a:r>
              <a:rPr lang="en-US" altLang="zh-CN" dirty="0" smtClean="0">
                <a:latin typeface="+mn-ea"/>
              </a:rPr>
              <a:t>ON</a:t>
            </a:r>
            <a:r>
              <a:rPr lang="en-US" altLang="zh-CN" sz="1600" dirty="0" smtClean="0">
                <a:latin typeface="+mn-ea"/>
              </a:rPr>
              <a:t>(sales.id = things.id);</a:t>
            </a: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结果：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NULL </a:t>
            </a:r>
            <a:r>
              <a:rPr lang="en-US" altLang="zh-CN" sz="1600" dirty="0" err="1">
                <a:latin typeface="+mn-ea"/>
              </a:rPr>
              <a:t>NULL</a:t>
            </a:r>
            <a:r>
              <a:rPr lang="en-US" altLang="zh-CN" sz="1600" dirty="0">
                <a:latin typeface="+mn-ea"/>
              </a:rPr>
              <a:t> 1 Scarf</a:t>
            </a:r>
          </a:p>
          <a:p>
            <a:pPr lvl="1"/>
            <a:r>
              <a:rPr lang="en-US" altLang="zh-CN" sz="1600" dirty="0">
                <a:latin typeface="+mn-ea"/>
              </a:rPr>
              <a:t>Joe 2 2 Tie</a:t>
            </a:r>
          </a:p>
          <a:p>
            <a:pPr lvl="1"/>
            <a:r>
              <a:rPr lang="en-US" altLang="zh-CN" sz="1600" dirty="0">
                <a:latin typeface="+mn-ea"/>
              </a:rPr>
              <a:t>Hank 2 2 Tie</a:t>
            </a:r>
          </a:p>
          <a:p>
            <a:pPr lvl="1"/>
            <a:r>
              <a:rPr lang="en-US" altLang="zh-CN" sz="1600" dirty="0">
                <a:latin typeface="+mn-ea"/>
              </a:rPr>
              <a:t>Eve 3 3 Hat</a:t>
            </a:r>
          </a:p>
          <a:p>
            <a:pPr lvl="1"/>
            <a:r>
              <a:rPr lang="en-US" altLang="zh-CN" sz="1600" dirty="0">
                <a:latin typeface="+mn-ea"/>
              </a:rPr>
              <a:t>Hank 4 4 Coat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返回所有在</a:t>
            </a:r>
            <a:r>
              <a:rPr lang="en-US" altLang="zh-CN" sz="1600" dirty="0">
                <a:latin typeface="+mn-ea"/>
              </a:rPr>
              <a:t>things</a:t>
            </a:r>
            <a:r>
              <a:rPr lang="zh-CN" altLang="en-US" sz="1600" dirty="0">
                <a:latin typeface="+mn-ea"/>
              </a:rPr>
              <a:t>里面出现的内容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7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="" xmlns:a16="http://schemas.microsoft.com/office/drawing/2014/main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222514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Hive JDBC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编程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="" xmlns:a16="http://schemas.microsoft.com/office/drawing/2014/main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="" xmlns:a16="http://schemas.microsoft.com/office/drawing/2014/main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="" xmlns:a16="http://schemas.microsoft.com/office/drawing/2014/main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6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0" name="Oval 18">
            <a:extLst>
              <a:ext uri="{FF2B5EF4-FFF2-40B4-BE49-F238E27FC236}">
                <a16:creationId xmlns="" xmlns:a16="http://schemas.microsoft.com/office/drawing/2014/main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651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Hive </a:t>
            </a:r>
            <a:r>
              <a:rPr lang="zh-CN" altLang="en-US" sz="2000" dirty="0">
                <a:latin typeface="+mn-ea"/>
              </a:rPr>
              <a:t>支持了标准的数据库查询接口</a:t>
            </a:r>
            <a:r>
              <a:rPr lang="en-US" altLang="zh-CN" sz="2000" dirty="0" smtClean="0">
                <a:latin typeface="+mn-ea"/>
              </a:rPr>
              <a:t>JDBC</a:t>
            </a:r>
            <a:r>
              <a:rPr lang="zh-CN" altLang="en-US" sz="2000" dirty="0" smtClean="0">
                <a:latin typeface="+mn-ea"/>
              </a:rPr>
              <a:t>，在</a:t>
            </a:r>
            <a:r>
              <a:rPr lang="en-US" altLang="zh-CN" sz="2000" dirty="0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中需要指定驱动字符串以及连接</a:t>
            </a:r>
            <a:r>
              <a:rPr lang="zh-CN" altLang="en-US" sz="2000" dirty="0" smtClean="0">
                <a:latin typeface="+mn-ea"/>
              </a:rPr>
              <a:t>字符串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驱动器字符串为 “</a:t>
            </a:r>
            <a:r>
              <a:rPr lang="en-US" altLang="zh-CN" sz="2000" dirty="0" err="1">
                <a:latin typeface="+mn-ea"/>
              </a:rPr>
              <a:t>org.apache.hadoop.hive.jdbc.HiveDriver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，即在</a:t>
            </a:r>
            <a:r>
              <a:rPr lang="en-US" altLang="zh-CN" sz="2000" dirty="0">
                <a:latin typeface="+mn-ea"/>
              </a:rPr>
              <a:t>Hive </a:t>
            </a:r>
            <a:r>
              <a:rPr lang="zh-CN" altLang="en-US" sz="2000" dirty="0">
                <a:latin typeface="+mn-ea"/>
              </a:rPr>
              <a:t>的软件包中已经加入了对应的</a:t>
            </a:r>
            <a:r>
              <a:rPr lang="en-US" altLang="zh-CN" sz="2000" dirty="0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驱动程序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连接字符串则是标志了对应</a:t>
            </a:r>
            <a:r>
              <a:rPr lang="en-US" altLang="zh-CN" sz="2000" dirty="0">
                <a:latin typeface="+mn-ea"/>
              </a:rPr>
              <a:t>Hive</a:t>
            </a:r>
            <a:r>
              <a:rPr lang="zh-CN" altLang="en-US" sz="2000" dirty="0">
                <a:latin typeface="+mn-ea"/>
              </a:rPr>
              <a:t>服务器</a:t>
            </a:r>
            <a:r>
              <a:rPr lang="zh-CN" altLang="en-US" sz="2000" dirty="0" smtClean="0">
                <a:latin typeface="+mn-ea"/>
              </a:rPr>
              <a:t>，例如：</a:t>
            </a:r>
            <a:r>
              <a:rPr lang="en-US" altLang="zh-CN" sz="2000" dirty="0" smtClean="0">
                <a:latin typeface="+mn-ea"/>
              </a:rPr>
              <a:t>"</a:t>
            </a:r>
            <a:r>
              <a:rPr lang="en-US" altLang="zh-CN" sz="2000" dirty="0" err="1" smtClean="0">
                <a:latin typeface="+mn-ea"/>
              </a:rPr>
              <a:t>jdbc:hive</a:t>
            </a:r>
            <a:r>
              <a:rPr lang="en-US" altLang="zh-CN" sz="2000" dirty="0">
                <a:latin typeface="+mn-ea"/>
              </a:rPr>
              <a:t>://master:10000/default"</a:t>
            </a: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程序举例：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JDBC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296203" y="1275606"/>
            <a:ext cx="6553294" cy="3422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9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="" xmlns:a16="http://schemas.microsoft.com/office/drawing/2014/main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="" xmlns:a16="http://schemas.microsoft.com/office/drawing/2014/main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="" xmlns:a16="http://schemas.microsoft.com/office/drawing/2014/main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hive流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7574"/>
            <a:ext cx="6868146" cy="327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9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某视频播放和搜索指数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" y="1491630"/>
            <a:ext cx="7556500" cy="266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2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某视频播放和搜索指数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" y="1491630"/>
            <a:ext cx="5865632" cy="326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7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相关搜索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00" y="1491630"/>
            <a:ext cx="6009648" cy="32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相关播放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4" y="1491630"/>
            <a:ext cx="6583868" cy="3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0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SQL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7487"/>
              </p:ext>
            </p:extLst>
          </p:nvPr>
        </p:nvGraphicFramePr>
        <p:xfrm>
          <a:off x="1073670" y="843558"/>
          <a:ext cx="5802585" cy="3744414"/>
        </p:xfrm>
        <a:graphic>
          <a:graphicData uri="http://schemas.openxmlformats.org/drawingml/2006/table">
            <a:tbl>
              <a:tblPr/>
              <a:tblGrid>
                <a:gridCol w="1657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0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4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1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对比项目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Hive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2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数据插入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支持批量导入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支持单条和批量导入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数据更新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不支持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索引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分区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执行延迟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扩展性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好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有限</a:t>
                      </a:r>
                    </a:p>
                  </a:txBody>
                  <a:tcPr marL="91430" marR="91430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4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</TotalTime>
  <Words>2046</Words>
  <Application>Microsoft Office PowerPoint</Application>
  <PresentationFormat>全屏显示(16:9)</PresentationFormat>
  <Paragraphs>274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Open Sans Light</vt:lpstr>
      <vt:lpstr>华文楷体</vt:lpstr>
      <vt:lpstr>宋体</vt:lpstr>
      <vt:lpstr>微软雅黑</vt:lpstr>
      <vt:lpstr>Agency FB</vt:lpstr>
      <vt:lpstr>Arial</vt:lpstr>
      <vt:lpstr>Calibri</vt:lpstr>
      <vt:lpstr>Consolas</vt:lpstr>
      <vt:lpstr>Impact</vt:lpstr>
      <vt:lpstr>Times New Roman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433</cp:revision>
  <dcterms:created xsi:type="dcterms:W3CDTF">2015-12-11T17:46:17Z</dcterms:created>
  <dcterms:modified xsi:type="dcterms:W3CDTF">2018-03-20T02:45:57Z</dcterms:modified>
</cp:coreProperties>
</file>