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5" r:id="rId2"/>
    <p:sldId id="418" r:id="rId3"/>
    <p:sldId id="486" r:id="rId4"/>
    <p:sldId id="558" r:id="rId5"/>
    <p:sldId id="580" r:id="rId6"/>
    <p:sldId id="561" r:id="rId7"/>
    <p:sldId id="581" r:id="rId8"/>
    <p:sldId id="582" r:id="rId9"/>
    <p:sldId id="583" r:id="rId10"/>
    <p:sldId id="584" r:id="rId11"/>
    <p:sldId id="585" r:id="rId12"/>
    <p:sldId id="586" r:id="rId13"/>
    <p:sldId id="574" r:id="rId14"/>
    <p:sldId id="575" r:id="rId15"/>
    <p:sldId id="587" r:id="rId16"/>
    <p:sldId id="588" r:id="rId17"/>
    <p:sldId id="589" r:id="rId18"/>
    <p:sldId id="590" r:id="rId19"/>
    <p:sldId id="424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5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ZooKeeper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通过 </a:t>
            </a:r>
            <a:r>
              <a:rPr lang="en-US" altLang="zh-CN" sz="2000" dirty="0">
                <a:latin typeface="+mn-ea"/>
              </a:rPr>
              <a:t>set </a:t>
            </a:r>
            <a:r>
              <a:rPr lang="zh-CN" altLang="en-US" sz="2000" dirty="0">
                <a:latin typeface="+mn-ea"/>
              </a:rPr>
              <a:t>命令来对 </a:t>
            </a:r>
            <a:r>
              <a:rPr lang="en-US" altLang="zh-CN" sz="2000" dirty="0" err="1">
                <a:latin typeface="+mn-ea"/>
              </a:rPr>
              <a:t>mydata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所关联的字符串进行设置</a:t>
            </a:r>
          </a:p>
          <a:p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979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907704" y="1309840"/>
            <a:ext cx="4373100" cy="3494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3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删除命令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979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899592" y="1275606"/>
            <a:ext cx="5238750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ZooKeeper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编程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432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>
                <a:latin typeface="+mn-ea"/>
              </a:rPr>
              <a:t>ZooKeeper</a:t>
            </a:r>
            <a:r>
              <a:rPr lang="en-US" altLang="zh-CN" sz="2000" dirty="0">
                <a:latin typeface="+mn-ea"/>
              </a:rPr>
              <a:t> API </a:t>
            </a:r>
            <a:r>
              <a:rPr lang="zh-CN" altLang="en-US" sz="2000" dirty="0">
                <a:latin typeface="+mn-ea"/>
              </a:rPr>
              <a:t>包含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个包： 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org.apache.zookeeper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，</a:t>
            </a:r>
          </a:p>
          <a:p>
            <a:pPr lvl="1"/>
            <a:r>
              <a:rPr lang="en-US" altLang="zh-CN" sz="1600" dirty="0" err="1">
                <a:latin typeface="+mn-ea"/>
              </a:rPr>
              <a:t>org.apache.zookeeper.data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org.apache.zookeeper.server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，</a:t>
            </a:r>
          </a:p>
          <a:p>
            <a:pPr lvl="1"/>
            <a:r>
              <a:rPr lang="en-US" altLang="zh-CN" sz="1600" dirty="0" err="1" smtClean="0">
                <a:latin typeface="+mn-ea"/>
              </a:rPr>
              <a:t>org.apache.zookeeper.server.quorum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org.apache.zookeeper.server.upgrade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其中 </a:t>
            </a:r>
            <a:r>
              <a:rPr lang="en-US" altLang="zh-CN" sz="2000" dirty="0" err="1">
                <a:latin typeface="+mn-ea"/>
              </a:rPr>
              <a:t>org.apache.zookeeper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包含 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类是编程时最常用的类文件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为了使用 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服务，应用程序首先创建一个</a:t>
            </a:r>
            <a:r>
              <a:rPr lang="en-US" altLang="zh-CN" sz="2000" dirty="0">
                <a:latin typeface="+mn-ea"/>
              </a:rPr>
              <a:t>Zookeeper </a:t>
            </a:r>
            <a:r>
              <a:rPr lang="zh-CN" altLang="en-US" sz="2000" dirty="0">
                <a:latin typeface="+mn-ea"/>
              </a:rPr>
              <a:t>实例，与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服务建立</a:t>
            </a:r>
            <a:r>
              <a:rPr lang="zh-CN" altLang="en-US" sz="2000" dirty="0">
                <a:latin typeface="+mn-ea"/>
              </a:rPr>
              <a:t>起连接， 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系统将会分配给此连接回话一个 </a:t>
            </a:r>
            <a:r>
              <a:rPr lang="en-US" altLang="zh-CN" sz="2000" dirty="0">
                <a:latin typeface="+mn-ea"/>
              </a:rPr>
              <a:t>ID </a:t>
            </a:r>
            <a:r>
              <a:rPr lang="zh-CN" altLang="en-US" sz="2000" dirty="0">
                <a:latin typeface="+mn-ea"/>
              </a:rPr>
              <a:t>值，客户端会周期地向</a:t>
            </a:r>
            <a:r>
              <a:rPr lang="zh-CN" altLang="en-US" sz="2000" dirty="0" smtClean="0">
                <a:latin typeface="+mn-ea"/>
              </a:rPr>
              <a:t>服务器</a:t>
            </a:r>
            <a:r>
              <a:rPr lang="zh-CN" altLang="en-US" sz="2000" dirty="0">
                <a:latin typeface="+mn-ea"/>
              </a:rPr>
              <a:t>发送心跳来维持会话的连接，并调用 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en-US" altLang="zh-CN" sz="2000" dirty="0">
                <a:latin typeface="+mn-ea"/>
              </a:rPr>
              <a:t> API </a:t>
            </a:r>
            <a:r>
              <a:rPr lang="zh-CN" altLang="en-US" sz="2000" dirty="0">
                <a:latin typeface="+mn-ea"/>
              </a:rPr>
              <a:t>来做相应的</a:t>
            </a:r>
            <a:r>
              <a:rPr lang="zh-CN" altLang="en-US" sz="2000" dirty="0" smtClean="0">
                <a:latin typeface="+mn-ea"/>
              </a:rPr>
              <a:t>处理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编程接口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6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与命令行提供的功能类似，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也提供类似的功能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编程接口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02390"/>
              </p:ext>
            </p:extLst>
          </p:nvPr>
        </p:nvGraphicFramePr>
        <p:xfrm>
          <a:off x="611560" y="1707654"/>
          <a:ext cx="82037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8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8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878787"/>
                      </a:solidFill>
                      <a:prstDash val="solid"/>
                    </a:lnL>
                    <a:lnR w="12700">
                      <a:solidFill>
                        <a:srgbClr val="878787"/>
                      </a:solidFill>
                      <a:prstDash val="solid"/>
                    </a:lnR>
                    <a:lnT w="12700">
                      <a:solidFill>
                        <a:srgbClr val="878787"/>
                      </a:solidFill>
                      <a:prstDash val="solid"/>
                    </a:lnT>
                    <a:lnB w="12700">
                      <a:solidFill>
                        <a:srgbClr val="878787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8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878787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176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cr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ate	</a:t>
                      </a:r>
                      <a:r>
                        <a:rPr sz="2700" spc="-7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在本地目录树中创建一个节点</a:t>
                      </a:r>
                      <a:endParaRPr sz="2700" baseline="1543" dirty="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ele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删除一个节点</a:t>
                      </a:r>
                      <a:endParaRPr sz="2700" baseline="1543" dirty="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sts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测试本地是否存在目标节点</a:t>
                      </a:r>
                      <a:endParaRPr sz="2700" baseline="1543" dirty="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/s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ata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从目标节点上读取</a:t>
                      </a:r>
                      <a:r>
                        <a:rPr sz="2700" spc="157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写数据</a:t>
                      </a:r>
                      <a:endParaRPr sz="2700" baseline="1543" dirty="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/s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获取</a:t>
                      </a:r>
                      <a:r>
                        <a:rPr sz="2700" spc="15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设置目标节点访问控制列表信息</a:t>
                      </a:r>
                      <a:endParaRPr sz="2700" baseline="1543" dirty="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et</a:t>
                      </a:r>
                      <a:r>
                        <a:rPr sz="1800" spc="1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ch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il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n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检索一个子节点上的列表</a:t>
                      </a:r>
                      <a:endParaRPr sz="2700" baseline="1543" dirty="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sync	</a:t>
                      </a:r>
                      <a:r>
                        <a:rPr sz="270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等待要被传送的数据</a:t>
                      </a:r>
                      <a:endParaRPr sz="2700" baseline="1543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与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服务端进行通信，包括：连接，发送消息， 接受消息。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发送</a:t>
            </a:r>
            <a:r>
              <a:rPr lang="zh-CN" altLang="en-US" sz="2000" dirty="0">
                <a:latin typeface="+mn-ea"/>
              </a:rPr>
              <a:t>心跳信息，保持与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服务端的有效连接</a:t>
            </a:r>
            <a:r>
              <a:rPr lang="zh-CN" altLang="en-US" sz="2000" dirty="0" smtClean="0">
                <a:latin typeface="+mn-ea"/>
              </a:rPr>
              <a:t>与</a:t>
            </a:r>
            <a:r>
              <a:rPr lang="en-US" altLang="zh-CN" sz="2000" dirty="0" smtClean="0">
                <a:latin typeface="+mn-ea"/>
              </a:rPr>
              <a:t>Session</a:t>
            </a:r>
            <a:r>
              <a:rPr lang="zh-CN" altLang="en-US" sz="2000" dirty="0">
                <a:latin typeface="+mn-ea"/>
              </a:rPr>
              <a:t>的有效性。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错误</a:t>
            </a:r>
            <a:r>
              <a:rPr lang="zh-CN" altLang="en-US" sz="2000" dirty="0">
                <a:latin typeface="+mn-ea"/>
              </a:rPr>
              <a:t>处理，如果客户端当前连接的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服务端失效， 自动切换到另一台有效的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服务端。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管理</a:t>
            </a:r>
            <a:r>
              <a:rPr lang="en-US" altLang="zh-CN" sz="2000" dirty="0">
                <a:latin typeface="+mn-ea"/>
              </a:rPr>
              <a:t>Watcher</a:t>
            </a:r>
            <a:r>
              <a:rPr lang="zh-CN" altLang="en-US" sz="2000" dirty="0">
                <a:latin typeface="+mn-ea"/>
              </a:rPr>
              <a:t>，处理异常调用和</a:t>
            </a:r>
            <a:r>
              <a:rPr lang="en-US" altLang="zh-CN" sz="2000" dirty="0">
                <a:latin typeface="+mn-ea"/>
              </a:rPr>
              <a:t>Watcher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2591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的客户端工作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3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2591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的客户端工作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550293" y="843558"/>
            <a:ext cx="5467350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89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2591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的客户端工作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0" y="-20538"/>
            <a:ext cx="6905657" cy="5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2591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的客户端工作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611560" y="1275606"/>
            <a:ext cx="7574215" cy="200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运行结果：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4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="" xmlns:a16="http://schemas.microsoft.com/office/drawing/2014/main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="" xmlns:a16="http://schemas.microsoft.com/office/drawing/2014/main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="" xmlns:a16="http://schemas.microsoft.com/office/drawing/2014/main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ZooKeeper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简介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latin typeface="+mn-ea"/>
              </a:rPr>
              <a:t>从前面的原理章节中，我们知道分布式程序需要一定的协同功能，以便能够在多个运行 的进程之间建立</a:t>
            </a:r>
            <a:r>
              <a:rPr lang="zh-CN" altLang="en-US" sz="2000" dirty="0" smtClean="0">
                <a:latin typeface="+mn-ea"/>
              </a:rPr>
              <a:t>联系，其中</a:t>
            </a:r>
            <a:r>
              <a:rPr lang="zh-CN" altLang="en-US" sz="2000" dirty="0">
                <a:latin typeface="+mn-ea"/>
              </a:rPr>
              <a:t>一个重要的协同功能就是进行分布式锁，这样就可以在多个应用程序进行共享资源访问的</a:t>
            </a:r>
            <a:r>
              <a:rPr lang="zh-CN" altLang="en-US" sz="2000" dirty="0" smtClean="0">
                <a:latin typeface="+mn-ea"/>
              </a:rPr>
              <a:t>时候</a:t>
            </a:r>
            <a:r>
              <a:rPr lang="zh-CN" altLang="en-US" sz="2000" dirty="0">
                <a:latin typeface="+mn-ea"/>
              </a:rPr>
              <a:t>起到保护作用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就是一个为分布式应用程序进行协调的</a:t>
            </a:r>
            <a:r>
              <a:rPr lang="zh-CN" altLang="en-US" sz="2000" dirty="0" smtClean="0">
                <a:latin typeface="+mn-ea"/>
              </a:rPr>
              <a:t>服务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提供了一系列分布式系统的基本服务或者可以基于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完成</a:t>
            </a:r>
            <a:r>
              <a:rPr lang="zh-CN" altLang="en-US" sz="2000" dirty="0" smtClean="0">
                <a:latin typeface="+mn-ea"/>
              </a:rPr>
              <a:t>分布式系统</a:t>
            </a:r>
            <a:r>
              <a:rPr lang="zh-CN" altLang="en-US" sz="2000" dirty="0">
                <a:latin typeface="+mn-ea"/>
              </a:rPr>
              <a:t>的基本服务：同步、配置管理、分组和</a:t>
            </a:r>
            <a:r>
              <a:rPr lang="zh-CN" altLang="en-US" sz="2000" dirty="0" smtClean="0">
                <a:latin typeface="+mn-ea"/>
              </a:rPr>
              <a:t>命名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提供了一个易于编程的环境，实现了一个简化的文件系统，提供类似的</a:t>
            </a:r>
            <a:r>
              <a:rPr lang="zh-CN" altLang="en-US" sz="2000" dirty="0" smtClean="0">
                <a:latin typeface="+mn-ea"/>
              </a:rPr>
              <a:t>目录</a:t>
            </a:r>
            <a:r>
              <a:rPr lang="zh-CN" altLang="en-US" sz="2000" dirty="0">
                <a:latin typeface="+mn-ea"/>
              </a:rPr>
              <a:t>树结构</a:t>
            </a:r>
          </a:p>
          <a:p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编写，支持了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以及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语言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绑定分布式</a:t>
            </a:r>
            <a:r>
              <a:rPr lang="zh-CN" altLang="en-US" sz="2000" dirty="0">
                <a:latin typeface="+mn-ea"/>
              </a:rPr>
              <a:t>的协调服务</a:t>
            </a:r>
            <a:r>
              <a:rPr lang="en-US" altLang="zh-CN" sz="2000" dirty="0">
                <a:latin typeface="+mn-ea"/>
              </a:rPr>
              <a:t>coordination</a:t>
            </a:r>
            <a:r>
              <a:rPr lang="zh-CN" altLang="en-US" sz="2000" dirty="0">
                <a:latin typeface="+mn-ea"/>
              </a:rPr>
              <a:t>非常容易出错，出错之后也很难恢复，例如死锁状态</a:t>
            </a:r>
            <a:r>
              <a:rPr lang="zh-CN" altLang="en-US" sz="2000" dirty="0" smtClean="0">
                <a:latin typeface="+mn-ea"/>
              </a:rPr>
              <a:t>，或者</a:t>
            </a:r>
            <a:r>
              <a:rPr lang="zh-CN" altLang="en-US" sz="2000" dirty="0">
                <a:latin typeface="+mn-ea"/>
              </a:rPr>
              <a:t>出现资源竞争状态，通过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可以以良好的编程接口将程序员从自己</a:t>
            </a:r>
            <a:r>
              <a:rPr lang="zh-CN" altLang="en-US" sz="2000" dirty="0" smtClean="0">
                <a:latin typeface="+mn-ea"/>
              </a:rPr>
              <a:t>构造协调</a:t>
            </a:r>
            <a:r>
              <a:rPr lang="zh-CN" altLang="en-US" sz="2000" dirty="0">
                <a:latin typeface="+mn-ea"/>
              </a:rPr>
              <a:t>服务的负担中解放出来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结构简单</a:t>
            </a:r>
          </a:p>
          <a:p>
            <a:pPr lvl="1"/>
            <a:r>
              <a:rPr lang="en-US" altLang="zh-CN" sz="1600" dirty="0" err="1" smtClean="0">
                <a:latin typeface="+mn-ea"/>
              </a:rPr>
              <a:t>ZooKeeper</a:t>
            </a:r>
            <a:r>
              <a:rPr lang="zh-CN" altLang="en-US" sz="1600" dirty="0">
                <a:latin typeface="+mn-ea"/>
              </a:rPr>
              <a:t>提供了文件系统的树状</a:t>
            </a:r>
            <a:r>
              <a:rPr lang="zh-CN" altLang="en-US" sz="1600" dirty="0" smtClean="0">
                <a:latin typeface="+mn-ea"/>
              </a:rPr>
              <a:t>结构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数据备份</a:t>
            </a:r>
          </a:p>
          <a:p>
            <a:pPr lvl="1"/>
            <a:r>
              <a:rPr lang="zh-CN" altLang="en-US" sz="1600" dirty="0">
                <a:latin typeface="+mn-ea"/>
              </a:rPr>
              <a:t>数据一致性，快照</a:t>
            </a:r>
            <a:r>
              <a:rPr lang="en-US" altLang="zh-CN" sz="1600" dirty="0">
                <a:latin typeface="+mn-ea"/>
              </a:rPr>
              <a:t>+WAL (write ahead log</a:t>
            </a:r>
            <a:r>
              <a:rPr lang="en-US" altLang="zh-CN" sz="16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有序性</a:t>
            </a:r>
          </a:p>
          <a:p>
            <a:pPr lvl="1"/>
            <a:r>
              <a:rPr lang="zh-CN" altLang="en-US" sz="1600" dirty="0" smtClean="0">
                <a:latin typeface="+mn-ea"/>
              </a:rPr>
              <a:t>有序</a:t>
            </a:r>
            <a:r>
              <a:rPr lang="zh-CN" altLang="en-US" sz="1600" dirty="0">
                <a:latin typeface="+mn-ea"/>
              </a:rPr>
              <a:t>的事务编号 </a:t>
            </a:r>
            <a:r>
              <a:rPr lang="en-US" altLang="zh-CN" sz="1600" dirty="0" err="1" smtClean="0">
                <a:latin typeface="+mn-ea"/>
              </a:rPr>
              <a:t>zxid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高效性</a:t>
            </a:r>
          </a:p>
          <a:p>
            <a:pPr lvl="1"/>
            <a:r>
              <a:rPr lang="zh-CN" altLang="en-US" sz="1600" dirty="0" smtClean="0">
                <a:latin typeface="+mn-ea"/>
              </a:rPr>
              <a:t>所有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server</a:t>
            </a:r>
            <a:r>
              <a:rPr lang="zh-CN" altLang="en-US" sz="1600" dirty="0">
                <a:latin typeface="+mn-ea"/>
              </a:rPr>
              <a:t>都提供读服务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6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ZooKeeper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命令</a:t>
            </a: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167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支持一系列 的四个字母的命令，可以询问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的运行状态，用</a:t>
            </a:r>
            <a:r>
              <a:rPr lang="en-US" altLang="zh-CN" sz="2000" dirty="0" err="1">
                <a:latin typeface="+mn-ea"/>
              </a:rPr>
              <a:t>nc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工具就可以打印状态，</a:t>
            </a:r>
            <a:r>
              <a:rPr lang="zh-CN" altLang="en-US" sz="2000" dirty="0" smtClean="0">
                <a:latin typeface="+mn-ea"/>
              </a:rPr>
              <a:t>或者使用</a:t>
            </a:r>
            <a:r>
              <a:rPr lang="en-US" altLang="zh-CN" sz="2000" dirty="0">
                <a:latin typeface="+mn-ea"/>
              </a:rPr>
              <a:t>telnet</a:t>
            </a:r>
            <a:r>
              <a:rPr lang="zh-CN" altLang="en-US" sz="2000" dirty="0">
                <a:latin typeface="+mn-ea"/>
              </a:rPr>
              <a:t>工具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979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的四字命令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707904" y="1707654"/>
            <a:ext cx="4666169" cy="2916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8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979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的四字命令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46370"/>
              </p:ext>
            </p:extLst>
          </p:nvPr>
        </p:nvGraphicFramePr>
        <p:xfrm>
          <a:off x="827584" y="588817"/>
          <a:ext cx="7776864" cy="4319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70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9534">
                <a:tc gridSpan="2">
                  <a:txBody>
                    <a:bodyPr/>
                    <a:lstStyle/>
                    <a:p>
                      <a:pPr marL="1082675" marR="2379345" indent="-957580">
                        <a:lnSpc>
                          <a:spcPct val="150000"/>
                        </a:lnSpc>
                        <a:tabLst>
                          <a:tab pos="5059680" algn="l"/>
                        </a:tabLst>
                      </a:pPr>
                      <a:r>
                        <a:rPr sz="1400" b="1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Verdana"/>
                        </a:rPr>
                        <a:t>Zoo</a:t>
                      </a:r>
                      <a:r>
                        <a:rPr sz="1400" b="1" spc="5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Verdana"/>
                        </a:rPr>
                        <a:t>K</a:t>
                      </a:r>
                      <a:r>
                        <a:rPr sz="1400" b="1" spc="-5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Verdana"/>
                        </a:rPr>
                        <a:t>e</a:t>
                      </a:r>
                      <a:r>
                        <a:rPr sz="1400" b="1" spc="5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Verdana"/>
                        </a:rPr>
                        <a:t>e</a:t>
                      </a:r>
                      <a:r>
                        <a:rPr sz="1400" b="1" spc="-5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Verdana"/>
                        </a:rPr>
                        <a:t>p</a:t>
                      </a:r>
                      <a:r>
                        <a:rPr sz="1400" b="1" spc="5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Verdana"/>
                        </a:rPr>
                        <a:t>e</a:t>
                      </a:r>
                      <a:r>
                        <a:rPr sz="1400" b="1" spc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endParaRPr lang="en-US" sz="1400" b="1" spc="0" dirty="0" smtClean="0">
                        <a:solidFill>
                          <a:srgbClr val="FFFFFF"/>
                        </a:solidFill>
                        <a:latin typeface="+mn-ea"/>
                        <a:ea typeface="+mn-ea"/>
                        <a:cs typeface="Verdana"/>
                      </a:endParaRPr>
                    </a:p>
                    <a:p>
                      <a:pPr marL="1082675" marR="2379345" indent="-957580">
                        <a:lnSpc>
                          <a:spcPct val="150000"/>
                        </a:lnSpc>
                        <a:tabLst>
                          <a:tab pos="5059680" algn="l"/>
                        </a:tabLst>
                      </a:pPr>
                      <a:r>
                        <a:rPr sz="1400" b="1" spc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微软雅黑"/>
                        </a:rPr>
                        <a:t>四字命</a:t>
                      </a:r>
                      <a:r>
                        <a:rPr lang="zh-CN" altLang="en-US" sz="1400" b="1" spc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微软雅黑"/>
                        </a:rPr>
                        <a:t>令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微软雅黑"/>
                        </a:rPr>
                        <a:t>	</a:t>
                      </a:r>
                      <a:r>
                        <a:rPr lang="en-US" sz="1400" b="1" spc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微软雅黑"/>
                        </a:rPr>
                        <a:t>                                                   </a:t>
                      </a:r>
                      <a:r>
                        <a:rPr sz="1400" b="1" spc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微软雅黑"/>
                        </a:rPr>
                        <a:t>功能描述</a:t>
                      </a:r>
                      <a:endParaRPr sz="14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88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conf</a:t>
                      </a:r>
                      <a:endParaRPr sz="14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输出相关服务配置的详细信息。</a:t>
                      </a: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476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cons</a:t>
                      </a:r>
                      <a:endParaRPr sz="14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524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列出所有连接到服务器的客户端的完全的连接</a:t>
                      </a:r>
                      <a:r>
                        <a:rPr sz="1400" spc="10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/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会话的详 </a:t>
                      </a:r>
                      <a:r>
                        <a:rPr sz="14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细信息。包括“接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受</a:t>
                      </a:r>
                      <a:r>
                        <a:rPr sz="1400" spc="1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/ </a:t>
                      </a:r>
                      <a:r>
                        <a:rPr sz="14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发送”的包数量、会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话</a:t>
                      </a:r>
                      <a:r>
                        <a:rPr sz="1400" spc="1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i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d</a:t>
                      </a:r>
                      <a:r>
                        <a:rPr sz="1400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、操作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延迟、最后的操作执行等等信息。</a:t>
                      </a:r>
                      <a:endParaRPr sz="14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203">
                <a:tc>
                  <a:txBody>
                    <a:bodyPr/>
                    <a:lstStyle/>
                    <a:p>
                      <a:pPr marL="44450">
                        <a:lnSpc>
                          <a:spcPts val="2130"/>
                        </a:lnSpc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du</a:t>
                      </a:r>
                      <a:r>
                        <a:rPr sz="1400" b="1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mp</a:t>
                      </a:r>
                      <a:endParaRPr sz="1400">
                        <a:solidFill>
                          <a:schemeClr val="bg1"/>
                        </a:solidFill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列出未经处理的会话和临时节点。</a:t>
                      </a: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85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e</a:t>
                      </a:r>
                      <a:r>
                        <a:rPr sz="14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v</a:t>
                      </a:r>
                      <a:r>
                        <a:rPr sz="14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i</a:t>
                      </a:r>
                      <a:endParaRPr sz="140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输出关于服务环境的详细信息（区别于</a:t>
                      </a:r>
                      <a:r>
                        <a:rPr sz="1400" spc="10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conf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命令）。</a:t>
                      </a:r>
                      <a:endParaRPr sz="14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203">
                <a:tc>
                  <a:txBody>
                    <a:bodyPr/>
                    <a:lstStyle/>
                    <a:p>
                      <a:pPr marL="44450">
                        <a:lnSpc>
                          <a:spcPts val="2130"/>
                        </a:lnSpc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e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qs</a:t>
                      </a:r>
                      <a:endParaRPr sz="1400">
                        <a:solidFill>
                          <a:schemeClr val="bg1"/>
                        </a:solidFill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列出未经处理的请求</a:t>
                      </a: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38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uok</a:t>
                      </a:r>
                      <a:endParaRPr sz="140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89865">
                        <a:lnSpc>
                          <a:spcPct val="100600"/>
                        </a:lnSpc>
                      </a:pPr>
                      <a:r>
                        <a:rPr sz="14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测试服务是否处于正确状态。如果确实如此，那么服务返 回“</a:t>
                      </a:r>
                      <a:r>
                        <a:rPr sz="1400" spc="1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i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mok</a:t>
                      </a:r>
                      <a:r>
                        <a:rPr sz="14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”，否则不做任何相应。</a:t>
                      </a:r>
                      <a:endParaRPr sz="14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8203">
                <a:tc>
                  <a:txBody>
                    <a:bodyPr/>
                    <a:lstStyle/>
                    <a:p>
                      <a:pPr marL="44450">
                        <a:lnSpc>
                          <a:spcPts val="2125"/>
                        </a:lnSpc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st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a</a:t>
                      </a:r>
                      <a:r>
                        <a:rPr sz="1400" b="1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endParaRPr sz="1400">
                        <a:solidFill>
                          <a:schemeClr val="bg1"/>
                        </a:solidFill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输出关于性能和连接的客户端的列表。</a:t>
                      </a: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8203">
                <a:tc>
                  <a:txBody>
                    <a:bodyPr/>
                    <a:lstStyle/>
                    <a:p>
                      <a:pPr marL="44450">
                        <a:lnSpc>
                          <a:spcPts val="2125"/>
                        </a:lnSpc>
                      </a:pPr>
                      <a:r>
                        <a:rPr sz="14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wchs</a:t>
                      </a:r>
                      <a:endParaRPr sz="140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列出服务器</a:t>
                      </a:r>
                      <a:r>
                        <a:rPr sz="1400" spc="1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w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atch</a:t>
                      </a:r>
                      <a:r>
                        <a:rPr sz="14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的详细信息。</a:t>
                      </a:r>
                      <a:endParaRPr sz="14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317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wchc</a:t>
                      </a:r>
                      <a:endParaRPr sz="1400">
                        <a:solidFill>
                          <a:schemeClr val="bg1"/>
                        </a:solidFill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7843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通过</a:t>
                      </a:r>
                      <a:r>
                        <a:rPr sz="1400" spc="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1400" spc="-1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e</a:t>
                      </a:r>
                      <a:r>
                        <a:rPr sz="14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ssion</a:t>
                      </a:r>
                      <a:r>
                        <a:rPr sz="1400" spc="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列出服务器</a:t>
                      </a:r>
                      <a:r>
                        <a:rPr sz="1400" spc="10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w</a:t>
                      </a:r>
                      <a:r>
                        <a:rPr sz="14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atch</a:t>
                      </a:r>
                      <a:r>
                        <a:rPr sz="1400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的详细信息，它的输出 是一个与</a:t>
                      </a:r>
                      <a:r>
                        <a:rPr sz="1400" spc="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w</a:t>
                      </a:r>
                      <a:r>
                        <a:rPr sz="14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atch</a:t>
                      </a:r>
                      <a:r>
                        <a:rPr sz="1400" spc="-5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微软雅黑"/>
                        </a:rPr>
                        <a:t>相关的会话的列表。</a:t>
                      </a:r>
                      <a:endParaRPr sz="14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317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wchp</a:t>
                      </a:r>
                      <a:endParaRPr sz="140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通过路径列出服务器</a:t>
                      </a:r>
                      <a:r>
                        <a:rPr sz="1400" spc="10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 </a:t>
                      </a:r>
                      <a:r>
                        <a:rPr sz="14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w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atch</a:t>
                      </a:r>
                      <a:r>
                        <a:rPr sz="14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的详细信息。它输出一个与</a:t>
                      </a:r>
                      <a:endParaRPr sz="1400" dirty="0">
                        <a:latin typeface="+mn-ea"/>
                        <a:ea typeface="+mn-ea"/>
                        <a:cs typeface="微软雅黑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14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e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ssion</a:t>
                      </a:r>
                      <a:r>
                        <a:rPr sz="1400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14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相关的路径。</a:t>
                      </a:r>
                      <a:endParaRPr sz="14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zkCli.sh –server master 2181</a:t>
            </a:r>
          </a:p>
          <a:p>
            <a:r>
              <a:rPr lang="en-US" altLang="zh-CN" sz="2000" dirty="0">
                <a:latin typeface="+mn-ea"/>
              </a:rPr>
              <a:t>Help</a:t>
            </a:r>
            <a:r>
              <a:rPr lang="zh-CN" altLang="en-US" sz="2000" dirty="0">
                <a:latin typeface="+mn-ea"/>
              </a:rPr>
              <a:t>命令可以列出支持</a:t>
            </a:r>
            <a:r>
              <a:rPr lang="zh-CN" altLang="en-US" sz="2000" dirty="0" smtClean="0">
                <a:latin typeface="+mn-ea"/>
              </a:rPr>
              <a:t>的命令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979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的命令行工具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4355976" y="1371687"/>
            <a:ext cx="3960440" cy="3432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2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使用 </a:t>
            </a:r>
            <a:r>
              <a:rPr lang="en-US" altLang="zh-CN" sz="2000" dirty="0" err="1">
                <a:latin typeface="+mn-ea"/>
              </a:rPr>
              <a:t>ls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命令来查看 当前</a:t>
            </a:r>
            <a:r>
              <a:rPr lang="en-US" altLang="zh-CN" sz="2000" dirty="0" err="1">
                <a:latin typeface="+mn-ea"/>
              </a:rPr>
              <a:t>ZooKeeper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中 所包含的</a:t>
            </a:r>
            <a:r>
              <a:rPr lang="zh-CN" altLang="en-US" sz="2000" dirty="0" smtClean="0">
                <a:latin typeface="+mn-ea"/>
              </a:rPr>
              <a:t>内容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创建一个新的 </a:t>
            </a:r>
            <a:r>
              <a:rPr lang="en-US" altLang="zh-CN" sz="2000" dirty="0" err="1">
                <a:latin typeface="+mn-ea"/>
              </a:rPr>
              <a:t>znode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，使用 </a:t>
            </a:r>
            <a:r>
              <a:rPr lang="en-US" altLang="zh-CN" sz="2000" dirty="0">
                <a:latin typeface="+mn-ea"/>
              </a:rPr>
              <a:t>create /</a:t>
            </a:r>
            <a:r>
              <a:rPr lang="en-US" altLang="zh-CN" sz="2000" dirty="0" err="1">
                <a:latin typeface="+mn-ea"/>
              </a:rPr>
              <a:t>mydata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IntelData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。</a:t>
            </a:r>
            <a:r>
              <a:rPr lang="zh-CN" altLang="en-US" sz="2000" dirty="0" smtClean="0">
                <a:latin typeface="+mn-ea"/>
              </a:rPr>
              <a:t>这个</a:t>
            </a:r>
            <a:r>
              <a:rPr lang="zh-CN" altLang="en-US" sz="2000" dirty="0">
                <a:latin typeface="+mn-ea"/>
              </a:rPr>
              <a:t>命令创建了一个新的 </a:t>
            </a:r>
            <a:r>
              <a:rPr lang="en-US" altLang="zh-CN" sz="2000" dirty="0" err="1">
                <a:latin typeface="+mn-ea"/>
              </a:rPr>
              <a:t>znode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节点“</a:t>
            </a:r>
            <a:r>
              <a:rPr lang="en-US" altLang="zh-CN" sz="2000" dirty="0" err="1">
                <a:latin typeface="+mn-ea"/>
              </a:rPr>
              <a:t>mydata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以及与它</a:t>
            </a:r>
            <a:r>
              <a:rPr lang="zh-CN" altLang="en-US" sz="2000" dirty="0" smtClean="0">
                <a:latin typeface="+mn-ea"/>
              </a:rPr>
              <a:t>关联的</a:t>
            </a:r>
            <a:r>
              <a:rPr lang="zh-CN" altLang="en-US" sz="2000" dirty="0">
                <a:latin typeface="+mn-ea"/>
              </a:rPr>
              <a:t>字符串</a:t>
            </a:r>
            <a:r>
              <a:rPr lang="en-US" altLang="zh-CN" sz="2000" dirty="0" err="1">
                <a:latin typeface="+mn-ea"/>
              </a:rPr>
              <a:t>IntelData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运行 </a:t>
            </a:r>
            <a:r>
              <a:rPr lang="en-US" altLang="zh-CN" sz="2000" dirty="0">
                <a:latin typeface="+mn-ea"/>
              </a:rPr>
              <a:t>get </a:t>
            </a:r>
            <a:r>
              <a:rPr lang="zh-CN" altLang="en-US" sz="2000" dirty="0">
                <a:latin typeface="+mn-ea"/>
              </a:rPr>
              <a:t>命令获得数据</a:t>
            </a:r>
          </a:p>
          <a:p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8979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899593" y="1203599"/>
            <a:ext cx="5472608" cy="57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851920" y="2657452"/>
            <a:ext cx="3816424" cy="2146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3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666</Words>
  <Application>Microsoft Office PowerPoint</Application>
  <PresentationFormat>全屏显示(16:9)</PresentationFormat>
  <Paragraphs>118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Open Sans Light</vt:lpstr>
      <vt:lpstr>华文楷体</vt:lpstr>
      <vt:lpstr>宋体</vt:lpstr>
      <vt:lpstr>微软雅黑</vt:lpstr>
      <vt:lpstr>Agency FB</vt:lpstr>
      <vt:lpstr>Arial</vt:lpstr>
      <vt:lpstr>Calibri</vt:lpstr>
      <vt:lpstr>Consolas</vt:lpstr>
      <vt:lpstr>Impact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473</cp:revision>
  <dcterms:created xsi:type="dcterms:W3CDTF">2015-12-11T17:46:17Z</dcterms:created>
  <dcterms:modified xsi:type="dcterms:W3CDTF">2018-02-28T01:26:15Z</dcterms:modified>
</cp:coreProperties>
</file>