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25" r:id="rId2"/>
    <p:sldId id="418" r:id="rId3"/>
    <p:sldId id="486" r:id="rId4"/>
    <p:sldId id="559" r:id="rId5"/>
    <p:sldId id="560" r:id="rId6"/>
    <p:sldId id="561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604" r:id="rId19"/>
    <p:sldId id="573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74" r:id="rId36"/>
    <p:sldId id="575" r:id="rId37"/>
    <p:sldId id="576" r:id="rId38"/>
    <p:sldId id="577" r:id="rId39"/>
    <p:sldId id="578" r:id="rId40"/>
    <p:sldId id="594" r:id="rId41"/>
    <p:sldId id="595" r:id="rId42"/>
    <p:sldId id="596" r:id="rId43"/>
    <p:sldId id="597" r:id="rId44"/>
    <p:sldId id="598" r:id="rId45"/>
    <p:sldId id="599" r:id="rId46"/>
    <p:sldId id="600" r:id="rId47"/>
    <p:sldId id="601" r:id="rId48"/>
    <p:sldId id="602" r:id="rId49"/>
    <p:sldId id="603" r:id="rId50"/>
    <p:sldId id="424" r:id="rId51"/>
  </p:sldIdLst>
  <p:sldSz cx="9144000" cy="5143500" type="screen16x9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4B"/>
    <a:srgbClr val="778495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94414" autoAdjust="0"/>
  </p:normalViewPr>
  <p:slideViewPr>
    <p:cSldViewPr>
      <p:cViewPr varScale="1">
        <p:scale>
          <a:sx n="92" d="100"/>
          <a:sy n="92" d="100"/>
        </p:scale>
        <p:origin x="612" y="9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3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6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9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0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57200" y="1203325"/>
            <a:ext cx="8229600" cy="3384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"/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56CC36-AAB0-48E4-B898-6AF04E31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298" y="3006387"/>
            <a:ext cx="56227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HBase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1FF01D84-456E-4235-9E12-04ECB02B7026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78FAE0A7-127D-4B9D-9078-023CF8228CDC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E1A68A0-6837-423F-89C9-0C2FC86E63C4}"/>
              </a:ext>
            </a:extLst>
          </p:cNvPr>
          <p:cNvSpPr/>
          <p:nvPr/>
        </p:nvSpPr>
        <p:spPr>
          <a:xfrm>
            <a:off x="5220072" y="964240"/>
            <a:ext cx="3296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 err="1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Hadoop</a:t>
            </a:r>
            <a:endParaRPr lang="zh-CN" altLang="en-US" sz="96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9" name="图片 22" descr="软件学院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54" y="24550"/>
            <a:ext cx="3724073" cy="5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7" grpId="0" animBg="1"/>
      <p:bldP spid="16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存储大量的数据（</a:t>
            </a:r>
            <a:r>
              <a:rPr lang="en-US" altLang="zh-CN" sz="2000" dirty="0">
                <a:latin typeface="+mn-ea"/>
              </a:rPr>
              <a:t>&gt;TB</a:t>
            </a:r>
            <a:r>
              <a:rPr lang="zh-CN" altLang="en-US" sz="2000" dirty="0">
                <a:latin typeface="+mn-ea"/>
              </a:rPr>
              <a:t>）</a:t>
            </a:r>
          </a:p>
          <a:p>
            <a:r>
              <a:rPr lang="zh-CN" altLang="en-US" sz="2000" dirty="0">
                <a:latin typeface="+mn-ea"/>
              </a:rPr>
              <a:t>需要很高的写吞吐量</a:t>
            </a:r>
          </a:p>
          <a:p>
            <a:r>
              <a:rPr lang="zh-CN" altLang="en-US" sz="2000" dirty="0">
                <a:latin typeface="+mn-ea"/>
              </a:rPr>
              <a:t>大规模数据集很好性能的随机访问（按列）</a:t>
            </a:r>
          </a:p>
          <a:p>
            <a:r>
              <a:rPr lang="zh-CN" altLang="en-US" sz="2000" dirty="0">
                <a:latin typeface="+mn-ea"/>
              </a:rPr>
              <a:t>需要进行优雅的数据扩展</a:t>
            </a:r>
          </a:p>
          <a:p>
            <a:r>
              <a:rPr lang="zh-CN" altLang="en-US" sz="2000" dirty="0">
                <a:latin typeface="+mn-ea"/>
              </a:rPr>
              <a:t>结构化和半结构化的数据</a:t>
            </a:r>
          </a:p>
          <a:p>
            <a:r>
              <a:rPr lang="zh-CN" altLang="en-US" sz="2000" dirty="0">
                <a:latin typeface="+mn-ea"/>
              </a:rPr>
              <a:t>不需要全部的关系数据库特性，例如交叉列、交叉表，事务，连接</a:t>
            </a:r>
            <a:r>
              <a:rPr lang="zh-CN" altLang="en-US" sz="2000" dirty="0" smtClean="0">
                <a:latin typeface="+mn-ea"/>
              </a:rPr>
              <a:t>等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Client – RPC(management, CRUD)</a:t>
            </a:r>
          </a:p>
          <a:p>
            <a:r>
              <a:rPr lang="en-US" altLang="zh-CN" sz="2000" dirty="0" err="1" smtClean="0">
                <a:latin typeface="+mn-ea"/>
              </a:rPr>
              <a:t>ZooKeeper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– Quorum,</a:t>
            </a:r>
            <a:r>
              <a:rPr lang="zh-CN" altLang="en-US" sz="2000" dirty="0">
                <a:latin typeface="+mn-ea"/>
              </a:rPr>
              <a:t>协调通信</a:t>
            </a:r>
          </a:p>
          <a:p>
            <a:r>
              <a:rPr lang="en-US" altLang="zh-CN" sz="2000" dirty="0" err="1">
                <a:latin typeface="+mn-ea"/>
              </a:rPr>
              <a:t>HMaster</a:t>
            </a:r>
            <a:r>
              <a:rPr lang="en-US" altLang="zh-CN" sz="2000" dirty="0">
                <a:latin typeface="+mn-ea"/>
              </a:rPr>
              <a:t> – table/region</a:t>
            </a:r>
            <a:r>
              <a:rPr lang="zh-CN" altLang="en-US" sz="2000" dirty="0">
                <a:latin typeface="+mn-ea"/>
              </a:rPr>
              <a:t>的管理</a:t>
            </a:r>
          </a:p>
          <a:p>
            <a:r>
              <a:rPr lang="en-US" altLang="zh-CN" sz="2000" dirty="0" err="1">
                <a:latin typeface="+mn-ea"/>
              </a:rPr>
              <a:t>HRegionServer</a:t>
            </a:r>
            <a:r>
              <a:rPr lang="en-US" altLang="zh-CN" sz="2000" dirty="0">
                <a:latin typeface="+mn-ea"/>
              </a:rPr>
              <a:t> – </a:t>
            </a:r>
            <a:r>
              <a:rPr lang="zh-CN" altLang="en-US" sz="2000" dirty="0">
                <a:latin typeface="+mn-ea"/>
              </a:rPr>
              <a:t>核心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响应用户</a:t>
            </a:r>
            <a:r>
              <a:rPr lang="en-US" altLang="zh-CN" sz="2000" dirty="0">
                <a:latin typeface="+mn-ea"/>
              </a:rPr>
              <a:t>I/O,</a:t>
            </a:r>
            <a:r>
              <a:rPr lang="zh-CN" altLang="en-US" sz="2000" dirty="0">
                <a:latin typeface="+mn-ea"/>
              </a:rPr>
              <a:t>向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读写数据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7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71550"/>
            <a:ext cx="6566396" cy="40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74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管理用户对</a:t>
            </a:r>
            <a:r>
              <a:rPr lang="en-US" altLang="zh-CN" sz="2000" dirty="0">
                <a:latin typeface="+mn-ea"/>
              </a:rPr>
              <a:t>Table</a:t>
            </a:r>
            <a:r>
              <a:rPr lang="zh-CN" altLang="en-US" sz="2000" dirty="0">
                <a:latin typeface="+mn-ea"/>
              </a:rPr>
              <a:t>的增、删、改、查操作</a:t>
            </a:r>
          </a:p>
          <a:p>
            <a:r>
              <a:rPr lang="zh-CN" altLang="en-US" sz="2000" dirty="0">
                <a:latin typeface="+mn-ea"/>
              </a:rPr>
              <a:t>管理</a:t>
            </a:r>
            <a:r>
              <a:rPr lang="en-US" altLang="zh-CN" sz="2000" dirty="0" err="1">
                <a:latin typeface="+mn-ea"/>
              </a:rPr>
              <a:t>HRegionServer</a:t>
            </a:r>
            <a:r>
              <a:rPr lang="zh-CN" altLang="en-US" sz="2000" dirty="0">
                <a:latin typeface="+mn-ea"/>
              </a:rPr>
              <a:t>的负载均衡，调整</a:t>
            </a:r>
            <a:r>
              <a:rPr lang="en-US" altLang="zh-CN" sz="2000" dirty="0">
                <a:latin typeface="+mn-ea"/>
              </a:rPr>
              <a:t>Region</a:t>
            </a:r>
            <a:r>
              <a:rPr lang="zh-CN" altLang="en-US" sz="2000" dirty="0">
                <a:latin typeface="+mn-ea"/>
              </a:rPr>
              <a:t>分布</a:t>
            </a:r>
          </a:p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Region Split</a:t>
            </a:r>
            <a:r>
              <a:rPr lang="zh-CN" altLang="en-US" sz="2000" dirty="0">
                <a:latin typeface="+mn-ea"/>
              </a:rPr>
              <a:t>后，负责新</a:t>
            </a:r>
            <a:r>
              <a:rPr lang="en-US" altLang="zh-CN" sz="2000" dirty="0">
                <a:latin typeface="+mn-ea"/>
              </a:rPr>
              <a:t>Region</a:t>
            </a:r>
            <a:r>
              <a:rPr lang="zh-CN" altLang="en-US" sz="2000" dirty="0">
                <a:latin typeface="+mn-ea"/>
              </a:rPr>
              <a:t>的分配</a:t>
            </a:r>
          </a:p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 err="1">
                <a:latin typeface="+mn-ea"/>
              </a:rPr>
              <a:t>HRegionServer</a:t>
            </a:r>
            <a:r>
              <a:rPr lang="zh-CN" altLang="en-US" sz="2000" dirty="0">
                <a:latin typeface="+mn-ea"/>
              </a:rPr>
              <a:t>停机后，负责失效</a:t>
            </a:r>
            <a:r>
              <a:rPr lang="en-US" altLang="zh-CN" sz="2000" dirty="0" err="1" smtClean="0">
                <a:latin typeface="+mn-ea"/>
              </a:rPr>
              <a:t>HRegionServer</a:t>
            </a:r>
            <a:r>
              <a:rPr lang="zh-CN" altLang="en-US" sz="2000" dirty="0" smtClean="0">
                <a:latin typeface="+mn-ea"/>
              </a:rPr>
              <a:t>上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Regions</a:t>
            </a:r>
            <a:r>
              <a:rPr lang="zh-CN" altLang="en-US" sz="2000" dirty="0">
                <a:latin typeface="+mn-ea"/>
              </a:rPr>
              <a:t>迁移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HMaster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4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HRegionServer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71550"/>
            <a:ext cx="6609913" cy="395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15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HRegionServer</a:t>
            </a:r>
            <a:r>
              <a:rPr lang="zh-CN" altLang="en-US" sz="2000" dirty="0">
                <a:latin typeface="+mn-ea"/>
              </a:rPr>
              <a:t>内部管理了一系列</a:t>
            </a:r>
            <a:r>
              <a:rPr lang="en-US" altLang="zh-CN" sz="2000" dirty="0" err="1">
                <a:latin typeface="+mn-ea"/>
              </a:rPr>
              <a:t>HRegion</a:t>
            </a:r>
            <a:r>
              <a:rPr lang="zh-CN" altLang="en-US" sz="2000" dirty="0">
                <a:latin typeface="+mn-ea"/>
              </a:rPr>
              <a:t>对象</a:t>
            </a:r>
          </a:p>
          <a:p>
            <a:r>
              <a:rPr lang="zh-CN" altLang="en-US" sz="2000" dirty="0">
                <a:latin typeface="+mn-ea"/>
              </a:rPr>
              <a:t>每个</a:t>
            </a:r>
            <a:r>
              <a:rPr lang="en-US" altLang="zh-CN" sz="2000" dirty="0" err="1">
                <a:latin typeface="+mn-ea"/>
              </a:rPr>
              <a:t>HRegion</a:t>
            </a:r>
            <a:r>
              <a:rPr lang="zh-CN" altLang="en-US" sz="2000" dirty="0">
                <a:latin typeface="+mn-ea"/>
              </a:rPr>
              <a:t>对应了</a:t>
            </a:r>
            <a:r>
              <a:rPr lang="en-US" altLang="zh-CN" sz="2000" dirty="0">
                <a:latin typeface="+mn-ea"/>
              </a:rPr>
              <a:t>Table</a:t>
            </a:r>
            <a:r>
              <a:rPr lang="zh-CN" altLang="en-US" sz="2000" dirty="0">
                <a:latin typeface="+mn-ea"/>
              </a:rPr>
              <a:t>中的一个</a:t>
            </a:r>
            <a:r>
              <a:rPr lang="en-US" altLang="zh-CN" sz="2000" dirty="0">
                <a:latin typeface="+mn-ea"/>
              </a:rPr>
              <a:t>Region</a:t>
            </a:r>
          </a:p>
          <a:p>
            <a:r>
              <a:rPr lang="en-US" altLang="zh-CN" sz="2000" dirty="0" err="1">
                <a:latin typeface="+mn-ea"/>
              </a:rPr>
              <a:t>HRegion</a:t>
            </a:r>
            <a:r>
              <a:rPr lang="zh-CN" altLang="en-US" sz="2000" dirty="0">
                <a:latin typeface="+mn-ea"/>
              </a:rPr>
              <a:t>中由多 个</a:t>
            </a:r>
            <a:r>
              <a:rPr lang="en-US" altLang="zh-CN" sz="2000" dirty="0" err="1">
                <a:latin typeface="+mn-ea"/>
              </a:rPr>
              <a:t>HStore</a:t>
            </a:r>
            <a:r>
              <a:rPr lang="zh-CN" altLang="en-US" sz="2000" dirty="0">
                <a:latin typeface="+mn-ea"/>
              </a:rPr>
              <a:t>组成</a:t>
            </a:r>
          </a:p>
          <a:p>
            <a:r>
              <a:rPr lang="zh-CN" altLang="en-US" sz="2000" dirty="0">
                <a:latin typeface="+mn-ea"/>
              </a:rPr>
              <a:t>每个</a:t>
            </a:r>
            <a:r>
              <a:rPr lang="en-US" altLang="zh-CN" sz="2000" dirty="0" err="1">
                <a:latin typeface="+mn-ea"/>
              </a:rPr>
              <a:t>HStore</a:t>
            </a:r>
            <a:r>
              <a:rPr lang="zh-CN" altLang="en-US" sz="2000" dirty="0">
                <a:latin typeface="+mn-ea"/>
              </a:rPr>
              <a:t>对应了</a:t>
            </a:r>
            <a:r>
              <a:rPr lang="en-US" altLang="zh-CN" sz="2000" dirty="0">
                <a:latin typeface="+mn-ea"/>
              </a:rPr>
              <a:t>Table</a:t>
            </a:r>
            <a:r>
              <a:rPr lang="zh-CN" altLang="en-US" sz="2000" dirty="0">
                <a:latin typeface="+mn-ea"/>
              </a:rPr>
              <a:t>中的一个</a:t>
            </a:r>
            <a:r>
              <a:rPr lang="en-US" altLang="zh-CN" sz="2000" dirty="0">
                <a:latin typeface="+mn-ea"/>
              </a:rPr>
              <a:t>Column Family</a:t>
            </a:r>
            <a:r>
              <a:rPr lang="zh-CN" altLang="en-US" sz="2000" dirty="0">
                <a:latin typeface="+mn-ea"/>
              </a:rPr>
              <a:t>的存储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HRegionServer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2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HStore</a:t>
            </a:r>
            <a:r>
              <a:rPr lang="zh-CN" altLang="en-US" sz="2000" dirty="0">
                <a:latin typeface="+mn-ea"/>
              </a:rPr>
              <a:t>存储是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存储核心，其中由两部分组成，一部分是</a:t>
            </a:r>
          </a:p>
          <a:p>
            <a:r>
              <a:rPr lang="en-US" altLang="zh-CN" sz="2000" dirty="0" err="1">
                <a:latin typeface="+mn-ea"/>
              </a:rPr>
              <a:t>MemStore</a:t>
            </a:r>
            <a:r>
              <a:rPr lang="en-US" altLang="zh-CN" sz="2000" dirty="0">
                <a:latin typeface="+mn-ea"/>
              </a:rPr>
              <a:t>: Sorted Memory Buffer</a:t>
            </a:r>
            <a:r>
              <a:rPr lang="zh-CN" altLang="en-US" sz="2000" dirty="0">
                <a:latin typeface="+mn-ea"/>
              </a:rPr>
              <a:t>，用户写入的数据首先会放入</a:t>
            </a:r>
            <a:r>
              <a:rPr lang="en-US" altLang="zh-CN" sz="2000" dirty="0" err="1">
                <a:latin typeface="+mn-ea"/>
              </a:rPr>
              <a:t>MemStore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StoreFiles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>
                <a:latin typeface="+mn-ea"/>
              </a:rPr>
              <a:t>当</a:t>
            </a:r>
            <a:r>
              <a:rPr lang="en-US" altLang="zh-CN" sz="2000" dirty="0" err="1">
                <a:latin typeface="+mn-ea"/>
              </a:rPr>
              <a:t>MemStore</a:t>
            </a:r>
            <a:r>
              <a:rPr lang="zh-CN" altLang="en-US" sz="2000" dirty="0">
                <a:latin typeface="+mn-ea"/>
              </a:rPr>
              <a:t>满了以后会</a:t>
            </a:r>
            <a:r>
              <a:rPr lang="en-US" altLang="zh-CN" sz="2000" dirty="0">
                <a:latin typeface="+mn-ea"/>
              </a:rPr>
              <a:t>Flush</a:t>
            </a:r>
            <a:r>
              <a:rPr lang="zh-CN" altLang="en-US" sz="2000" dirty="0">
                <a:latin typeface="+mn-ea"/>
              </a:rPr>
              <a:t>成一个</a:t>
            </a:r>
            <a:r>
              <a:rPr lang="en-US" altLang="zh-CN" sz="2000" dirty="0" err="1">
                <a:latin typeface="+mn-ea"/>
              </a:rPr>
              <a:t>StoreFile</a:t>
            </a:r>
            <a:r>
              <a:rPr lang="zh-CN" altLang="en-US" sz="2000" dirty="0">
                <a:latin typeface="+mn-ea"/>
              </a:rPr>
              <a:t>（底层实现是</a:t>
            </a:r>
            <a:r>
              <a:rPr lang="en-US" altLang="zh-CN" sz="2000" dirty="0" err="1">
                <a:latin typeface="+mn-ea"/>
              </a:rPr>
              <a:t>HFile</a:t>
            </a:r>
            <a:r>
              <a:rPr lang="zh-CN" altLang="en-US" sz="2000" dirty="0">
                <a:latin typeface="+mn-ea"/>
              </a:rPr>
              <a:t>）</a:t>
            </a:r>
          </a:p>
          <a:p>
            <a:r>
              <a:rPr lang="zh-CN" altLang="en-US" sz="2000" dirty="0">
                <a:latin typeface="+mn-ea"/>
              </a:rPr>
              <a:t>当</a:t>
            </a:r>
            <a:r>
              <a:rPr lang="en-US" altLang="zh-CN" sz="2000" dirty="0" err="1">
                <a:latin typeface="+mn-ea"/>
              </a:rPr>
              <a:t>StoreFile</a:t>
            </a:r>
            <a:r>
              <a:rPr lang="zh-CN" altLang="en-US" sz="2000" dirty="0">
                <a:latin typeface="+mn-ea"/>
              </a:rPr>
              <a:t>文件数量增长到一定阈值，会触发</a:t>
            </a:r>
            <a:r>
              <a:rPr lang="en-US" altLang="zh-CN" sz="2000" dirty="0">
                <a:latin typeface="+mn-ea"/>
              </a:rPr>
              <a:t>Compact</a:t>
            </a:r>
            <a:r>
              <a:rPr lang="zh-CN" altLang="en-US" sz="2000" dirty="0">
                <a:latin typeface="+mn-ea"/>
              </a:rPr>
              <a:t>合并操作，将多个</a:t>
            </a:r>
            <a:r>
              <a:rPr lang="en-US" altLang="zh-CN" sz="2000" dirty="0" err="1">
                <a:latin typeface="+mn-ea"/>
              </a:rPr>
              <a:t>StoreFiles</a:t>
            </a:r>
            <a:r>
              <a:rPr lang="zh-CN" altLang="en-US" sz="2000" dirty="0">
                <a:latin typeface="+mn-ea"/>
              </a:rPr>
              <a:t>合并成一个</a:t>
            </a:r>
            <a:r>
              <a:rPr lang="en-US" altLang="zh-CN" sz="2000" dirty="0" err="1">
                <a:latin typeface="+mn-ea"/>
              </a:rPr>
              <a:t>StoreFile</a:t>
            </a:r>
            <a:r>
              <a:rPr lang="zh-CN" altLang="en-US" sz="2000" dirty="0">
                <a:latin typeface="+mn-ea"/>
              </a:rPr>
              <a:t>，合并过程中会进行版本合并和数据删除</a:t>
            </a:r>
          </a:p>
          <a:p>
            <a:r>
              <a:rPr lang="zh-CN" altLang="en-US" sz="2000" dirty="0">
                <a:latin typeface="+mn-ea"/>
              </a:rPr>
              <a:t>因此可以看出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其实只有增加数据，所有的更新和删除操作都是在后续的</a:t>
            </a:r>
            <a:r>
              <a:rPr lang="en-US" altLang="zh-CN" sz="2000" dirty="0">
                <a:latin typeface="+mn-ea"/>
              </a:rPr>
              <a:t>compact</a:t>
            </a:r>
            <a:r>
              <a:rPr lang="zh-CN" altLang="en-US" sz="2000" dirty="0">
                <a:latin typeface="+mn-ea"/>
              </a:rPr>
              <a:t>过程中进行的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HRegionServer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59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Rowkey</a:t>
            </a:r>
            <a:r>
              <a:rPr lang="en-US" altLang="zh-CN" sz="2000" dirty="0">
                <a:latin typeface="+mn-ea"/>
              </a:rPr>
              <a:t> - </a:t>
            </a:r>
            <a:r>
              <a:rPr lang="zh-CN" altLang="en-US" sz="2000" dirty="0">
                <a:latin typeface="+mn-ea"/>
              </a:rPr>
              <a:t>行键（主键）</a:t>
            </a:r>
          </a:p>
          <a:p>
            <a:r>
              <a:rPr lang="en-US" altLang="zh-CN" sz="2000" dirty="0">
                <a:latin typeface="+mn-ea"/>
              </a:rPr>
              <a:t>Column family - </a:t>
            </a:r>
            <a:r>
              <a:rPr lang="zh-CN" altLang="en-US" sz="2000" dirty="0">
                <a:latin typeface="+mn-ea"/>
              </a:rPr>
              <a:t>列簇</a:t>
            </a:r>
          </a:p>
          <a:p>
            <a:r>
              <a:rPr lang="en-US" altLang="zh-CN" sz="2000" dirty="0">
                <a:latin typeface="+mn-ea"/>
              </a:rPr>
              <a:t>Timestamp – </a:t>
            </a:r>
            <a:r>
              <a:rPr lang="zh-CN" altLang="en-US" sz="2000" dirty="0">
                <a:latin typeface="+mn-ea"/>
              </a:rPr>
              <a:t>时间戳（版本）</a:t>
            </a:r>
          </a:p>
          <a:p>
            <a:r>
              <a:rPr lang="en-US" altLang="zh-CN" sz="2000" dirty="0">
                <a:latin typeface="+mn-ea"/>
              </a:rPr>
              <a:t>Cell - {row key, column(=&lt;family&gt; + &lt;qualifier&gt;), version}</a:t>
            </a:r>
            <a:r>
              <a:rPr lang="zh-CN" altLang="en-US" sz="2000" dirty="0">
                <a:latin typeface="+mn-ea"/>
              </a:rPr>
              <a:t>唯一确定，无数据类型，全部是字节码形式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数据逻辑结构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83" y="2643758"/>
            <a:ext cx="6562933" cy="221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09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数据逻辑结构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43558"/>
            <a:ext cx="737789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开发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安装部署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HBase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核心知识点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基本概念和原理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0599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安装部署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核心知识点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+mn-ea"/>
              </a:rPr>
              <a:t>HBase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基本概念和原理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616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LSM </a:t>
            </a:r>
          </a:p>
          <a:p>
            <a:r>
              <a:rPr lang="en-US" altLang="zh-CN" sz="2000" dirty="0" err="1">
                <a:latin typeface="+mn-ea"/>
              </a:rPr>
              <a:t>HFile</a:t>
            </a:r>
            <a:r>
              <a:rPr lang="en-US" altLang="zh-CN" sz="2000" dirty="0">
                <a:latin typeface="+mn-ea"/>
              </a:rPr>
              <a:t> + WAL + Replication</a:t>
            </a:r>
          </a:p>
          <a:p>
            <a:r>
              <a:rPr lang="en-US" altLang="zh-CN" sz="2000" dirty="0">
                <a:latin typeface="+mn-ea"/>
              </a:rPr>
              <a:t>RIT </a:t>
            </a:r>
          </a:p>
          <a:p>
            <a:r>
              <a:rPr lang="en-US" altLang="zh-CN" sz="2000" dirty="0">
                <a:latin typeface="+mn-ea"/>
              </a:rPr>
              <a:t>Load Balance</a:t>
            </a:r>
          </a:p>
          <a:p>
            <a:r>
              <a:rPr lang="en-US" altLang="zh-CN" sz="2000" dirty="0">
                <a:latin typeface="+mn-ea"/>
              </a:rPr>
              <a:t>Split &amp; </a:t>
            </a:r>
            <a:r>
              <a:rPr lang="en-US" altLang="zh-CN" sz="2000" dirty="0" smtClean="0">
                <a:latin typeface="+mn-ea"/>
              </a:rPr>
              <a:t>Compaction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核心知识点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46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LSM  - Log Structured Merge Tree</a:t>
            </a:r>
          </a:p>
          <a:p>
            <a:pPr lvl="1"/>
            <a:r>
              <a:rPr lang="zh-CN" altLang="en-US" sz="1600" dirty="0">
                <a:latin typeface="+mn-ea"/>
              </a:rPr>
              <a:t>顺序存储、内存中、</a:t>
            </a:r>
            <a:r>
              <a:rPr lang="en-US" altLang="zh-CN" sz="1600" dirty="0">
                <a:latin typeface="+mn-ea"/>
              </a:rPr>
              <a:t>flush</a:t>
            </a:r>
            <a:r>
              <a:rPr lang="zh-CN" altLang="en-US" sz="1600" dirty="0">
                <a:latin typeface="+mn-ea"/>
              </a:rPr>
              <a:t>磁盘</a:t>
            </a:r>
          </a:p>
          <a:p>
            <a:pPr lvl="1"/>
            <a:r>
              <a:rPr lang="zh-CN" altLang="en-US" sz="1600" dirty="0">
                <a:latin typeface="+mn-ea"/>
              </a:rPr>
              <a:t>读写独立、保证一致的写效率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4645" y="1958502"/>
            <a:ext cx="6016409" cy="2557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01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HFILE: </a:t>
            </a:r>
            <a:r>
              <a:rPr lang="zh-CN" altLang="en-US" sz="2000" dirty="0">
                <a:latin typeface="+mn-ea"/>
              </a:rPr>
              <a:t>附带索引的数据格式</a:t>
            </a: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中</a:t>
            </a:r>
            <a:r>
              <a:rPr lang="en-US" altLang="zh-CN" sz="2000" dirty="0" err="1">
                <a:latin typeface="+mn-ea"/>
              </a:rPr>
              <a:t>KeyValue</a:t>
            </a:r>
            <a:r>
              <a:rPr lang="zh-CN" altLang="en-US" sz="2000" dirty="0">
                <a:latin typeface="+mn-ea"/>
              </a:rPr>
              <a:t>数据的存储格式，</a:t>
            </a:r>
            <a:r>
              <a:rPr lang="en-US" altLang="zh-CN" sz="2000" dirty="0" err="1">
                <a:latin typeface="+mn-ea"/>
              </a:rPr>
              <a:t>HFile</a:t>
            </a:r>
            <a:r>
              <a:rPr lang="zh-CN" altLang="en-US" sz="2000" dirty="0">
                <a:latin typeface="+mn-ea"/>
              </a:rPr>
              <a:t>是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的二进制格式文件，实际上</a:t>
            </a:r>
            <a:r>
              <a:rPr lang="en-US" altLang="zh-CN" sz="2000" dirty="0" err="1">
                <a:latin typeface="+mn-ea"/>
              </a:rPr>
              <a:t>StoreFile</a:t>
            </a:r>
            <a:r>
              <a:rPr lang="zh-CN" altLang="en-US" sz="2000" dirty="0">
                <a:latin typeface="+mn-ea"/>
              </a:rPr>
              <a:t>就是对</a:t>
            </a:r>
            <a:r>
              <a:rPr lang="en-US" altLang="zh-CN" sz="2000" dirty="0" err="1">
                <a:latin typeface="+mn-ea"/>
              </a:rPr>
              <a:t>HFile</a:t>
            </a:r>
            <a:r>
              <a:rPr lang="zh-CN" altLang="en-US" sz="2000" dirty="0">
                <a:latin typeface="+mn-ea"/>
              </a:rPr>
              <a:t>做了轻量级包装，即</a:t>
            </a:r>
            <a:r>
              <a:rPr lang="en-US" altLang="zh-CN" sz="2000" dirty="0" err="1">
                <a:latin typeface="+mn-ea"/>
              </a:rPr>
              <a:t>StoreFile</a:t>
            </a:r>
            <a:r>
              <a:rPr lang="zh-CN" altLang="en-US" sz="2000" dirty="0">
                <a:latin typeface="+mn-ea"/>
              </a:rPr>
              <a:t>底层就是</a:t>
            </a:r>
            <a:r>
              <a:rPr lang="en-US" altLang="zh-CN" sz="2000" dirty="0" err="1">
                <a:latin typeface="+mn-ea"/>
              </a:rPr>
              <a:t>HFile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image00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75606"/>
            <a:ext cx="6192688" cy="168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2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HFile</a:t>
            </a:r>
            <a:r>
              <a:rPr lang="zh-CN" altLang="en-US" sz="2000" dirty="0">
                <a:latin typeface="+mn-ea"/>
              </a:rPr>
              <a:t>文件是不定长的，长度固定的只有其中的两块：</a:t>
            </a:r>
            <a:r>
              <a:rPr lang="en-US" altLang="zh-CN" sz="2000" dirty="0">
                <a:latin typeface="+mn-ea"/>
              </a:rPr>
              <a:t>Trailer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err="1" smtClean="0">
                <a:latin typeface="+mn-ea"/>
              </a:rPr>
              <a:t>FileInfo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Trailer</a:t>
            </a:r>
            <a:r>
              <a:rPr lang="zh-CN" altLang="en-US" sz="2000" dirty="0">
                <a:latin typeface="+mn-ea"/>
              </a:rPr>
              <a:t>中有指针指向其他数据块的起始点</a:t>
            </a:r>
          </a:p>
          <a:p>
            <a:r>
              <a:rPr lang="en-US" altLang="zh-CN" sz="2000" dirty="0">
                <a:latin typeface="+mn-ea"/>
              </a:rPr>
              <a:t>File Info</a:t>
            </a:r>
            <a:r>
              <a:rPr lang="zh-CN" altLang="en-US" sz="2000" dirty="0">
                <a:latin typeface="+mn-ea"/>
              </a:rPr>
              <a:t>中记录了文件的一些</a:t>
            </a:r>
            <a:r>
              <a:rPr lang="en-US" altLang="zh-CN" sz="2000" dirty="0">
                <a:latin typeface="+mn-ea"/>
              </a:rPr>
              <a:t>Meta</a:t>
            </a:r>
            <a:r>
              <a:rPr lang="zh-CN" altLang="en-US" sz="2000" dirty="0">
                <a:latin typeface="+mn-ea"/>
              </a:rPr>
              <a:t>信息，例如：</a:t>
            </a:r>
            <a:r>
              <a:rPr lang="en-US" altLang="zh-CN" sz="2000" dirty="0">
                <a:latin typeface="+mn-ea"/>
              </a:rPr>
              <a:t>AVG_KEY_LEN, AVG_VALUE_LEN, LAST_KEY, COMPARATOR, MAX_SEQ_ID_KEY</a:t>
            </a:r>
            <a:r>
              <a:rPr lang="zh-CN" altLang="en-US" sz="2000" dirty="0">
                <a:latin typeface="+mn-ea"/>
              </a:rPr>
              <a:t>等</a:t>
            </a:r>
          </a:p>
          <a:p>
            <a:r>
              <a:rPr lang="en-US" altLang="zh-CN" sz="2000" dirty="0">
                <a:latin typeface="+mn-ea"/>
              </a:rPr>
              <a:t>Data Index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Meta Index</a:t>
            </a:r>
            <a:r>
              <a:rPr lang="zh-CN" altLang="en-US" sz="2000" dirty="0">
                <a:latin typeface="+mn-ea"/>
              </a:rPr>
              <a:t>块记录了每个</a:t>
            </a:r>
            <a:r>
              <a:rPr lang="en-US" altLang="zh-CN" sz="2000" dirty="0">
                <a:latin typeface="+mn-ea"/>
              </a:rPr>
              <a:t>Data</a:t>
            </a:r>
            <a:r>
              <a:rPr lang="zh-CN" altLang="en-US" sz="2000" dirty="0">
                <a:latin typeface="+mn-ea"/>
              </a:rPr>
              <a:t>块和</a:t>
            </a:r>
            <a:r>
              <a:rPr lang="en-US" altLang="zh-CN" sz="2000" dirty="0">
                <a:latin typeface="+mn-ea"/>
              </a:rPr>
              <a:t>Meta</a:t>
            </a:r>
            <a:r>
              <a:rPr lang="zh-CN" altLang="en-US" sz="2000" dirty="0">
                <a:latin typeface="+mn-ea"/>
              </a:rPr>
              <a:t>块的起始</a:t>
            </a:r>
            <a:r>
              <a:rPr lang="zh-CN" altLang="en-US" sz="2000" dirty="0" smtClean="0">
                <a:latin typeface="+mn-ea"/>
              </a:rPr>
              <a:t>点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每个</a:t>
            </a:r>
            <a:r>
              <a:rPr lang="en-US" altLang="zh-CN" sz="2000" dirty="0">
                <a:latin typeface="+mn-ea"/>
              </a:rPr>
              <a:t>Data</a:t>
            </a:r>
            <a:r>
              <a:rPr lang="zh-CN" altLang="en-US" sz="2000" dirty="0">
                <a:latin typeface="+mn-ea"/>
              </a:rPr>
              <a:t>块除了开头的</a:t>
            </a:r>
            <a:r>
              <a:rPr lang="en-US" altLang="zh-CN" sz="2000" dirty="0">
                <a:latin typeface="+mn-ea"/>
              </a:rPr>
              <a:t>Magic</a:t>
            </a:r>
            <a:r>
              <a:rPr lang="zh-CN" altLang="en-US" sz="2000" dirty="0">
                <a:latin typeface="+mn-ea"/>
              </a:rPr>
              <a:t>以外就是一个个</a:t>
            </a:r>
            <a:r>
              <a:rPr lang="en-US" altLang="zh-CN" sz="2000" dirty="0" err="1">
                <a:latin typeface="+mn-ea"/>
              </a:rPr>
              <a:t>KeyValue</a:t>
            </a:r>
            <a:r>
              <a:rPr lang="zh-CN" altLang="en-US" sz="2000" dirty="0">
                <a:latin typeface="+mn-ea"/>
              </a:rPr>
              <a:t>对拼接而成</a:t>
            </a:r>
          </a:p>
          <a:p>
            <a:r>
              <a:rPr lang="en-US" altLang="zh-CN" sz="2000" dirty="0">
                <a:latin typeface="+mn-ea"/>
              </a:rPr>
              <a:t>Magic</a:t>
            </a:r>
            <a:r>
              <a:rPr lang="zh-CN" altLang="en-US" sz="2000" dirty="0">
                <a:latin typeface="+mn-ea"/>
              </a:rPr>
              <a:t>内容就是一些随机数字，目的是防止数据损坏。后面会详细介绍每个</a:t>
            </a:r>
            <a:r>
              <a:rPr lang="en-US" altLang="zh-CN" sz="2000" dirty="0" err="1">
                <a:latin typeface="+mn-ea"/>
              </a:rPr>
              <a:t>KeyValue</a:t>
            </a:r>
            <a:r>
              <a:rPr lang="zh-CN" altLang="en-US" sz="2000" dirty="0">
                <a:latin typeface="+mn-ea"/>
              </a:rPr>
              <a:t>对的内部</a:t>
            </a:r>
            <a:r>
              <a:rPr lang="zh-CN" altLang="en-US" sz="2000" dirty="0" smtClean="0">
                <a:latin typeface="+mn-ea"/>
              </a:rPr>
              <a:t>构造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24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HFile</a:t>
            </a:r>
            <a:r>
              <a:rPr lang="zh-CN" altLang="en-US" sz="2000" dirty="0">
                <a:latin typeface="+mn-ea"/>
              </a:rPr>
              <a:t>里面的每个</a:t>
            </a:r>
            <a:r>
              <a:rPr lang="en-US" altLang="zh-CN" sz="2000" dirty="0" err="1">
                <a:latin typeface="+mn-ea"/>
              </a:rPr>
              <a:t>KeyValue</a:t>
            </a:r>
            <a:r>
              <a:rPr lang="zh-CN" altLang="en-US" sz="2000" dirty="0">
                <a:latin typeface="+mn-ea"/>
              </a:rPr>
              <a:t>对就是一个简单的</a:t>
            </a:r>
            <a:r>
              <a:rPr lang="en-US" altLang="zh-CN" sz="2000" dirty="0">
                <a:latin typeface="+mn-ea"/>
              </a:rPr>
              <a:t>byte</a:t>
            </a:r>
            <a:r>
              <a:rPr lang="zh-CN" altLang="en-US" sz="2000" dirty="0">
                <a:latin typeface="+mn-ea"/>
              </a:rPr>
              <a:t>数组。但是这个</a:t>
            </a:r>
            <a:r>
              <a:rPr lang="en-US" altLang="zh-CN" sz="2000" dirty="0">
                <a:latin typeface="+mn-ea"/>
              </a:rPr>
              <a:t>byte</a:t>
            </a:r>
            <a:r>
              <a:rPr lang="zh-CN" altLang="en-US" sz="2000" dirty="0">
                <a:latin typeface="+mn-ea"/>
              </a:rPr>
              <a:t>数组里面包含了很多项，并且有固定的结构。我们来看看里面的具体结构：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5" descr="image00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63638"/>
            <a:ext cx="5842142" cy="202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开始是两个固定长度的数值，分别表示</a:t>
            </a:r>
            <a:r>
              <a:rPr lang="en-US" altLang="zh-CN" sz="2000" dirty="0">
                <a:latin typeface="+mn-ea"/>
              </a:rPr>
              <a:t>Key</a:t>
            </a:r>
            <a:r>
              <a:rPr lang="zh-CN" altLang="en-US" sz="2000" dirty="0">
                <a:latin typeface="+mn-ea"/>
              </a:rPr>
              <a:t>的长度和</a:t>
            </a:r>
            <a:r>
              <a:rPr lang="en-US" altLang="zh-CN" sz="2000" dirty="0">
                <a:latin typeface="+mn-ea"/>
              </a:rPr>
              <a:t>Value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长度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Key: </a:t>
            </a:r>
            <a:r>
              <a:rPr lang="zh-CN" altLang="en-US" sz="2000" dirty="0">
                <a:latin typeface="+mn-ea"/>
              </a:rPr>
              <a:t>开始是固定长度的数值，表示</a:t>
            </a:r>
            <a:r>
              <a:rPr lang="en-US" altLang="zh-CN" sz="2000" dirty="0" err="1">
                <a:latin typeface="+mn-ea"/>
              </a:rPr>
              <a:t>RowKey</a:t>
            </a:r>
            <a:r>
              <a:rPr lang="zh-CN" altLang="en-US" sz="2000" dirty="0">
                <a:latin typeface="+mn-ea"/>
              </a:rPr>
              <a:t>的长度，</a:t>
            </a:r>
            <a:r>
              <a:rPr lang="en-US" altLang="zh-CN" sz="2000" dirty="0" err="1">
                <a:latin typeface="+mn-ea"/>
              </a:rPr>
              <a:t>RowKey</a:t>
            </a:r>
            <a:r>
              <a:rPr lang="zh-CN" altLang="en-US" sz="2000" dirty="0">
                <a:latin typeface="+mn-ea"/>
              </a:rPr>
              <a:t>，然后固定长度的数值，表示</a:t>
            </a:r>
            <a:r>
              <a:rPr lang="en-US" altLang="zh-CN" sz="2000" dirty="0">
                <a:latin typeface="+mn-ea"/>
              </a:rPr>
              <a:t>Family</a:t>
            </a:r>
            <a:r>
              <a:rPr lang="zh-CN" altLang="en-US" sz="2000" dirty="0">
                <a:latin typeface="+mn-ea"/>
              </a:rPr>
              <a:t>长度，然后是</a:t>
            </a:r>
            <a:r>
              <a:rPr lang="en-US" altLang="zh-CN" sz="2000" dirty="0">
                <a:latin typeface="+mn-ea"/>
              </a:rPr>
              <a:t>Family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Qualifier</a:t>
            </a:r>
            <a:r>
              <a:rPr lang="zh-CN" altLang="en-US" sz="2000" dirty="0">
                <a:latin typeface="+mn-ea"/>
              </a:rPr>
              <a:t>，两个固定长度值，表示</a:t>
            </a:r>
            <a:r>
              <a:rPr lang="en-US" altLang="zh-CN" sz="2000" dirty="0">
                <a:latin typeface="+mn-ea"/>
              </a:rPr>
              <a:t>Time Stamp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Key Type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Put/Delete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Value</a:t>
            </a:r>
            <a:r>
              <a:rPr lang="zh-CN" altLang="en-US" sz="2000" dirty="0">
                <a:latin typeface="+mn-ea"/>
              </a:rPr>
              <a:t>部分没有这么复杂的结构，就是纯粹的二进制数据</a:t>
            </a:r>
            <a:r>
              <a:rPr lang="zh-CN" altLang="en-US" sz="2000" dirty="0" smtClean="0">
                <a:latin typeface="+mn-ea"/>
              </a:rPr>
              <a:t>了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7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zh-CN" sz="2000" dirty="0">
                <a:latin typeface="微软雅黑" pitchFamily="34" charset="-122"/>
                <a:sym typeface="微软雅黑" pitchFamily="34" charset="-122"/>
              </a:rPr>
              <a:t>WAL: 数据持久化 </a:t>
            </a:r>
            <a:endParaRPr lang="en-US" altLang="zh-CN" sz="2000" dirty="0" smtClean="0">
              <a:latin typeface="微软雅黑" pitchFamily="34" charset="-122"/>
              <a:sym typeface="微软雅黑" pitchFamily="34" charset="-122"/>
            </a:endParaRPr>
          </a:p>
          <a:p>
            <a:pPr marL="857250" lvl="1" indent="-457200">
              <a:lnSpc>
                <a:spcPct val="150000"/>
              </a:lnSpc>
              <a:defRPr/>
            </a:pPr>
            <a:r>
              <a:rPr lang="zh-CN" altLang="zh-CN" sz="1600" dirty="0" smtClean="0">
                <a:latin typeface="微软雅黑" pitchFamily="34" charset="-122"/>
                <a:sym typeface="微软雅黑" pitchFamily="34" charset="-122"/>
              </a:rPr>
              <a:t>Write </a:t>
            </a:r>
            <a:r>
              <a:rPr lang="zh-CN" altLang="zh-CN" sz="1600" dirty="0">
                <a:latin typeface="微软雅黑" pitchFamily="34" charset="-122"/>
                <a:sym typeface="微软雅黑" pitchFamily="34" charset="-122"/>
              </a:rPr>
              <a:t>Ahead </a:t>
            </a:r>
            <a:r>
              <a:rPr lang="zh-CN" altLang="zh-CN" sz="1600" dirty="0" smtClean="0">
                <a:latin typeface="微软雅黑" pitchFamily="34" charset="-122"/>
                <a:sym typeface="微软雅黑" pitchFamily="34" charset="-122"/>
              </a:rPr>
              <a:t>Log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857250" lvl="1" indent="-457200">
              <a:lnSpc>
                <a:spcPct val="150000"/>
              </a:lnSpc>
              <a:defRPr/>
            </a:pPr>
            <a:r>
              <a:rPr lang="zh-CN" altLang="zh-CN" sz="1600" dirty="0" smtClean="0">
                <a:latin typeface="微软雅黑" pitchFamily="34" charset="-122"/>
                <a:sym typeface="微软雅黑" pitchFamily="34" charset="-122"/>
              </a:rPr>
              <a:t>Write </a:t>
            </a:r>
            <a:r>
              <a:rPr lang="zh-CN" altLang="zh-CN" sz="1600" dirty="0">
                <a:latin typeface="微软雅黑" pitchFamily="34" charset="-122"/>
                <a:sym typeface="微软雅黑" pitchFamily="34" charset="-122"/>
              </a:rPr>
              <a:t>Log at first, then write data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0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Replication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c954c59a-ad2f-336f-aebf-a3319ac63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9542"/>
            <a:ext cx="7069560" cy="42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sym typeface="微软雅黑" pitchFamily="34" charset="-122"/>
              </a:rPr>
              <a:t>RIT—Region </a:t>
            </a:r>
            <a:r>
              <a:rPr lang="en-US" altLang="zh-CN" sz="2000" dirty="0">
                <a:latin typeface="微软雅黑" pitchFamily="34" charset="-122"/>
                <a:sym typeface="微软雅黑" pitchFamily="34" charset="-122"/>
              </a:rPr>
              <a:t>In Transition</a:t>
            </a:r>
          </a:p>
          <a:p>
            <a:pPr marL="857250" lvl="1" indent="-45720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sym typeface="微软雅黑" pitchFamily="34" charset="-122"/>
              </a:rPr>
              <a:t>opening region</a:t>
            </a:r>
          </a:p>
          <a:p>
            <a:pPr marL="857250" lvl="1" indent="-45720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sym typeface="微软雅黑" pitchFamily="34" charset="-122"/>
              </a:rPr>
              <a:t>closing region </a:t>
            </a:r>
          </a:p>
          <a:p>
            <a:pPr marL="857250" lvl="1" indent="-45720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sym typeface="微软雅黑" pitchFamily="34" charset="-122"/>
              </a:rPr>
              <a:t>splitting region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682076"/>
              </p:ext>
            </p:extLst>
          </p:nvPr>
        </p:nvGraphicFramePr>
        <p:xfrm>
          <a:off x="967346" y="2931790"/>
          <a:ext cx="7211007" cy="77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r:id="rId3" imgW="8495238" imgH="847843" progId="Paint.Picture">
                  <p:embed/>
                </p:oleObj>
              </mc:Choice>
              <mc:Fallback>
                <p:oleObj r:id="rId3" imgW="8495238" imgH="847843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346" y="2931790"/>
                        <a:ext cx="7211007" cy="777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6260"/>
              </p:ext>
            </p:extLst>
          </p:nvPr>
        </p:nvGraphicFramePr>
        <p:xfrm>
          <a:off x="971600" y="771550"/>
          <a:ext cx="6768752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r:id="rId3" imgW="7504762" imgH="4428571" progId="Paint.Picture">
                  <p:embed/>
                </p:oleObj>
              </mc:Choice>
              <mc:Fallback>
                <p:oleObj r:id="rId3" imgW="7504762" imgH="4428571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771550"/>
                        <a:ext cx="6768752" cy="388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2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是一个分布式的、面向列的开源数据库，该技术来源于</a:t>
            </a:r>
            <a:r>
              <a:rPr lang="en-US" altLang="zh-CN" sz="2000" dirty="0">
                <a:latin typeface="+mn-ea"/>
              </a:rPr>
              <a:t>Chang et al</a:t>
            </a:r>
            <a:r>
              <a:rPr lang="zh-CN" altLang="en-US" sz="2000" dirty="0">
                <a:latin typeface="+mn-ea"/>
              </a:rPr>
              <a:t>所撰写的</a:t>
            </a:r>
            <a:r>
              <a:rPr lang="en-US" altLang="zh-CN" sz="2000" dirty="0">
                <a:latin typeface="+mn-ea"/>
              </a:rPr>
              <a:t>Google</a:t>
            </a:r>
            <a:r>
              <a:rPr lang="zh-CN" altLang="en-US" sz="2000" dirty="0">
                <a:latin typeface="+mn-ea"/>
              </a:rPr>
              <a:t>论文</a:t>
            </a:r>
            <a:r>
              <a:rPr lang="en-US" altLang="zh-CN" sz="2000" dirty="0">
                <a:latin typeface="+mn-ea"/>
              </a:rPr>
              <a:t>"</a:t>
            </a:r>
            <a:r>
              <a:rPr lang="en-US" altLang="zh-CN" sz="2000" dirty="0" err="1" smtClean="0">
                <a:latin typeface="+mn-ea"/>
              </a:rPr>
              <a:t>BigTable</a:t>
            </a:r>
            <a:r>
              <a:rPr lang="zh-CN" altLang="en-US" sz="2000" dirty="0">
                <a:latin typeface="+mn-ea"/>
              </a:rPr>
              <a:t>：一个结构化数据的分布式存储系统</a:t>
            </a:r>
            <a:r>
              <a:rPr lang="en-US" altLang="zh-CN" sz="2000" dirty="0">
                <a:latin typeface="+mn-ea"/>
              </a:rPr>
              <a:t>"</a:t>
            </a:r>
          </a:p>
          <a:p>
            <a:r>
              <a:rPr lang="zh-CN" altLang="en-US" sz="2000" dirty="0" smtClean="0">
                <a:latin typeface="+mn-ea"/>
              </a:rPr>
              <a:t>具有高</a:t>
            </a:r>
            <a:r>
              <a:rPr lang="zh-CN" altLang="en-US" sz="2000" dirty="0">
                <a:latin typeface="+mn-ea"/>
              </a:rPr>
              <a:t>可靠性、高性能、面向列、可</a:t>
            </a:r>
            <a:r>
              <a:rPr lang="zh-CN" altLang="en-US" sz="2000" dirty="0" smtClean="0">
                <a:latin typeface="+mn-ea"/>
              </a:rPr>
              <a:t>伸缩的特点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HBase-Hadoop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Database</a:t>
            </a: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 dirty="0">
                <a:latin typeface="微软雅黑" pitchFamily="34" charset="-122"/>
                <a:sym typeface="微软雅黑" pitchFamily="34" charset="-122"/>
              </a:rPr>
              <a:t>每</a:t>
            </a:r>
            <a:r>
              <a:rPr lang="en-US" altLang="zh-CN" sz="2000" dirty="0">
                <a:latin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2000" dirty="0">
                <a:latin typeface="微软雅黑" pitchFamily="34" charset="-122"/>
                <a:sym typeface="微软雅黑" pitchFamily="34" charset="-122"/>
              </a:rPr>
              <a:t>分钟（默认）</a:t>
            </a:r>
            <a:r>
              <a:rPr lang="en-US" altLang="zh-CN" sz="2000" dirty="0" err="1">
                <a:latin typeface="微软雅黑" pitchFamily="34" charset="-122"/>
                <a:sym typeface="微软雅黑" pitchFamily="34" charset="-122"/>
              </a:rPr>
              <a:t>hbase.balancer.period</a:t>
            </a:r>
            <a:r>
              <a:rPr lang="zh-CN" altLang="en-US" sz="2000" dirty="0">
                <a:latin typeface="微软雅黑" pitchFamily="34" charset="-122"/>
                <a:sym typeface="微软雅黑" pitchFamily="34" charset="-122"/>
              </a:rPr>
              <a:t>设定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lang="en-US" altLang="zh-CN" sz="2000" dirty="0" err="1">
                <a:latin typeface="微软雅黑" pitchFamily="34" charset="-122"/>
                <a:sym typeface="微软雅黑" pitchFamily="34" charset="-122"/>
              </a:rPr>
              <a:t>balance_switch</a:t>
            </a:r>
            <a:r>
              <a:rPr lang="en-US" altLang="zh-CN" sz="2000" dirty="0">
                <a:latin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sym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 sz="2000" dirty="0">
                <a:latin typeface="微软雅黑" pitchFamily="34" charset="-122"/>
                <a:sym typeface="微软雅黑" pitchFamily="34" charset="-122"/>
              </a:rPr>
              <a:t>命令人工控制</a:t>
            </a:r>
            <a:r>
              <a:rPr lang="en-US" altLang="zh-CN" sz="2000" dirty="0">
                <a:latin typeface="微软雅黑" pitchFamily="34" charset="-122"/>
                <a:sym typeface="微软雅黑" pitchFamily="34" charset="-122"/>
              </a:rPr>
              <a:t>load balance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Balance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7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Split</a:t>
            </a:r>
            <a:r>
              <a:rPr lang="zh-CN" altLang="en-US" sz="2000" dirty="0">
                <a:latin typeface="+mn-ea"/>
              </a:rPr>
              <a:t>：平衡数据</a:t>
            </a:r>
          </a:p>
          <a:p>
            <a:r>
              <a:rPr lang="en-US" altLang="zh-CN" sz="2000" dirty="0" err="1">
                <a:latin typeface="+mn-ea"/>
              </a:rPr>
              <a:t>hbase.hregion.max.filesize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默认</a:t>
            </a:r>
            <a:r>
              <a:rPr lang="en-US" altLang="zh-CN" sz="2000" dirty="0">
                <a:latin typeface="+mn-ea"/>
              </a:rPr>
              <a:t>10GB</a:t>
            </a:r>
            <a:r>
              <a:rPr lang="zh-CN" altLang="en-US" sz="2000" dirty="0">
                <a:latin typeface="+mn-ea"/>
              </a:rPr>
              <a:t>，根据</a:t>
            </a:r>
            <a:r>
              <a:rPr lang="en-US" altLang="zh-CN" sz="2000" dirty="0" err="1">
                <a:latin typeface="+mn-ea"/>
              </a:rPr>
              <a:t>rowkey</a:t>
            </a:r>
            <a:r>
              <a:rPr lang="zh-CN" altLang="en-US" sz="2000" dirty="0">
                <a:latin typeface="+mn-ea"/>
              </a:rPr>
              <a:t>一分为二</a:t>
            </a:r>
          </a:p>
          <a:p>
            <a:r>
              <a:rPr lang="zh-CN" altLang="en-US" sz="2000" dirty="0">
                <a:latin typeface="+mn-ea"/>
              </a:rPr>
              <a:t>当</a:t>
            </a:r>
            <a:r>
              <a:rPr lang="en-US" altLang="zh-CN" sz="2000" dirty="0" err="1">
                <a:latin typeface="+mn-ea"/>
              </a:rPr>
              <a:t>HStore</a:t>
            </a:r>
            <a:r>
              <a:rPr lang="zh-CN" altLang="en-US" sz="2000" dirty="0">
                <a:latin typeface="+mn-ea"/>
              </a:rPr>
              <a:t>中任何一个</a:t>
            </a:r>
            <a:r>
              <a:rPr lang="en-US" altLang="zh-CN" sz="2000" dirty="0" err="1">
                <a:latin typeface="+mn-ea"/>
              </a:rPr>
              <a:t>HStoreFile</a:t>
            </a:r>
            <a:r>
              <a:rPr lang="en-US" altLang="zh-CN" sz="2000" dirty="0">
                <a:latin typeface="+mn-ea"/>
              </a:rPr>
              <a:t> &gt;10GB</a:t>
            </a:r>
            <a:r>
              <a:rPr lang="zh-CN" altLang="en-US" sz="2000" dirty="0">
                <a:latin typeface="+mn-ea"/>
              </a:rPr>
              <a:t>（默认值）时，</a:t>
            </a:r>
            <a:r>
              <a:rPr lang="en-US" altLang="zh-CN" sz="2000" dirty="0">
                <a:latin typeface="+mn-ea"/>
              </a:rPr>
              <a:t>region</a:t>
            </a:r>
            <a:r>
              <a:rPr lang="zh-CN" altLang="en-US" sz="2000" dirty="0">
                <a:latin typeface="+mn-ea"/>
              </a:rPr>
              <a:t>会触发</a:t>
            </a:r>
            <a:r>
              <a:rPr lang="en-US" altLang="zh-CN" sz="2000" dirty="0">
                <a:latin typeface="+mn-ea"/>
              </a:rPr>
              <a:t>split</a:t>
            </a:r>
            <a:r>
              <a:rPr lang="zh-CN" altLang="en-US" sz="2000" dirty="0">
                <a:latin typeface="+mn-ea"/>
              </a:rPr>
              <a:t>操作，根据</a:t>
            </a:r>
            <a:r>
              <a:rPr lang="en-US" altLang="zh-CN" sz="2000" dirty="0" err="1">
                <a:latin typeface="+mn-ea"/>
              </a:rPr>
              <a:t>rowkey</a:t>
            </a:r>
            <a:r>
              <a:rPr lang="zh-CN" altLang="en-US" sz="2000" dirty="0">
                <a:latin typeface="+mn-ea"/>
              </a:rPr>
              <a:t>一分为二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>
                <a:latin typeface="+mn-ea"/>
              </a:rPr>
              <a:t>Split &amp; Compaction</a:t>
            </a:r>
          </a:p>
        </p:txBody>
      </p:sp>
    </p:spTree>
    <p:extLst>
      <p:ext uri="{BB962C8B-B14F-4D97-AF65-F5344CB8AC3E}">
        <p14:creationId xmlns:p14="http://schemas.microsoft.com/office/powerpoint/2010/main" val="39788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Compaction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lvl="1"/>
            <a:r>
              <a:rPr lang="en-US" altLang="zh-CN" sz="1600" dirty="0">
                <a:latin typeface="+mn-ea"/>
              </a:rPr>
              <a:t>minor compact</a:t>
            </a:r>
          </a:p>
          <a:p>
            <a:pPr lvl="1"/>
            <a:r>
              <a:rPr lang="en-US" altLang="zh-CN" sz="1600" dirty="0">
                <a:latin typeface="+mn-ea"/>
              </a:rPr>
              <a:t>major compact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>
                <a:latin typeface="+mn-ea"/>
              </a:rPr>
              <a:t>Split &amp; Compaction</a:t>
            </a:r>
          </a:p>
        </p:txBody>
      </p:sp>
    </p:spTree>
    <p:extLst>
      <p:ext uri="{BB962C8B-B14F-4D97-AF65-F5344CB8AC3E}">
        <p14:creationId xmlns:p14="http://schemas.microsoft.com/office/powerpoint/2010/main" val="307681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minor compact</a:t>
            </a:r>
          </a:p>
          <a:p>
            <a:pPr lvl="1"/>
            <a:r>
              <a:rPr lang="zh-CN" altLang="en-US" sz="1600" dirty="0" smtClean="0">
                <a:latin typeface="+mn-ea"/>
              </a:rPr>
              <a:t>如果</a:t>
            </a:r>
            <a:r>
              <a:rPr lang="zh-CN" altLang="en-US" sz="1600" dirty="0">
                <a:latin typeface="+mn-ea"/>
              </a:rPr>
              <a:t>需要合并的文件数</a:t>
            </a:r>
            <a:r>
              <a:rPr lang="en-US" altLang="zh-CN" sz="1600" dirty="0">
                <a:latin typeface="+mn-ea"/>
              </a:rPr>
              <a:t>&gt;= </a:t>
            </a:r>
            <a:r>
              <a:rPr lang="en-US" altLang="zh-CN" sz="1600" dirty="0" err="1">
                <a:latin typeface="+mn-ea"/>
              </a:rPr>
              <a:t>hbase.hstore.compactionThreshold</a:t>
            </a:r>
            <a:r>
              <a:rPr lang="zh-CN" altLang="en-US" sz="1600" dirty="0">
                <a:latin typeface="+mn-ea"/>
              </a:rPr>
              <a:t>（默认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），</a:t>
            </a:r>
            <a:r>
              <a:rPr lang="zh-CN" altLang="en-US" sz="1600" dirty="0" smtClean="0">
                <a:latin typeface="+mn-ea"/>
              </a:rPr>
              <a:t>继续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2000" dirty="0" err="1" smtClean="0">
                <a:latin typeface="+mn-ea"/>
              </a:rPr>
              <a:t>min.size</a:t>
            </a:r>
            <a:r>
              <a:rPr lang="en-US" altLang="zh-CN" sz="2000" dirty="0" smtClean="0">
                <a:latin typeface="+mn-ea"/>
              </a:rPr>
              <a:t>&lt;</a:t>
            </a:r>
            <a:r>
              <a:rPr lang="en-US" altLang="zh-CN" sz="2000" dirty="0" err="1" smtClean="0">
                <a:latin typeface="+mn-ea"/>
              </a:rPr>
              <a:t>filesize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&amp;&amp; </a:t>
            </a:r>
            <a:r>
              <a:rPr lang="en-US" altLang="zh-CN" sz="2000" dirty="0" err="1">
                <a:latin typeface="+mn-ea"/>
              </a:rPr>
              <a:t>filesize</a:t>
            </a:r>
            <a:r>
              <a:rPr lang="en-US" altLang="zh-CN" sz="2000" dirty="0">
                <a:latin typeface="+mn-ea"/>
              </a:rPr>
              <a:t> &lt;=sum(</a:t>
            </a:r>
            <a:r>
              <a:rPr lang="zh-CN" altLang="en-US" sz="2000" dirty="0">
                <a:latin typeface="+mn-ea"/>
              </a:rPr>
              <a:t>比它小的文件</a:t>
            </a:r>
            <a:r>
              <a:rPr lang="en-US" altLang="zh-CN" sz="2000" dirty="0">
                <a:latin typeface="+mn-ea"/>
              </a:rPr>
              <a:t>) * </a:t>
            </a:r>
            <a:r>
              <a:rPr lang="en-US" altLang="zh-CN" sz="2000" dirty="0" err="1">
                <a:latin typeface="+mn-ea"/>
              </a:rPr>
              <a:t>hbase.hstore.compaction.ratio</a:t>
            </a:r>
            <a:r>
              <a:rPr lang="en-US" altLang="zh-CN" sz="2000" dirty="0">
                <a:latin typeface="+mn-ea"/>
              </a:rPr>
              <a:t> &amp;&amp; </a:t>
            </a:r>
            <a:r>
              <a:rPr lang="en-US" altLang="zh-CN" sz="2000" dirty="0" err="1" smtClean="0">
                <a:latin typeface="+mn-ea"/>
              </a:rPr>
              <a:t>filesize</a:t>
            </a:r>
            <a:r>
              <a:rPr lang="en-US" altLang="zh-CN" sz="2000" dirty="0" smtClean="0">
                <a:latin typeface="+mn-ea"/>
              </a:rPr>
              <a:t>&lt;</a:t>
            </a:r>
            <a:r>
              <a:rPr lang="en-US" altLang="zh-CN" sz="2000" dirty="0" err="1" smtClean="0">
                <a:latin typeface="+mn-ea"/>
              </a:rPr>
              <a:t>max.size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则将文件按照从老到新的顺序添加到要合并的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中 </a:t>
            </a:r>
          </a:p>
          <a:p>
            <a:pPr lvl="1"/>
            <a:r>
              <a:rPr lang="en-US" altLang="zh-CN" dirty="0" err="1" smtClean="0">
                <a:latin typeface="+mn-ea"/>
              </a:rPr>
              <a:t>list.size</a:t>
            </a:r>
            <a:r>
              <a:rPr lang="en-US" altLang="zh-CN" dirty="0">
                <a:latin typeface="+mn-ea"/>
              </a:rPr>
              <a:t>&lt;= </a:t>
            </a:r>
            <a:r>
              <a:rPr lang="en-US" altLang="zh-CN" dirty="0" err="1">
                <a:latin typeface="+mn-ea"/>
              </a:rPr>
              <a:t>hbase.hstore.compaction.max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）</a:t>
            </a:r>
          </a:p>
          <a:p>
            <a:pPr lvl="1"/>
            <a:r>
              <a:rPr lang="zh-CN" altLang="en-US" dirty="0" smtClean="0">
                <a:latin typeface="+mn-ea"/>
              </a:rPr>
              <a:t>合并</a:t>
            </a:r>
            <a:r>
              <a:rPr lang="zh-CN" altLang="en-US" dirty="0">
                <a:latin typeface="+mn-ea"/>
              </a:rPr>
              <a:t>文件</a:t>
            </a:r>
          </a:p>
          <a:p>
            <a:pPr lvl="1"/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>
                <a:latin typeface="+mn-ea"/>
              </a:rPr>
              <a:t>Split &amp; Compaction</a:t>
            </a:r>
          </a:p>
        </p:txBody>
      </p:sp>
    </p:spTree>
    <p:extLst>
      <p:ext uri="{BB962C8B-B14F-4D97-AF65-F5344CB8AC3E}">
        <p14:creationId xmlns:p14="http://schemas.microsoft.com/office/powerpoint/2010/main" val="33251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major compact</a:t>
            </a:r>
          </a:p>
          <a:p>
            <a:pPr lvl="1"/>
            <a:r>
              <a:rPr lang="zh-CN" altLang="en-US" sz="1600" dirty="0">
                <a:latin typeface="+mn-ea"/>
              </a:rPr>
              <a:t>当进行完一次</a:t>
            </a:r>
            <a:r>
              <a:rPr lang="en-US" altLang="zh-CN" sz="1600" dirty="0">
                <a:latin typeface="+mn-ea"/>
              </a:rPr>
              <a:t>major compaction</a:t>
            </a:r>
            <a:r>
              <a:rPr lang="zh-CN" altLang="en-US" sz="1600" dirty="0">
                <a:latin typeface="+mn-ea"/>
              </a:rPr>
              <a:t>以后所有的</a:t>
            </a:r>
            <a:r>
              <a:rPr lang="en-US" altLang="zh-CN" sz="1600" dirty="0">
                <a:latin typeface="+mn-ea"/>
              </a:rPr>
              <a:t>store</a:t>
            </a:r>
            <a:r>
              <a:rPr lang="zh-CN" altLang="en-US" sz="1600" dirty="0">
                <a:latin typeface="+mn-ea"/>
              </a:rPr>
              <a:t>都只有一个</a:t>
            </a:r>
            <a:r>
              <a:rPr lang="en-US" altLang="zh-CN" sz="1600" dirty="0" err="1">
                <a:latin typeface="+mn-ea"/>
              </a:rPr>
              <a:t>storefiles</a:t>
            </a:r>
            <a:r>
              <a:rPr lang="zh-CN" altLang="en-US" sz="1600" dirty="0">
                <a:latin typeface="+mn-ea"/>
              </a:rPr>
              <a:t>，这对查询性能有很大提升。注意：</a:t>
            </a:r>
            <a:r>
              <a:rPr lang="en-US" altLang="zh-CN" sz="1600" dirty="0">
                <a:latin typeface="+mn-ea"/>
              </a:rPr>
              <a:t>major compaction</a:t>
            </a:r>
            <a:r>
              <a:rPr lang="zh-CN" altLang="en-US" sz="1600" dirty="0">
                <a:latin typeface="+mn-ea"/>
              </a:rPr>
              <a:t>将会在一个运行中的系统中重写全部</a:t>
            </a:r>
            <a:r>
              <a:rPr lang="en-US" altLang="zh-CN" sz="1600" dirty="0">
                <a:latin typeface="+mn-ea"/>
              </a:rPr>
              <a:t>store</a:t>
            </a:r>
            <a:r>
              <a:rPr lang="zh-CN" altLang="en-US" sz="1600" dirty="0">
                <a:latin typeface="+mn-ea"/>
              </a:rPr>
              <a:t>的数据，不提倡自动运行；</a:t>
            </a:r>
            <a:r>
              <a:rPr lang="en-US" altLang="zh-CN" sz="1600" dirty="0">
                <a:latin typeface="+mn-ea"/>
              </a:rPr>
              <a:t>major compactions </a:t>
            </a:r>
            <a:r>
              <a:rPr lang="zh-CN" altLang="en-US" sz="1600" dirty="0">
                <a:latin typeface="+mn-ea"/>
              </a:rPr>
              <a:t>在大型系统中通常手动进行。</a:t>
            </a:r>
          </a:p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shell</a:t>
            </a:r>
            <a:r>
              <a:rPr lang="zh-CN" altLang="en-US" sz="2000" dirty="0">
                <a:latin typeface="+mn-ea"/>
              </a:rPr>
              <a:t>中使用 </a:t>
            </a:r>
            <a:r>
              <a:rPr lang="en-US" altLang="zh-CN" sz="2000" dirty="0" err="1">
                <a:latin typeface="+mn-ea"/>
              </a:rPr>
              <a:t>major_compact</a:t>
            </a:r>
            <a:r>
              <a:rPr lang="zh-CN" altLang="en-US" sz="2000" dirty="0">
                <a:latin typeface="+mn-ea"/>
              </a:rPr>
              <a:t>命令</a:t>
            </a:r>
          </a:p>
          <a:p>
            <a:pPr lvl="1"/>
            <a:r>
              <a:rPr lang="zh-CN" altLang="en-US" sz="1600" dirty="0">
                <a:latin typeface="+mn-ea"/>
              </a:rPr>
              <a:t>如果用户调用了</a:t>
            </a:r>
            <a:r>
              <a:rPr lang="en-US" altLang="zh-CN" sz="1600" dirty="0" err="1">
                <a:latin typeface="+mn-ea"/>
              </a:rPr>
              <a:t>major_compact</a:t>
            </a:r>
            <a:r>
              <a:rPr lang="zh-CN" altLang="en-US" sz="1600" dirty="0">
                <a:latin typeface="+mn-ea"/>
              </a:rPr>
              <a:t>命令或者</a:t>
            </a:r>
            <a:r>
              <a:rPr lang="en-US" altLang="zh-CN" sz="1600" dirty="0" err="1">
                <a:latin typeface="+mn-ea"/>
              </a:rPr>
              <a:t>majorCompact</a:t>
            </a:r>
            <a:r>
              <a:rPr lang="en-US" altLang="zh-CN" sz="1600" dirty="0">
                <a:latin typeface="+mn-ea"/>
              </a:rPr>
              <a:t>()API</a:t>
            </a:r>
            <a:r>
              <a:rPr lang="zh-CN" altLang="en-US" sz="1600" dirty="0">
                <a:latin typeface="+mn-ea"/>
              </a:rPr>
              <a:t>调用，都会强制</a:t>
            </a:r>
            <a:r>
              <a:rPr lang="en-US" altLang="zh-CN" sz="1600" dirty="0">
                <a:latin typeface="+mn-ea"/>
              </a:rPr>
              <a:t>major compaction</a:t>
            </a:r>
            <a:r>
              <a:rPr lang="zh-CN" altLang="en-US" sz="1600" dirty="0">
                <a:latin typeface="+mn-ea"/>
              </a:rPr>
              <a:t>运行。否则，服务端会首先检查是否该进行</a:t>
            </a:r>
            <a:r>
              <a:rPr lang="en-US" altLang="zh-CN" sz="1600" dirty="0">
                <a:latin typeface="+mn-ea"/>
              </a:rPr>
              <a:t>major compaction</a:t>
            </a:r>
            <a:r>
              <a:rPr lang="zh-CN" altLang="en-US" sz="1600" dirty="0">
                <a:latin typeface="+mn-ea"/>
              </a:rPr>
              <a:t>，通过查看距离上次运行是否满足一定时间，比如是否达到</a:t>
            </a:r>
            <a:r>
              <a:rPr lang="en-US" altLang="zh-CN" sz="1600" dirty="0">
                <a:latin typeface="+mn-ea"/>
              </a:rPr>
              <a:t>24</a:t>
            </a:r>
            <a:r>
              <a:rPr lang="zh-CN" altLang="en-US" sz="1600" dirty="0" smtClean="0">
                <a:latin typeface="+mn-ea"/>
              </a:rPr>
              <a:t>小时</a:t>
            </a:r>
            <a:endParaRPr lang="zh-CN" altLang="en-US" sz="16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>
                <a:latin typeface="+mn-ea"/>
              </a:rPr>
              <a:t>Split &amp; Compaction</a:t>
            </a:r>
          </a:p>
        </p:txBody>
      </p:sp>
    </p:spTree>
    <p:extLst>
      <p:ext uri="{BB962C8B-B14F-4D97-AF65-F5344CB8AC3E}">
        <p14:creationId xmlns:p14="http://schemas.microsoft.com/office/powerpoint/2010/main" val="11134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HBase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安装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部署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核心知识点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基本概念和原理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582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下载并解压缩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https://mirrors.tuna.tsinghua.edu.cn/apache/hbase/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安装部署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491630"/>
            <a:ext cx="6120680" cy="108012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2643758"/>
            <a:ext cx="612068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6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配置</a:t>
            </a:r>
            <a:r>
              <a:rPr lang="en-US" altLang="zh-CN" sz="2000" dirty="0" err="1" smtClean="0">
                <a:latin typeface="+mn-ea"/>
              </a:rPr>
              <a:t>conf</a:t>
            </a:r>
            <a:r>
              <a:rPr lang="zh-CN" altLang="en-US" sz="2000" dirty="0" smtClean="0">
                <a:latin typeface="+mn-ea"/>
              </a:rPr>
              <a:t>目录下内容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regionservers</a:t>
            </a:r>
            <a:r>
              <a:rPr lang="en-US" altLang="zh-CN" sz="1600" dirty="0">
                <a:latin typeface="+mn-ea"/>
              </a:rPr>
              <a:t>  -- region hostname</a:t>
            </a:r>
          </a:p>
          <a:p>
            <a:pPr lvl="1"/>
            <a:r>
              <a:rPr lang="en-US" altLang="zh-CN" sz="1600" dirty="0">
                <a:latin typeface="+mn-ea"/>
              </a:rPr>
              <a:t>hbase-site.xml -- </a:t>
            </a:r>
            <a:r>
              <a:rPr lang="en-US" altLang="zh-CN" sz="1600" dirty="0" err="1">
                <a:latin typeface="+mn-ea"/>
              </a:rPr>
              <a:t>hbase</a:t>
            </a:r>
            <a:r>
              <a:rPr lang="en-US" altLang="zh-CN" sz="1600" dirty="0">
                <a:latin typeface="+mn-ea"/>
              </a:rPr>
              <a:t> configuration</a:t>
            </a:r>
          </a:p>
          <a:p>
            <a:pPr lvl="1"/>
            <a:r>
              <a:rPr lang="en-US" altLang="zh-CN" sz="1600" dirty="0">
                <a:latin typeface="+mn-ea"/>
              </a:rPr>
              <a:t>hbase-env.sh -- environment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安装部署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1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首先启动</a:t>
            </a:r>
            <a:r>
              <a:rPr lang="en-US" altLang="zh-CN" sz="2000" dirty="0" err="1" smtClean="0">
                <a:latin typeface="+mn-ea"/>
              </a:rPr>
              <a:t>ZooKeeper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bin/hbase-daemon.sh start zookeeper</a:t>
            </a:r>
          </a:p>
          <a:p>
            <a:r>
              <a:rPr lang="zh-CN" altLang="en-US" sz="2000" dirty="0" smtClean="0">
                <a:latin typeface="+mn-ea"/>
              </a:rPr>
              <a:t>再启动</a:t>
            </a:r>
            <a:r>
              <a:rPr lang="en-US" altLang="zh-CN" sz="2000" dirty="0" err="1" smtClean="0">
                <a:latin typeface="+mn-ea"/>
              </a:rPr>
              <a:t>Hmaster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bin/hbase-daemon.sh start master</a:t>
            </a:r>
          </a:p>
          <a:p>
            <a:r>
              <a:rPr lang="zh-CN" altLang="en-US" sz="2000" dirty="0">
                <a:latin typeface="+mn-ea"/>
              </a:rPr>
              <a:t>启动</a:t>
            </a:r>
            <a:r>
              <a:rPr lang="en-US" altLang="zh-CN" sz="2000" dirty="0" err="1">
                <a:latin typeface="+mn-ea"/>
              </a:rPr>
              <a:t>regionserver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lvl="1"/>
            <a:r>
              <a:rPr lang="en-US" altLang="zh-CN" sz="1600" dirty="0">
                <a:latin typeface="+mn-ea"/>
              </a:rPr>
              <a:t>bin/hbase-daemon.sh start </a:t>
            </a:r>
            <a:r>
              <a:rPr lang="en-US" altLang="zh-CN" sz="1600" dirty="0" err="1">
                <a:latin typeface="+mn-ea"/>
              </a:rPr>
              <a:t>regionserver</a:t>
            </a:r>
            <a:endParaRPr lang="en-US" altLang="zh-CN" sz="16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启动</a:t>
            </a:r>
            <a:r>
              <a:rPr lang="en-US" altLang="zh-CN" sz="2000" dirty="0">
                <a:latin typeface="+mn-ea"/>
              </a:rPr>
              <a:t>thrift server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lvl="1"/>
            <a:r>
              <a:rPr lang="en-US" altLang="zh-CN" sz="1600" dirty="0">
                <a:latin typeface="+mn-ea"/>
              </a:rPr>
              <a:t>bin/hbase-daemon.sh start thrift -</a:t>
            </a:r>
            <a:r>
              <a:rPr lang="en-US" altLang="zh-CN" sz="1600" dirty="0" err="1">
                <a:latin typeface="+mn-ea"/>
              </a:rPr>
              <a:t>threadpool</a:t>
            </a:r>
            <a:r>
              <a:rPr lang="en-US" altLang="zh-CN" sz="1600" dirty="0">
                <a:latin typeface="+mn-ea"/>
              </a:rPr>
              <a:t> -m200 -w 2000 -q 2000</a:t>
            </a:r>
          </a:p>
          <a:p>
            <a:r>
              <a:rPr lang="zh-CN" altLang="en-US" sz="2000" dirty="0" smtClean="0">
                <a:latin typeface="+mn-ea"/>
              </a:rPr>
              <a:t>启动、停止顺序：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启动</a:t>
            </a:r>
            <a:r>
              <a:rPr lang="en-US" altLang="zh-CN" sz="1600" dirty="0" err="1">
                <a:latin typeface="+mn-ea"/>
              </a:rPr>
              <a:t>Hadoop</a:t>
            </a:r>
            <a:r>
              <a:rPr lang="en-US" altLang="zh-CN" sz="1600" dirty="0">
                <a:latin typeface="+mn-ea"/>
              </a:rPr>
              <a:t> -&gt; </a:t>
            </a:r>
            <a:r>
              <a:rPr lang="zh-CN" altLang="en-US" sz="1600" dirty="0">
                <a:latin typeface="+mn-ea"/>
              </a:rPr>
              <a:t>启动</a:t>
            </a:r>
            <a:r>
              <a:rPr lang="en-US" altLang="zh-CN" sz="1600" dirty="0" err="1">
                <a:latin typeface="+mn-ea"/>
              </a:rPr>
              <a:t>ZooKeeper</a:t>
            </a:r>
            <a:r>
              <a:rPr lang="zh-CN" altLang="en-US" sz="1600" dirty="0">
                <a:latin typeface="+mn-ea"/>
              </a:rPr>
              <a:t>集群 </a:t>
            </a:r>
            <a:r>
              <a:rPr lang="en-US" altLang="zh-CN" sz="1600" dirty="0">
                <a:latin typeface="+mn-ea"/>
              </a:rPr>
              <a:t>-&gt; </a:t>
            </a:r>
            <a:r>
              <a:rPr lang="zh-CN" altLang="en-US" sz="1600" dirty="0">
                <a:latin typeface="+mn-ea"/>
              </a:rPr>
              <a:t>启动</a:t>
            </a:r>
            <a:r>
              <a:rPr lang="en-US" altLang="zh-CN" sz="1600" dirty="0" err="1">
                <a:latin typeface="+mn-ea"/>
              </a:rPr>
              <a:t>HBase</a:t>
            </a:r>
            <a:r>
              <a:rPr lang="en-US" altLang="zh-CN" sz="1600" dirty="0">
                <a:latin typeface="+mn-ea"/>
              </a:rPr>
              <a:t> -&gt; </a:t>
            </a:r>
            <a:r>
              <a:rPr lang="zh-CN" altLang="en-US" sz="1600" dirty="0">
                <a:latin typeface="+mn-ea"/>
              </a:rPr>
              <a:t>停止</a:t>
            </a:r>
            <a:r>
              <a:rPr lang="en-US" altLang="zh-CN" sz="1600" dirty="0" err="1">
                <a:latin typeface="+mn-ea"/>
              </a:rPr>
              <a:t>HBase</a:t>
            </a:r>
            <a:r>
              <a:rPr lang="en-US" altLang="zh-CN" sz="1600" dirty="0">
                <a:latin typeface="+mn-ea"/>
              </a:rPr>
              <a:t> -&gt; </a:t>
            </a:r>
            <a:r>
              <a:rPr lang="zh-CN" altLang="en-US" sz="1600" dirty="0">
                <a:latin typeface="+mn-ea"/>
              </a:rPr>
              <a:t>停止</a:t>
            </a:r>
            <a:r>
              <a:rPr lang="en-US" altLang="zh-CN" sz="1600" dirty="0" err="1">
                <a:latin typeface="+mn-ea"/>
              </a:rPr>
              <a:t>ZooKeeper</a:t>
            </a:r>
            <a:r>
              <a:rPr lang="zh-CN" altLang="en-US" sz="1600" dirty="0">
                <a:latin typeface="+mn-ea"/>
              </a:rPr>
              <a:t>集群 </a:t>
            </a:r>
            <a:r>
              <a:rPr lang="en-US" altLang="zh-CN" sz="1600" dirty="0">
                <a:latin typeface="+mn-ea"/>
              </a:rPr>
              <a:t>-&gt; </a:t>
            </a:r>
            <a:r>
              <a:rPr lang="zh-CN" altLang="en-US" sz="1600" dirty="0">
                <a:latin typeface="+mn-ea"/>
              </a:rPr>
              <a:t>停止</a:t>
            </a:r>
            <a:r>
              <a:rPr lang="en-US" altLang="zh-CN" sz="1600" dirty="0" err="1">
                <a:latin typeface="+mn-ea"/>
              </a:rPr>
              <a:t>Hadoop</a:t>
            </a:r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4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+mn-ea"/>
              </a:rPr>
              <a:t>HBase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开发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安装部署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核心知识点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基本概念和原理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40044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2006-11 Google releases paper on </a:t>
            </a:r>
            <a:r>
              <a:rPr lang="en-US" altLang="zh-CN" sz="2000" dirty="0" err="1">
                <a:latin typeface="+mn-ea"/>
              </a:rPr>
              <a:t>BigTable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2007-02 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作为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contrib</a:t>
            </a:r>
            <a:r>
              <a:rPr lang="zh-CN" altLang="en-US" sz="2000" dirty="0">
                <a:latin typeface="+mn-ea"/>
              </a:rPr>
              <a:t>原型</a:t>
            </a:r>
          </a:p>
          <a:p>
            <a:r>
              <a:rPr lang="en-US" altLang="zh-CN" sz="2000" dirty="0">
                <a:latin typeface="+mn-ea"/>
              </a:rPr>
              <a:t>2008-01 </a:t>
            </a:r>
            <a:r>
              <a:rPr lang="zh-CN" altLang="en-US" sz="2000" dirty="0">
                <a:latin typeface="+mn-ea"/>
              </a:rPr>
              <a:t>第一个不稳定版本 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(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en-US" altLang="zh-CN" sz="2000" dirty="0">
                <a:latin typeface="+mn-ea"/>
              </a:rPr>
              <a:t> 0.15.0)</a:t>
            </a:r>
          </a:p>
          <a:p>
            <a:r>
              <a:rPr lang="en-US" altLang="zh-CN" sz="2000" dirty="0" smtClean="0">
                <a:latin typeface="+mn-ea"/>
              </a:rPr>
              <a:t>...</a:t>
            </a:r>
          </a:p>
          <a:p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-</a:t>
            </a:r>
            <a:r>
              <a:rPr lang="zh-CN" altLang="zh-CN" sz="2000" dirty="0">
                <a:latin typeface="+mn-ea"/>
                <a:sym typeface="微软雅黑" panose="020B0503020204020204" pitchFamily="34" charset="-122"/>
              </a:rPr>
              <a:t>0.1.0 2008-03-27 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release</a:t>
            </a:r>
            <a:endParaRPr lang="en-US" altLang="zh-CN" sz="20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-</a:t>
            </a:r>
            <a:r>
              <a:rPr lang="zh-CN" altLang="zh-CN" sz="2000" dirty="0">
                <a:latin typeface="+mn-ea"/>
                <a:sym typeface="微软雅黑" panose="020B0503020204020204" pitchFamily="34" charset="-122"/>
              </a:rPr>
              <a:t>0.2.0 2008-08-08 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relaase</a:t>
            </a:r>
            <a:endParaRPr lang="en-US" altLang="zh-CN" sz="20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.</a:t>
            </a:r>
            <a:r>
              <a:rPr lang="zh-CN" altLang="zh-CN" sz="2000" dirty="0">
                <a:latin typeface="+mn-ea"/>
                <a:sym typeface="微软雅黑" panose="020B0503020204020204" pitchFamily="34" charset="-122"/>
              </a:rPr>
              <a:t>.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.</a:t>
            </a:r>
            <a:endParaRPr lang="en-US" altLang="zh-CN" sz="20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-</a:t>
            </a:r>
            <a:r>
              <a:rPr lang="zh-CN" altLang="zh-CN" sz="2000" dirty="0">
                <a:latin typeface="+mn-ea"/>
                <a:sym typeface="微软雅黑" panose="020B0503020204020204" pitchFamily="34" charset="-122"/>
              </a:rPr>
              <a:t>0.18.0 2008-9-21 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relase</a:t>
            </a:r>
            <a:endParaRPr lang="en-US" altLang="zh-CN" sz="20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-</a:t>
            </a:r>
            <a:r>
              <a:rPr lang="zh-CN" altLang="zh-CN" sz="2000" dirty="0">
                <a:latin typeface="+mn-ea"/>
                <a:sym typeface="微软雅黑" panose="020B0503020204020204" pitchFamily="34" charset="-122"/>
              </a:rPr>
              <a:t>0.20.6 2010-07-10 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release</a:t>
            </a:r>
            <a:endParaRPr lang="en-US" altLang="zh-CN" sz="20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 smtClean="0">
                <a:latin typeface="+mn-ea"/>
                <a:sym typeface="微软雅黑" panose="020B0503020204020204" pitchFamily="34" charset="-122"/>
              </a:rPr>
              <a:t>-</a:t>
            </a:r>
            <a:r>
              <a:rPr lang="zh-CN" altLang="zh-CN" sz="2000" dirty="0">
                <a:latin typeface="+mn-ea"/>
                <a:sym typeface="微软雅黑" panose="020B0503020204020204" pitchFamily="34" charset="-122"/>
              </a:rPr>
              <a:t>0.89.20100621 2010-06-25 release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版本沿革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70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9542"/>
            <a:ext cx="6696744" cy="411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2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shell</a:t>
            </a:r>
          </a:p>
          <a:p>
            <a:r>
              <a:rPr lang="en-US" altLang="zh-CN" sz="2000" dirty="0">
                <a:latin typeface="+mn-ea"/>
              </a:rPr>
              <a:t>Native Java</a:t>
            </a:r>
          </a:p>
          <a:p>
            <a:r>
              <a:rPr lang="en-US" altLang="zh-CN" sz="2000" dirty="0">
                <a:latin typeface="+mn-ea"/>
              </a:rPr>
              <a:t>Thrift</a:t>
            </a:r>
          </a:p>
          <a:p>
            <a:r>
              <a:rPr lang="en-US" altLang="zh-CN" sz="2000" dirty="0">
                <a:latin typeface="+mn-ea"/>
              </a:rPr>
              <a:t>Batch clients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en-US" altLang="zh-CN" sz="2000" dirty="0">
                <a:latin typeface="+mn-ea"/>
              </a:rPr>
              <a:t>/hive/pig</a:t>
            </a:r>
          </a:p>
          <a:p>
            <a:pPr lvl="1"/>
            <a:endParaRPr lang="en-US" altLang="zh-CN" sz="16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8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Put</a:t>
            </a:r>
            <a:r>
              <a:rPr lang="zh-CN" altLang="en-US" sz="2000" dirty="0">
                <a:latin typeface="+mn-ea"/>
              </a:rPr>
              <a:t>：写操作类</a:t>
            </a:r>
          </a:p>
          <a:p>
            <a:pPr lvl="1"/>
            <a:r>
              <a:rPr lang="en-US" altLang="zh-CN" sz="1600" dirty="0">
                <a:latin typeface="+mn-ea"/>
              </a:rPr>
              <a:t>Put(byte[] </a:t>
            </a:r>
            <a:r>
              <a:rPr lang="en-US" altLang="zh-CN" sz="1600" dirty="0" smtClean="0">
                <a:latin typeface="+mn-ea"/>
              </a:rPr>
              <a:t>row)</a:t>
            </a:r>
          </a:p>
          <a:p>
            <a:pPr lvl="1"/>
            <a:r>
              <a:rPr lang="en-US" altLang="zh-CN" sz="1600" dirty="0" smtClean="0">
                <a:latin typeface="+mn-ea"/>
              </a:rPr>
              <a:t>Put(byte</a:t>
            </a:r>
            <a:r>
              <a:rPr lang="en-US" altLang="zh-CN" sz="1600" dirty="0">
                <a:latin typeface="+mn-ea"/>
              </a:rPr>
              <a:t>[] row, long </a:t>
            </a:r>
            <a:r>
              <a:rPr lang="en-US" altLang="zh-CN" sz="1600" dirty="0" err="1">
                <a:latin typeface="+mn-ea"/>
              </a:rPr>
              <a:t>ts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Get</a:t>
            </a:r>
            <a:r>
              <a:rPr lang="zh-CN" altLang="en-US" sz="2000" dirty="0">
                <a:latin typeface="+mn-ea"/>
              </a:rPr>
              <a:t>：读操作</a:t>
            </a:r>
            <a:r>
              <a:rPr lang="zh-CN" altLang="en-US" sz="2000" dirty="0" smtClean="0">
                <a:latin typeface="+mn-ea"/>
              </a:rPr>
              <a:t>类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Result </a:t>
            </a:r>
            <a:r>
              <a:rPr lang="en-US" altLang="zh-CN" sz="1600" dirty="0">
                <a:latin typeface="+mn-ea"/>
              </a:rPr>
              <a:t>get(Get get) throws </a:t>
            </a:r>
            <a:r>
              <a:rPr lang="en-US" altLang="zh-CN" sz="1600" dirty="0" err="1" smtClean="0">
                <a:latin typeface="+mn-ea"/>
              </a:rPr>
              <a:t>IOException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Result</a:t>
            </a:r>
            <a:r>
              <a:rPr lang="en-US" altLang="zh-CN" sz="1600" dirty="0">
                <a:latin typeface="+mn-ea"/>
              </a:rPr>
              <a:t>[] get(List&lt;Get&gt; gets) throws </a:t>
            </a:r>
            <a:r>
              <a:rPr lang="en-US" altLang="zh-CN" sz="1600" dirty="0" err="1" smtClean="0">
                <a:latin typeface="+mn-ea"/>
              </a:rPr>
              <a:t>IOException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boolean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exists(Get get) throws </a:t>
            </a:r>
            <a:r>
              <a:rPr lang="en-US" altLang="zh-CN" sz="1600" dirty="0" err="1" smtClean="0">
                <a:latin typeface="+mn-ea"/>
              </a:rPr>
              <a:t>IOException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4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Scan</a:t>
            </a:r>
            <a:r>
              <a:rPr lang="zh-CN" altLang="en-US" sz="2000" dirty="0">
                <a:latin typeface="+mn-ea"/>
              </a:rPr>
              <a:t>：扫描（读）</a:t>
            </a:r>
          </a:p>
          <a:p>
            <a:r>
              <a:rPr lang="zh-CN" altLang="en-US" sz="2000" dirty="0">
                <a:latin typeface="+mn-ea"/>
              </a:rPr>
              <a:t>全表扫描类</a:t>
            </a:r>
          </a:p>
          <a:p>
            <a:pPr lvl="1"/>
            <a:r>
              <a:rPr lang="en-US" altLang="zh-CN" sz="1600" dirty="0">
                <a:latin typeface="+mn-ea"/>
              </a:rPr>
              <a:t>Scan()</a:t>
            </a:r>
          </a:p>
          <a:p>
            <a:pPr lvl="1"/>
            <a:r>
              <a:rPr lang="en-US" altLang="zh-CN" sz="1600" dirty="0">
                <a:latin typeface="+mn-ea"/>
              </a:rPr>
              <a:t>Scan(byte[] </a:t>
            </a:r>
            <a:r>
              <a:rPr lang="en-US" altLang="zh-CN" sz="1600" dirty="0" err="1">
                <a:latin typeface="+mn-ea"/>
              </a:rPr>
              <a:t>startRow</a:t>
            </a:r>
            <a:r>
              <a:rPr lang="en-US" altLang="zh-CN" sz="1600" dirty="0">
                <a:latin typeface="+mn-ea"/>
              </a:rPr>
              <a:t>, Filter filter)</a:t>
            </a:r>
          </a:p>
          <a:p>
            <a:pPr lvl="1"/>
            <a:r>
              <a:rPr lang="en-US" altLang="zh-CN" sz="1600" dirty="0">
                <a:latin typeface="+mn-ea"/>
              </a:rPr>
              <a:t>Scan(byte[] </a:t>
            </a:r>
            <a:r>
              <a:rPr lang="en-US" altLang="zh-CN" sz="1600" dirty="0" err="1">
                <a:latin typeface="+mn-ea"/>
              </a:rPr>
              <a:t>startRow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>
                <a:latin typeface="+mn-ea"/>
              </a:rPr>
              <a:t>Scan(byte[] </a:t>
            </a:r>
            <a:r>
              <a:rPr lang="en-US" altLang="zh-CN" sz="1600" dirty="0" err="1">
                <a:latin typeface="+mn-ea"/>
              </a:rPr>
              <a:t>startRow</a:t>
            </a:r>
            <a:r>
              <a:rPr lang="en-US" altLang="zh-CN" sz="1600" dirty="0">
                <a:latin typeface="+mn-ea"/>
              </a:rPr>
              <a:t>, byte[] </a:t>
            </a:r>
            <a:r>
              <a:rPr lang="en-US" altLang="zh-CN" sz="1600" dirty="0" err="1">
                <a:latin typeface="+mn-ea"/>
              </a:rPr>
              <a:t>stopRow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5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 err="1">
                <a:latin typeface="+mn-ea"/>
              </a:rPr>
              <a:t>HBaseConfiguration</a:t>
            </a:r>
            <a:r>
              <a:rPr lang="zh-CN" altLang="en-US" sz="2000" dirty="0">
                <a:latin typeface="+mn-ea"/>
              </a:rPr>
              <a:t>是每一个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client</a:t>
            </a:r>
            <a:r>
              <a:rPr lang="zh-CN" altLang="en-US" sz="2000" dirty="0">
                <a:latin typeface="+mn-ea"/>
              </a:rPr>
              <a:t>都会使用到的对象，它代表 的是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配置</a:t>
            </a:r>
            <a:r>
              <a:rPr lang="zh-CN" altLang="en-US" sz="2000" dirty="0" smtClean="0">
                <a:latin typeface="+mn-ea"/>
              </a:rPr>
              <a:t>信息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默认的构造方式会尝试从</a:t>
            </a:r>
            <a:r>
              <a:rPr lang="en-US" altLang="zh-CN" sz="2000" dirty="0">
                <a:latin typeface="+mn-ea"/>
              </a:rPr>
              <a:t>hbase-default.xml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hbase-site.xml</a:t>
            </a:r>
            <a:r>
              <a:rPr lang="zh-CN" altLang="en-US" sz="2000" dirty="0">
                <a:latin typeface="+mn-ea"/>
              </a:rPr>
              <a:t>中读取 配置。如果</a:t>
            </a:r>
            <a:r>
              <a:rPr lang="en-US" altLang="zh-CN" sz="2000" dirty="0" err="1">
                <a:latin typeface="+mn-ea"/>
              </a:rPr>
              <a:t>classpath</a:t>
            </a:r>
            <a:r>
              <a:rPr lang="zh-CN" altLang="en-US" sz="2000" dirty="0">
                <a:latin typeface="+mn-ea"/>
              </a:rPr>
              <a:t>没有这两个文件，就需要你自己设置</a:t>
            </a:r>
            <a:r>
              <a:rPr lang="zh-CN" altLang="en-US" sz="2000" dirty="0" smtClean="0">
                <a:latin typeface="+mn-ea"/>
              </a:rPr>
              <a:t>配置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Configuration HBASE_CONFIG = new Configuration(); </a:t>
            </a:r>
            <a:r>
              <a:rPr lang="en-US" altLang="zh-CN" sz="2000" dirty="0" err="1">
                <a:latin typeface="+mn-ea"/>
              </a:rPr>
              <a:t>HBASE_CONFIG.set</a:t>
            </a:r>
            <a:r>
              <a:rPr lang="en-US" altLang="zh-CN" sz="2000" dirty="0">
                <a:latin typeface="+mn-ea"/>
              </a:rPr>
              <a:t>(“</a:t>
            </a:r>
            <a:r>
              <a:rPr lang="en-US" altLang="zh-CN" sz="2000" dirty="0" err="1">
                <a:latin typeface="+mn-ea"/>
              </a:rPr>
              <a:t>hbase.zookeeper.quorum</a:t>
            </a:r>
            <a:r>
              <a:rPr lang="en-US" altLang="zh-CN" sz="2000" dirty="0">
                <a:latin typeface="+mn-ea"/>
              </a:rPr>
              <a:t>”, “</a:t>
            </a:r>
            <a:r>
              <a:rPr lang="en-US" altLang="zh-CN" sz="2000" dirty="0" err="1">
                <a:latin typeface="+mn-ea"/>
              </a:rPr>
              <a:t>zkServer</a:t>
            </a:r>
            <a:r>
              <a:rPr lang="en-US" altLang="zh-CN" sz="2000" dirty="0">
                <a:latin typeface="+mn-ea"/>
              </a:rPr>
              <a:t>”); </a:t>
            </a:r>
            <a:r>
              <a:rPr lang="en-US" altLang="zh-CN" sz="2000" dirty="0" err="1">
                <a:latin typeface="+mn-ea"/>
              </a:rPr>
              <a:t>HBASE_CONFIG.set</a:t>
            </a:r>
            <a:r>
              <a:rPr lang="en-US" altLang="zh-CN" sz="2000" dirty="0">
                <a:latin typeface="+mn-ea"/>
              </a:rPr>
              <a:t>(“hbase.zookeeper.property.clientPort</a:t>
            </a:r>
            <a:r>
              <a:rPr lang="en-US" altLang="zh-CN" sz="2000" dirty="0" smtClean="0">
                <a:latin typeface="+mn-ea"/>
              </a:rPr>
              <a:t>”,“</a:t>
            </a:r>
            <a:r>
              <a:rPr lang="en-US" altLang="zh-CN" sz="2000" dirty="0">
                <a:latin typeface="+mn-ea"/>
              </a:rPr>
              <a:t>2181″);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HBaseConfiguration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cfg</a:t>
            </a:r>
            <a:r>
              <a:rPr lang="en-US" altLang="zh-CN" sz="2000" dirty="0">
                <a:latin typeface="+mn-ea"/>
              </a:rPr>
              <a:t> = new </a:t>
            </a:r>
            <a:r>
              <a:rPr lang="en-US" altLang="zh-CN" sz="2000" dirty="0" err="1">
                <a:latin typeface="+mn-ea"/>
              </a:rPr>
              <a:t>HBaseConfiguration</a:t>
            </a:r>
            <a:r>
              <a:rPr lang="en-US" altLang="zh-CN" sz="2000" dirty="0">
                <a:latin typeface="+mn-ea"/>
              </a:rPr>
              <a:t>(HBASE_CONFIG);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6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latin typeface="+mn-ea"/>
              </a:rPr>
              <a:t>创建表是通过</a:t>
            </a:r>
            <a:r>
              <a:rPr lang="en-US" altLang="zh-CN" sz="2000" dirty="0" err="1">
                <a:latin typeface="+mn-ea"/>
              </a:rPr>
              <a:t>HBaseAdmin</a:t>
            </a:r>
            <a:r>
              <a:rPr lang="zh-CN" altLang="en-US" sz="2000" dirty="0">
                <a:latin typeface="+mn-ea"/>
              </a:rPr>
              <a:t>对象来操作</a:t>
            </a:r>
            <a:r>
              <a:rPr lang="zh-CN" altLang="en-US" sz="2000" dirty="0" smtClean="0">
                <a:latin typeface="+mn-ea"/>
              </a:rPr>
              <a:t>的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HBaseAdmin</a:t>
            </a:r>
            <a:r>
              <a:rPr lang="zh-CN" altLang="en-US" sz="2000" dirty="0" smtClean="0">
                <a:latin typeface="+mn-ea"/>
              </a:rPr>
              <a:t>负责表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META</a:t>
            </a:r>
            <a:r>
              <a:rPr lang="zh-CN" altLang="en-US" sz="2000" dirty="0">
                <a:latin typeface="+mn-ea"/>
              </a:rPr>
              <a:t>信息处理。</a:t>
            </a:r>
            <a:r>
              <a:rPr lang="en-US" altLang="zh-CN" sz="2000" dirty="0" err="1">
                <a:latin typeface="+mn-ea"/>
              </a:rPr>
              <a:t>HBaseAdmin</a:t>
            </a:r>
            <a:r>
              <a:rPr lang="zh-CN" altLang="en-US" sz="2000" dirty="0">
                <a:latin typeface="+mn-ea"/>
              </a:rPr>
              <a:t>提供了</a:t>
            </a:r>
            <a:r>
              <a:rPr lang="en-US" altLang="zh-CN" sz="2000" dirty="0" err="1">
                <a:latin typeface="+mn-ea"/>
              </a:rPr>
              <a:t>createTable</a:t>
            </a:r>
            <a:r>
              <a:rPr lang="zh-CN" altLang="en-US" sz="2000" dirty="0">
                <a:latin typeface="+mn-ea"/>
              </a:rPr>
              <a:t>这个方 法：</a:t>
            </a:r>
            <a:r>
              <a:rPr lang="en-US" altLang="zh-CN" sz="2000" dirty="0">
                <a:latin typeface="+mn-ea"/>
              </a:rPr>
              <a:t>public void </a:t>
            </a:r>
            <a:r>
              <a:rPr lang="en-US" altLang="zh-CN" sz="2000" dirty="0" err="1">
                <a:latin typeface="+mn-ea"/>
              </a:rPr>
              <a:t>createTable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HTableDescriptor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desc</a:t>
            </a:r>
            <a:r>
              <a:rPr lang="en-US" altLang="zh-CN" sz="2000" dirty="0">
                <a:latin typeface="+mn-ea"/>
              </a:rPr>
              <a:t>)</a:t>
            </a:r>
          </a:p>
          <a:p>
            <a:r>
              <a:rPr lang="en-US" altLang="zh-CN" sz="2000" dirty="0" err="1">
                <a:latin typeface="+mn-ea"/>
              </a:rPr>
              <a:t>HTableDescriptor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代表的是表的</a:t>
            </a:r>
            <a:r>
              <a:rPr lang="en-US" altLang="zh-CN" sz="2000" dirty="0">
                <a:latin typeface="+mn-ea"/>
              </a:rPr>
              <a:t>schema</a:t>
            </a:r>
          </a:p>
          <a:p>
            <a:r>
              <a:rPr lang="en-US" altLang="zh-CN" sz="2000" dirty="0" err="1">
                <a:latin typeface="+mn-ea"/>
              </a:rPr>
              <a:t>HColumnDescriptor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代表的是</a:t>
            </a:r>
            <a:r>
              <a:rPr lang="en-US" altLang="zh-CN" sz="2000" dirty="0">
                <a:latin typeface="+mn-ea"/>
              </a:rPr>
              <a:t>column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schema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HBaseAdmin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hAdmin</a:t>
            </a:r>
            <a:r>
              <a:rPr lang="en-US" altLang="zh-CN" sz="1600" dirty="0">
                <a:latin typeface="+mn-ea"/>
              </a:rPr>
              <a:t> = new </a:t>
            </a:r>
            <a:r>
              <a:rPr lang="en-US" altLang="zh-CN" sz="1600" dirty="0" err="1">
                <a:latin typeface="+mn-ea"/>
              </a:rPr>
              <a:t>HBaseAdmin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hbaseConfig</a:t>
            </a:r>
            <a:r>
              <a:rPr lang="en-US" altLang="zh-CN" sz="1600" dirty="0">
                <a:latin typeface="+mn-ea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HTableDescriptor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t = new </a:t>
            </a:r>
            <a:r>
              <a:rPr lang="en-US" altLang="zh-CN" sz="1600" dirty="0" err="1">
                <a:latin typeface="+mn-ea"/>
              </a:rPr>
              <a:t>HTableDescriptor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tableName</a:t>
            </a:r>
            <a:r>
              <a:rPr lang="en-US" altLang="zh-CN" sz="1600" dirty="0">
                <a:latin typeface="+mn-ea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t.addFamily</a:t>
            </a:r>
            <a:r>
              <a:rPr lang="en-US" altLang="zh-CN" sz="1600" dirty="0" smtClean="0">
                <a:latin typeface="+mn-ea"/>
              </a:rPr>
              <a:t>(new </a:t>
            </a:r>
            <a:r>
              <a:rPr lang="en-US" altLang="zh-CN" sz="1600" dirty="0" err="1">
                <a:latin typeface="+mn-ea"/>
              </a:rPr>
              <a:t>HColumnDescriptor</a:t>
            </a:r>
            <a:r>
              <a:rPr lang="en-US" altLang="zh-CN" sz="1600" dirty="0">
                <a:latin typeface="+mn-ea"/>
              </a:rPr>
              <a:t>(“f1″));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t.addFamily</a:t>
            </a:r>
            <a:r>
              <a:rPr lang="en-US" altLang="zh-CN" sz="1600" dirty="0" smtClean="0">
                <a:latin typeface="+mn-ea"/>
              </a:rPr>
              <a:t>(new </a:t>
            </a:r>
            <a:r>
              <a:rPr lang="en-US" altLang="zh-CN" sz="1600" dirty="0" err="1">
                <a:latin typeface="+mn-ea"/>
              </a:rPr>
              <a:t>HColumnDescriptor</a:t>
            </a:r>
            <a:r>
              <a:rPr lang="en-US" altLang="zh-CN" sz="1600" dirty="0">
                <a:latin typeface="+mn-ea"/>
              </a:rPr>
              <a:t>(“f2″));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t.addFamily</a:t>
            </a:r>
            <a:r>
              <a:rPr lang="en-US" altLang="zh-CN" sz="1600" dirty="0" smtClean="0">
                <a:latin typeface="+mn-ea"/>
              </a:rPr>
              <a:t>(new </a:t>
            </a:r>
            <a:r>
              <a:rPr lang="en-US" altLang="zh-CN" sz="1600" dirty="0" err="1">
                <a:latin typeface="+mn-ea"/>
              </a:rPr>
              <a:t>HColumnDescriptor</a:t>
            </a:r>
            <a:r>
              <a:rPr lang="en-US" altLang="zh-CN" sz="1600" dirty="0">
                <a:latin typeface="+mn-ea"/>
              </a:rPr>
              <a:t>(“f3″));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t.addFamily</a:t>
            </a:r>
            <a:r>
              <a:rPr lang="en-US" altLang="zh-CN" sz="1600" dirty="0" smtClean="0">
                <a:latin typeface="+mn-ea"/>
              </a:rPr>
              <a:t>(new </a:t>
            </a:r>
            <a:r>
              <a:rPr lang="en-US" altLang="zh-CN" sz="1600" dirty="0" err="1">
                <a:latin typeface="+mn-ea"/>
              </a:rPr>
              <a:t>HColumnDescriptor</a:t>
            </a:r>
            <a:r>
              <a:rPr lang="en-US" altLang="zh-CN" sz="1600" dirty="0">
                <a:latin typeface="+mn-ea"/>
              </a:rPr>
              <a:t>(“f4″));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hAdmin.createTable</a:t>
            </a:r>
            <a:r>
              <a:rPr lang="en-US" altLang="zh-CN" sz="1600" dirty="0" smtClean="0">
                <a:latin typeface="+mn-ea"/>
              </a:rPr>
              <a:t>(t</a:t>
            </a:r>
            <a:r>
              <a:rPr lang="en-US" altLang="zh-CN" sz="1600" dirty="0">
                <a:latin typeface="+mn-ea"/>
              </a:rPr>
              <a:t>);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删除表通过</a:t>
            </a:r>
            <a:r>
              <a:rPr lang="en-US" altLang="zh-CN" sz="2000" dirty="0" err="1">
                <a:latin typeface="+mn-ea"/>
              </a:rPr>
              <a:t>HBaseAdmin</a:t>
            </a:r>
            <a:r>
              <a:rPr lang="zh-CN" altLang="en-US" sz="2000" dirty="0">
                <a:latin typeface="+mn-ea"/>
              </a:rPr>
              <a:t>来</a:t>
            </a:r>
            <a:r>
              <a:rPr lang="zh-CN" altLang="en-US" sz="2000" dirty="0" smtClean="0">
                <a:latin typeface="+mn-ea"/>
              </a:rPr>
              <a:t>操作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删除</a:t>
            </a:r>
            <a:r>
              <a:rPr lang="zh-CN" altLang="en-US" sz="2000" dirty="0">
                <a:latin typeface="+mn-ea"/>
              </a:rPr>
              <a:t>表之前首先要</a:t>
            </a:r>
            <a:r>
              <a:rPr lang="en-US" altLang="zh-CN" sz="2000" dirty="0">
                <a:latin typeface="+mn-ea"/>
              </a:rPr>
              <a:t>disable </a:t>
            </a:r>
            <a:r>
              <a:rPr lang="zh-CN" altLang="en-US" sz="2000" dirty="0">
                <a:latin typeface="+mn-ea"/>
              </a:rPr>
              <a:t>表。这是一个非常耗时的操作，所以不建议频繁删除表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disableTable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err="1">
                <a:latin typeface="+mn-ea"/>
              </a:rPr>
              <a:t>deleteTable</a:t>
            </a:r>
            <a:r>
              <a:rPr lang="zh-CN" altLang="en-US" sz="2000" dirty="0">
                <a:latin typeface="+mn-ea"/>
              </a:rPr>
              <a:t>分别用来</a:t>
            </a:r>
            <a:r>
              <a:rPr lang="en-US" altLang="zh-CN" sz="2000" dirty="0">
                <a:latin typeface="+mn-ea"/>
              </a:rPr>
              <a:t>disable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delete</a:t>
            </a:r>
            <a:r>
              <a:rPr lang="zh-CN" altLang="en-US" sz="2000" dirty="0">
                <a:latin typeface="+mn-ea"/>
              </a:rPr>
              <a:t>表</a:t>
            </a:r>
          </a:p>
          <a:p>
            <a:endParaRPr lang="zh-CN" altLang="en-US" sz="20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HBaseAdmin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hAdmin</a:t>
            </a:r>
            <a:r>
              <a:rPr lang="en-US" altLang="zh-CN" sz="1600" dirty="0">
                <a:latin typeface="+mn-ea"/>
              </a:rPr>
              <a:t> = new </a:t>
            </a:r>
            <a:r>
              <a:rPr lang="en-US" altLang="zh-CN" sz="1600" dirty="0" err="1" smtClean="0">
                <a:latin typeface="+mn-ea"/>
              </a:rPr>
              <a:t>HBaseAdmin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hbaseConfig</a:t>
            </a:r>
            <a:r>
              <a:rPr lang="en-US" altLang="zh-CN" sz="1600" dirty="0">
                <a:latin typeface="+mn-ea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if 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hAdmin.tableExists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tableName</a:t>
            </a:r>
            <a:r>
              <a:rPr lang="en-US" altLang="zh-CN" sz="1600" dirty="0">
                <a:latin typeface="+mn-ea"/>
              </a:rPr>
              <a:t>)) </a:t>
            </a:r>
            <a:r>
              <a:rPr lang="en-US" altLang="zh-CN" sz="1600" dirty="0" smtClean="0">
                <a:latin typeface="+mn-ea"/>
              </a:rPr>
              <a:t>{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 </a:t>
            </a:r>
            <a:r>
              <a:rPr lang="en-US" altLang="zh-CN" sz="1600" dirty="0" smtClean="0">
                <a:latin typeface="+mn-ea"/>
              </a:rPr>
              <a:t>   </a:t>
            </a:r>
            <a:r>
              <a:rPr lang="en-US" altLang="zh-CN" sz="1600" dirty="0" err="1" smtClean="0">
                <a:latin typeface="+mn-ea"/>
              </a:rPr>
              <a:t>hAdmin.disableTable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tableName</a:t>
            </a:r>
            <a:r>
              <a:rPr lang="en-US" altLang="zh-CN" sz="1600" dirty="0">
                <a:latin typeface="+mn-ea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    </a:t>
            </a:r>
            <a:r>
              <a:rPr lang="en-US" altLang="zh-CN" sz="1600" dirty="0" err="1" smtClean="0">
                <a:latin typeface="+mn-ea"/>
              </a:rPr>
              <a:t>hAdmin.deleteTable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tableName</a:t>
            </a:r>
            <a:r>
              <a:rPr lang="en-US" altLang="zh-CN" sz="1600" dirty="0">
                <a:latin typeface="+mn-ea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}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73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单条查询是通过</a:t>
            </a:r>
            <a:r>
              <a:rPr lang="en-US" altLang="zh-CN" sz="2000" dirty="0" err="1">
                <a:latin typeface="+mn-ea"/>
              </a:rPr>
              <a:t>rowkey</a:t>
            </a:r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table</a:t>
            </a:r>
            <a:r>
              <a:rPr lang="zh-CN" altLang="en-US" sz="2000" dirty="0">
                <a:latin typeface="+mn-ea"/>
              </a:rPr>
              <a:t>中查询某一行的</a:t>
            </a:r>
            <a:r>
              <a:rPr lang="zh-CN" altLang="en-US" sz="2000" dirty="0" smtClean="0">
                <a:latin typeface="+mn-ea"/>
              </a:rPr>
              <a:t>数据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HTable</a:t>
            </a:r>
            <a:r>
              <a:rPr lang="zh-CN" altLang="en-US" sz="2000" dirty="0">
                <a:latin typeface="+mn-ea"/>
              </a:rPr>
              <a:t>提供了</a:t>
            </a:r>
            <a:r>
              <a:rPr lang="en-US" altLang="zh-CN" sz="2000" dirty="0">
                <a:latin typeface="+mn-ea"/>
              </a:rPr>
              <a:t>get</a:t>
            </a:r>
            <a:r>
              <a:rPr lang="zh-CN" altLang="en-US" sz="2000" dirty="0">
                <a:latin typeface="+mn-ea"/>
              </a:rPr>
              <a:t>方法来完成</a:t>
            </a:r>
            <a:r>
              <a:rPr lang="zh-CN" altLang="en-US" sz="2000" dirty="0" smtClean="0">
                <a:latin typeface="+mn-ea"/>
              </a:rPr>
              <a:t>单条查询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Result get(Get get) throws </a:t>
            </a:r>
            <a:r>
              <a:rPr lang="en-US" altLang="zh-CN" sz="2000" dirty="0" err="1">
                <a:latin typeface="+mn-ea"/>
              </a:rPr>
              <a:t>IOException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Result[] get(List&lt;Get&gt; gets) throws </a:t>
            </a:r>
            <a:r>
              <a:rPr lang="en-US" altLang="zh-CN" sz="2000" dirty="0" err="1">
                <a:latin typeface="+mn-ea"/>
              </a:rPr>
              <a:t>IOException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 err="1">
                <a:latin typeface="+mn-ea"/>
              </a:rPr>
              <a:t>boolean</a:t>
            </a:r>
            <a:r>
              <a:rPr lang="en-US" altLang="zh-CN" sz="2000" dirty="0">
                <a:latin typeface="+mn-ea"/>
              </a:rPr>
              <a:t> exists(Get get) throws </a:t>
            </a:r>
            <a:r>
              <a:rPr lang="en-US" altLang="zh-CN" sz="2000" dirty="0" err="1" smtClean="0">
                <a:latin typeface="+mn-ea"/>
              </a:rPr>
              <a:t>IOException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单条查询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84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1800" dirty="0" smtClean="0">
                <a:latin typeface="+mn-ea"/>
              </a:rPr>
              <a:t>Configuration </a:t>
            </a:r>
            <a:r>
              <a:rPr lang="en-US" altLang="zh-CN" sz="1800" dirty="0" err="1">
                <a:latin typeface="+mn-ea"/>
              </a:rPr>
              <a:t>conf</a:t>
            </a:r>
            <a:r>
              <a:rPr lang="en-US" altLang="zh-CN" sz="1800" dirty="0">
                <a:latin typeface="+mn-ea"/>
              </a:rPr>
              <a:t> = </a:t>
            </a:r>
            <a:r>
              <a:rPr lang="en-US" altLang="zh-CN" sz="1800" dirty="0" err="1">
                <a:latin typeface="+mn-ea"/>
              </a:rPr>
              <a:t>HBaseConfiguration.create</a:t>
            </a:r>
            <a:r>
              <a:rPr lang="en-US" altLang="zh-CN" sz="1800" dirty="0">
                <a:latin typeface="+mn-ea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</a:t>
            </a:r>
            <a:r>
              <a:rPr lang="en-US" altLang="zh-CN" sz="1800" dirty="0" err="1" smtClean="0">
                <a:latin typeface="+mn-ea"/>
              </a:rPr>
              <a:t>HTable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table = new </a:t>
            </a:r>
            <a:r>
              <a:rPr lang="en-US" altLang="zh-CN" sz="1800" dirty="0" err="1">
                <a:latin typeface="+mn-ea"/>
              </a:rPr>
              <a:t>HTable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conf</a:t>
            </a:r>
            <a:r>
              <a:rPr lang="en-US" altLang="zh-CN" sz="1800" dirty="0">
                <a:latin typeface="+mn-ea"/>
              </a:rPr>
              <a:t>, "</a:t>
            </a:r>
            <a:r>
              <a:rPr lang="en-US" altLang="zh-CN" sz="1800" dirty="0" err="1">
                <a:latin typeface="+mn-ea"/>
              </a:rPr>
              <a:t>testtable</a:t>
            </a:r>
            <a:r>
              <a:rPr lang="en-US" altLang="zh-CN" sz="1800" dirty="0">
                <a:latin typeface="+mn-ea"/>
              </a:rPr>
              <a:t>");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Get </a:t>
            </a:r>
            <a:r>
              <a:rPr lang="en-US" altLang="zh-CN" sz="1800" dirty="0" err="1">
                <a:latin typeface="+mn-ea"/>
              </a:rPr>
              <a:t>get</a:t>
            </a:r>
            <a:r>
              <a:rPr lang="en-US" altLang="zh-CN" sz="1800" dirty="0">
                <a:latin typeface="+mn-ea"/>
              </a:rPr>
              <a:t> = new Get(</a:t>
            </a:r>
            <a:r>
              <a:rPr lang="en-US" altLang="zh-CN" sz="1800" dirty="0" err="1">
                <a:latin typeface="+mn-ea"/>
              </a:rPr>
              <a:t>Bytes.toBytes</a:t>
            </a:r>
            <a:r>
              <a:rPr lang="en-US" altLang="zh-CN" sz="1800" dirty="0">
                <a:latin typeface="+mn-ea"/>
              </a:rPr>
              <a:t>("row1"));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</a:t>
            </a:r>
            <a:r>
              <a:rPr lang="en-US" altLang="zh-CN" sz="1800" dirty="0" err="1" smtClean="0">
                <a:latin typeface="+mn-ea"/>
              </a:rPr>
              <a:t>get.addColumn</a:t>
            </a:r>
            <a:r>
              <a:rPr lang="en-US" altLang="zh-CN" sz="1800" dirty="0" smtClean="0">
                <a:latin typeface="+mn-ea"/>
              </a:rPr>
              <a:t>(</a:t>
            </a:r>
            <a:r>
              <a:rPr lang="en-US" altLang="zh-CN" sz="1800" dirty="0" err="1" smtClean="0">
                <a:latin typeface="+mn-ea"/>
              </a:rPr>
              <a:t>Bytes.toBytes</a:t>
            </a:r>
            <a:r>
              <a:rPr lang="en-US" altLang="zh-CN" sz="1800" dirty="0">
                <a:latin typeface="+mn-ea"/>
              </a:rPr>
              <a:t>("colfam1</a:t>
            </a:r>
            <a:r>
              <a:rPr lang="en-US" altLang="zh-CN" sz="1800" dirty="0" smtClean="0">
                <a:latin typeface="+mn-ea"/>
              </a:rPr>
              <a:t>"),</a:t>
            </a:r>
            <a:r>
              <a:rPr lang="en-US" altLang="zh-CN" sz="1800" dirty="0" err="1" smtClean="0">
                <a:latin typeface="+mn-ea"/>
              </a:rPr>
              <a:t>Bytes.toBytes</a:t>
            </a:r>
            <a:r>
              <a:rPr lang="en-US" altLang="zh-CN" sz="1800" dirty="0">
                <a:latin typeface="+mn-ea"/>
              </a:rPr>
              <a:t>("qual1"));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Result </a:t>
            </a:r>
            <a:r>
              <a:rPr lang="en-US" altLang="zh-CN" sz="1800" dirty="0" err="1">
                <a:latin typeface="+mn-ea"/>
              </a:rPr>
              <a:t>result</a:t>
            </a:r>
            <a:r>
              <a:rPr lang="en-US" altLang="zh-CN" sz="1800" dirty="0">
                <a:latin typeface="+mn-ea"/>
              </a:rPr>
              <a:t> = </a:t>
            </a:r>
            <a:r>
              <a:rPr lang="en-US" altLang="zh-CN" sz="1800" dirty="0" err="1">
                <a:latin typeface="+mn-ea"/>
              </a:rPr>
              <a:t>table.get</a:t>
            </a:r>
            <a:r>
              <a:rPr lang="en-US" altLang="zh-CN" sz="1800" dirty="0">
                <a:latin typeface="+mn-ea"/>
              </a:rPr>
              <a:t>(get);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byte</a:t>
            </a:r>
            <a:r>
              <a:rPr lang="en-US" altLang="zh-CN" sz="1800" dirty="0">
                <a:latin typeface="+mn-ea"/>
              </a:rPr>
              <a:t>[] </a:t>
            </a:r>
            <a:r>
              <a:rPr lang="en-US" altLang="zh-CN" sz="1800" dirty="0" err="1">
                <a:latin typeface="+mn-ea"/>
              </a:rPr>
              <a:t>val</a:t>
            </a:r>
            <a:r>
              <a:rPr lang="en-US" altLang="zh-CN" sz="1800" dirty="0">
                <a:latin typeface="+mn-ea"/>
              </a:rPr>
              <a:t> = </a:t>
            </a:r>
            <a:r>
              <a:rPr lang="en-US" altLang="zh-CN" sz="1800" dirty="0" err="1">
                <a:latin typeface="+mn-ea"/>
              </a:rPr>
              <a:t>result.getValue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Bytes.toBytes</a:t>
            </a:r>
            <a:r>
              <a:rPr lang="en-US" altLang="zh-CN" sz="1800" dirty="0">
                <a:latin typeface="+mn-ea"/>
              </a:rPr>
              <a:t>("colfam1"),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</a:t>
            </a:r>
            <a:r>
              <a:rPr lang="en-US" altLang="zh-CN" sz="1800" dirty="0" err="1" smtClean="0">
                <a:latin typeface="+mn-ea"/>
              </a:rPr>
              <a:t>Bytes.toBytes</a:t>
            </a:r>
            <a:r>
              <a:rPr lang="en-US" altLang="zh-CN" sz="1800" dirty="0">
                <a:latin typeface="+mn-ea"/>
              </a:rPr>
              <a:t>("qual1"));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	</a:t>
            </a:r>
            <a:r>
              <a:rPr lang="en-US" altLang="zh-CN" sz="1800" dirty="0" err="1" smtClean="0">
                <a:latin typeface="+mn-ea"/>
              </a:rPr>
              <a:t>System.out.println</a:t>
            </a:r>
            <a:r>
              <a:rPr lang="en-US" altLang="zh-CN" sz="1800" dirty="0">
                <a:latin typeface="+mn-ea"/>
              </a:rPr>
              <a:t>("Value: " + </a:t>
            </a:r>
            <a:r>
              <a:rPr lang="en-US" altLang="zh-CN" sz="1800" dirty="0" err="1">
                <a:latin typeface="+mn-ea"/>
              </a:rPr>
              <a:t>Bytes.toString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val</a:t>
            </a:r>
            <a:r>
              <a:rPr lang="en-US" altLang="zh-CN" sz="1800" dirty="0">
                <a:latin typeface="+mn-ea"/>
              </a:rPr>
              <a:t>));</a:t>
            </a:r>
          </a:p>
          <a:p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单条查询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7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批量查询是通过制定一段</a:t>
            </a:r>
            <a:r>
              <a:rPr lang="en-US" altLang="zh-CN" sz="2000" dirty="0" err="1">
                <a:latin typeface="+mn-ea"/>
              </a:rPr>
              <a:t>rowkey</a:t>
            </a:r>
            <a:r>
              <a:rPr lang="zh-CN" altLang="en-US" sz="2000" dirty="0">
                <a:latin typeface="+mn-ea"/>
              </a:rPr>
              <a:t>的范围来</a:t>
            </a:r>
            <a:r>
              <a:rPr lang="zh-CN" altLang="en-US" sz="2000" dirty="0" smtClean="0">
                <a:latin typeface="+mn-ea"/>
              </a:rPr>
              <a:t>查询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HTable</a:t>
            </a:r>
            <a:r>
              <a:rPr lang="zh-CN" altLang="en-US" sz="2000" dirty="0">
                <a:latin typeface="+mn-ea"/>
              </a:rPr>
              <a:t>提供了个</a:t>
            </a:r>
            <a:r>
              <a:rPr lang="en-US" altLang="zh-CN" sz="2000" dirty="0" err="1">
                <a:latin typeface="+mn-ea"/>
              </a:rPr>
              <a:t>getScanner</a:t>
            </a:r>
            <a:r>
              <a:rPr lang="zh-CN" altLang="en-US" sz="2000" dirty="0">
                <a:latin typeface="+mn-ea"/>
              </a:rPr>
              <a:t>方法</a:t>
            </a:r>
            <a:r>
              <a:rPr lang="zh-CN" altLang="en-US" sz="2000" dirty="0" smtClean="0">
                <a:latin typeface="+mn-ea"/>
              </a:rPr>
              <a:t>来完成</a:t>
            </a:r>
            <a:r>
              <a:rPr lang="zh-CN" altLang="en-US" sz="2000" dirty="0">
                <a:latin typeface="+mn-ea"/>
              </a:rPr>
              <a:t>批量</a:t>
            </a:r>
            <a:r>
              <a:rPr lang="zh-CN" altLang="en-US" sz="2000" dirty="0" smtClean="0">
                <a:latin typeface="+mn-ea"/>
              </a:rPr>
              <a:t>查询</a:t>
            </a:r>
            <a:endParaRPr lang="zh-CN" altLang="en-US" sz="20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Scan </a:t>
            </a:r>
            <a:r>
              <a:rPr lang="en-US" altLang="zh-CN" sz="1600" dirty="0">
                <a:latin typeface="+mn-ea"/>
              </a:rPr>
              <a:t>s = new Scan();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s.setMaxVersions</a:t>
            </a:r>
            <a:r>
              <a:rPr lang="en-US" altLang="zh-CN" sz="1600" dirty="0">
                <a:latin typeface="+mn-ea"/>
              </a:rPr>
              <a:t>();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en-US" altLang="zh-CN" sz="1600" dirty="0" err="1" smtClean="0">
                <a:latin typeface="+mn-ea"/>
              </a:rPr>
              <a:t>ResultScanner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ss</a:t>
            </a:r>
            <a:r>
              <a:rPr lang="en-US" altLang="zh-CN" sz="1600" dirty="0">
                <a:latin typeface="+mn-ea"/>
              </a:rPr>
              <a:t> = </a:t>
            </a:r>
            <a:r>
              <a:rPr lang="en-US" altLang="zh-CN" sz="1600" dirty="0" err="1">
                <a:latin typeface="+mn-ea"/>
              </a:rPr>
              <a:t>table.getScanner</a:t>
            </a:r>
            <a:r>
              <a:rPr lang="en-US" altLang="zh-CN" sz="1600" dirty="0">
                <a:latin typeface="+mn-ea"/>
              </a:rPr>
              <a:t>(s);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for(Result </a:t>
            </a:r>
            <a:r>
              <a:rPr lang="en-US" altLang="zh-CN" sz="1600" dirty="0">
                <a:latin typeface="+mn-ea"/>
              </a:rPr>
              <a:t>r:ss){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    </a:t>
            </a:r>
            <a:r>
              <a:rPr lang="en-US" altLang="zh-CN" sz="1600" dirty="0" err="1" smtClean="0">
                <a:latin typeface="+mn-ea"/>
              </a:rPr>
              <a:t>System.out.println</a:t>
            </a:r>
            <a:r>
              <a:rPr lang="en-US" altLang="zh-CN" sz="1600" dirty="0" smtClean="0">
                <a:latin typeface="+mn-ea"/>
              </a:rPr>
              <a:t>(new </a:t>
            </a:r>
            <a:r>
              <a:rPr lang="en-US" altLang="zh-CN" sz="1600" dirty="0">
                <a:latin typeface="+mn-ea"/>
              </a:rPr>
              <a:t>String(</a:t>
            </a:r>
            <a:r>
              <a:rPr lang="en-US" altLang="zh-CN" sz="1600" dirty="0" err="1">
                <a:latin typeface="+mn-ea"/>
              </a:rPr>
              <a:t>r.getRow</a:t>
            </a:r>
            <a:r>
              <a:rPr lang="en-US" altLang="zh-CN" sz="1600" dirty="0">
                <a:latin typeface="+mn-ea"/>
              </a:rPr>
              <a:t>()));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    for(</a:t>
            </a:r>
            <a:r>
              <a:rPr lang="en-US" altLang="zh-CN" sz="1600" dirty="0" err="1" smtClean="0">
                <a:latin typeface="+mn-ea"/>
              </a:rPr>
              <a:t>KeyValue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kv:r.raw</a:t>
            </a:r>
            <a:r>
              <a:rPr lang="en-US" altLang="zh-CN" sz="1600" dirty="0">
                <a:latin typeface="+mn-ea"/>
              </a:rPr>
              <a:t>()){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        </a:t>
            </a:r>
            <a:r>
              <a:rPr lang="en-US" altLang="zh-CN" sz="1600" dirty="0" err="1" smtClean="0">
                <a:latin typeface="+mn-ea"/>
              </a:rPr>
              <a:t>System.out.println</a:t>
            </a:r>
            <a:r>
              <a:rPr lang="en-US" altLang="zh-CN" sz="1600" dirty="0" smtClean="0">
                <a:latin typeface="+mn-ea"/>
              </a:rPr>
              <a:t>(new </a:t>
            </a:r>
            <a:r>
              <a:rPr lang="en-US" altLang="zh-CN" sz="1600" dirty="0">
                <a:latin typeface="+mn-ea"/>
              </a:rPr>
              <a:t>String(</a:t>
            </a:r>
            <a:r>
              <a:rPr lang="en-US" altLang="zh-CN" sz="1600" dirty="0" err="1">
                <a:latin typeface="+mn-ea"/>
              </a:rPr>
              <a:t>kv.getColumn</a:t>
            </a:r>
            <a:r>
              <a:rPr lang="en-US" altLang="zh-CN" sz="1600" dirty="0">
                <a:latin typeface="+mn-ea"/>
              </a:rPr>
              <a:t>()));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    }</a:t>
            </a:r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}</a:t>
            </a:r>
            <a:endParaRPr lang="en-US" altLang="zh-CN" sz="16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32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单条查询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71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-0.94.6.1 old stable</a:t>
            </a:r>
          </a:p>
          <a:p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-0.94.7  old stable</a:t>
            </a:r>
          </a:p>
          <a:p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-0.94.18  stable version</a:t>
            </a:r>
          </a:p>
          <a:p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-0.96  current develop</a:t>
            </a:r>
          </a:p>
          <a:p>
            <a:r>
              <a:rPr lang="zh-CN" altLang="en-US" sz="2000" dirty="0">
                <a:latin typeface="+mn-ea"/>
              </a:rPr>
              <a:t>开发者是</a:t>
            </a:r>
            <a:r>
              <a:rPr lang="en-US" altLang="zh-CN" sz="2000" dirty="0">
                <a:latin typeface="+mn-ea"/>
              </a:rPr>
              <a:t>Jim Kellerman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Michael Stack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Bryan </a:t>
            </a:r>
            <a:r>
              <a:rPr lang="en-US" altLang="zh-CN" sz="2000" dirty="0" smtClean="0">
                <a:latin typeface="+mn-ea"/>
              </a:rPr>
              <a:t>Duxbury</a:t>
            </a:r>
          </a:p>
          <a:p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-0.20.6 -&gt; 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en-US" altLang="zh-CN" sz="2000" dirty="0">
                <a:latin typeface="+mn-ea"/>
              </a:rPr>
              <a:t> -</a:t>
            </a:r>
            <a:r>
              <a:rPr lang="en-US" altLang="zh-CN" sz="2000" dirty="0" smtClean="0">
                <a:latin typeface="+mn-ea"/>
              </a:rPr>
              <a:t>0.89</a:t>
            </a:r>
            <a:r>
              <a:rPr lang="zh-CN" altLang="en-US" sz="2000" dirty="0" smtClean="0">
                <a:latin typeface="+mn-ea"/>
              </a:rPr>
              <a:t>有一个很大</a:t>
            </a:r>
            <a:r>
              <a:rPr lang="zh-CN" altLang="en-US" sz="2000" dirty="0">
                <a:latin typeface="+mn-ea"/>
              </a:rPr>
              <a:t>的版本跳跃，原因：</a:t>
            </a:r>
          </a:p>
          <a:p>
            <a:pPr lvl="1"/>
            <a:r>
              <a:rPr lang="zh-CN" altLang="en-US" sz="1600" dirty="0">
                <a:latin typeface="+mn-ea"/>
              </a:rPr>
              <a:t>不在</a:t>
            </a:r>
            <a:r>
              <a:rPr lang="zh-CN" altLang="en-US" sz="1600" dirty="0" smtClean="0">
                <a:latin typeface="+mn-ea"/>
              </a:rPr>
              <a:t>跟</a:t>
            </a:r>
            <a:r>
              <a:rPr lang="en-US" altLang="zh-CN" sz="1600" dirty="0" err="1" smtClean="0">
                <a:latin typeface="+mn-ea"/>
              </a:rPr>
              <a:t>Hadoop</a:t>
            </a:r>
            <a:r>
              <a:rPr lang="zh-CN" altLang="en-US" sz="1600" dirty="0">
                <a:latin typeface="+mn-ea"/>
              </a:rPr>
              <a:t>步伐一致</a:t>
            </a:r>
          </a:p>
          <a:p>
            <a:pPr lvl="1"/>
            <a:r>
              <a:rPr lang="zh-CN" altLang="en-US" sz="1600" dirty="0">
                <a:latin typeface="+mn-ea"/>
              </a:rPr>
              <a:t>更接近</a:t>
            </a:r>
            <a:r>
              <a:rPr lang="en-US" altLang="zh-CN" sz="1600" dirty="0">
                <a:latin typeface="+mn-ea"/>
              </a:rPr>
              <a:t>1.0</a:t>
            </a:r>
            <a:r>
              <a:rPr lang="zh-CN" altLang="en-US" sz="1600" dirty="0">
                <a:latin typeface="+mn-ea"/>
              </a:rPr>
              <a:t>，基本</a:t>
            </a:r>
            <a:r>
              <a:rPr lang="zh-CN" altLang="en-US" sz="1600" dirty="0" smtClean="0">
                <a:latin typeface="+mn-ea"/>
              </a:rPr>
              <a:t>实现</a:t>
            </a:r>
            <a:r>
              <a:rPr lang="en-US" altLang="zh-CN" sz="1600" dirty="0" err="1" smtClean="0">
                <a:latin typeface="+mn-ea"/>
              </a:rPr>
              <a:t>BigTable</a:t>
            </a:r>
            <a:r>
              <a:rPr lang="zh-CN" altLang="en-US" sz="1600" dirty="0">
                <a:latin typeface="+mn-ea"/>
              </a:rPr>
              <a:t>功能</a:t>
            </a:r>
          </a:p>
          <a:p>
            <a:r>
              <a:rPr lang="zh-CN" altLang="en-US" sz="2000" dirty="0">
                <a:latin typeface="+mn-ea"/>
              </a:rPr>
              <a:t>更多参见：</a:t>
            </a:r>
            <a:r>
              <a:rPr lang="en-US" altLang="zh-CN" sz="2000" dirty="0">
                <a:latin typeface="+mn-ea"/>
              </a:rPr>
              <a:t>http://wiki.apache.org/hadoop/Hbase/HBaseVersions</a:t>
            </a:r>
          </a:p>
          <a:p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版本沿革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3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>
            <a:extLst>
              <a:ext uri="{FF2B5EF4-FFF2-40B4-BE49-F238E27FC236}">
                <a16:creationId xmlns:a16="http://schemas.microsoft.com/office/drawing/2014/main" xmlns="" id="{4B7DB7DC-D473-4F21-81F9-632D4C62C22E}"/>
              </a:ext>
            </a:extLst>
          </p:cNvPr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xmlns="" id="{25C15822-181B-464F-9384-45CC8E47D4FB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xmlns="" id="{C7C5B49F-FD44-4756-979C-5283FB503C42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0A035679-ED33-40F8-8548-41451F31AA56}"/>
              </a:ext>
            </a:extLst>
          </p:cNvPr>
          <p:cNvSpPr/>
          <p:nvPr/>
        </p:nvSpPr>
        <p:spPr>
          <a:xfrm>
            <a:off x="5091581" y="1069742"/>
            <a:ext cx="36568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spc="300" dirty="0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Thanks</a:t>
            </a:r>
            <a:endParaRPr lang="zh-CN" altLang="en-US" sz="115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是</a:t>
            </a:r>
            <a:r>
              <a:rPr lang="en-US" altLang="zh-CN" sz="2000" dirty="0">
                <a:latin typeface="+mn-ea"/>
              </a:rPr>
              <a:t>Google </a:t>
            </a:r>
            <a:r>
              <a:rPr lang="en-US" altLang="zh-CN" sz="2000" dirty="0" err="1" smtClean="0">
                <a:latin typeface="+mn-ea"/>
              </a:rPr>
              <a:t>BigTable</a:t>
            </a:r>
            <a:r>
              <a:rPr lang="zh-CN" altLang="en-US" sz="2000" dirty="0">
                <a:latin typeface="+mn-ea"/>
              </a:rPr>
              <a:t>的开源实现，两种实现对比：</a:t>
            </a:r>
          </a:p>
          <a:p>
            <a:pPr lvl="1"/>
            <a:r>
              <a:rPr lang="en-US" altLang="zh-CN" sz="1600" dirty="0">
                <a:latin typeface="+mn-ea"/>
              </a:rPr>
              <a:t>HDFS - GFS</a:t>
            </a:r>
          </a:p>
          <a:p>
            <a:pPr lvl="1"/>
            <a:r>
              <a:rPr lang="en-US" altLang="zh-CN" sz="1600" dirty="0" err="1">
                <a:latin typeface="+mn-ea"/>
              </a:rPr>
              <a:t>Hadoop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en-US" altLang="zh-CN" sz="1600" dirty="0">
                <a:latin typeface="+mn-ea"/>
              </a:rPr>
              <a:t> - </a:t>
            </a:r>
            <a:r>
              <a:rPr lang="en-US" altLang="zh-CN" sz="1600" dirty="0" err="1">
                <a:latin typeface="+mn-ea"/>
              </a:rPr>
              <a:t>MapReduce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ZooKeeper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- Chubby</a:t>
            </a:r>
          </a:p>
          <a:p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6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 err="1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提供高可靠底层存储</a:t>
            </a:r>
            <a:r>
              <a:rPr lang="zh-CN" altLang="en-US" sz="2000" dirty="0" smtClean="0">
                <a:latin typeface="+mn-ea"/>
              </a:rPr>
              <a:t>支持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hdfs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44" y="1275606"/>
            <a:ext cx="6853411" cy="351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4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sym typeface="微软雅黑" panose="020B0503020204020204" pitchFamily="34" charset="-122"/>
              </a:rPr>
              <a:t>MapReduce</a:t>
            </a:r>
            <a:r>
              <a:rPr lang="zh-CN" altLang="en-US" sz="2000" dirty="0">
                <a:latin typeface="微软雅黑" panose="020B0503020204020204" pitchFamily="34" charset="-122"/>
                <a:sym typeface="微软雅黑" panose="020B0503020204020204" pitchFamily="34" charset="-122"/>
              </a:rPr>
              <a:t>提供高性能计算</a:t>
            </a:r>
            <a:r>
              <a:rPr lang="zh-CN" altLang="en-US" sz="2000" dirty="0" smtClean="0">
                <a:latin typeface="微软雅黑" panose="020B0503020204020204" pitchFamily="34" charset="-122"/>
                <a:sym typeface="微软雅黑" panose="020B0503020204020204" pitchFamily="34" charset="-122"/>
              </a:rPr>
              <a:t>能力</a:t>
            </a:r>
            <a:endParaRPr lang="zh-CN" altLang="en-US" sz="2000" dirty="0"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2012030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05" y="1275606"/>
            <a:ext cx="6179090" cy="309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3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latin typeface="+mn-ea"/>
              </a:rPr>
              <a:t>ZooKeeper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消息协调</a:t>
            </a:r>
            <a:r>
              <a:rPr lang="zh-CN" altLang="en-US" sz="2000" dirty="0" smtClean="0">
                <a:latin typeface="+mn-ea"/>
              </a:rPr>
              <a:t>通信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ZooKeeper</a:t>
            </a:r>
            <a:r>
              <a:rPr lang="zh-CN" altLang="en-US" sz="2000" dirty="0">
                <a:latin typeface="+mn-ea"/>
              </a:rPr>
              <a:t>是一个高可用的分布式数据管理与系统协调框架。基于对</a:t>
            </a:r>
            <a:r>
              <a:rPr lang="en-US" altLang="zh-CN" sz="2000" dirty="0" err="1">
                <a:latin typeface="+mn-ea"/>
              </a:rPr>
              <a:t>Paxos</a:t>
            </a:r>
            <a:r>
              <a:rPr lang="zh-CN" altLang="en-US" sz="2000" dirty="0">
                <a:latin typeface="+mn-ea"/>
              </a:rPr>
              <a:t>算法的实现，使该框架保证了分布式环境中数据的强</a:t>
            </a:r>
            <a:r>
              <a:rPr lang="zh-CN" altLang="en-US" sz="2000" dirty="0" smtClean="0">
                <a:latin typeface="+mn-ea"/>
              </a:rPr>
              <a:t>一致性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ZooKeeper</a:t>
            </a:r>
            <a:r>
              <a:rPr lang="zh-CN" altLang="en-US" sz="2000" dirty="0" smtClean="0">
                <a:latin typeface="+mn-ea"/>
              </a:rPr>
              <a:t>是</a:t>
            </a:r>
            <a:r>
              <a:rPr lang="en-US" altLang="zh-CN" sz="2000" dirty="0" err="1" smtClean="0">
                <a:latin typeface="+mn-ea"/>
              </a:rPr>
              <a:t>HBase</a:t>
            </a:r>
            <a:r>
              <a:rPr lang="zh-CN" altLang="en-US" sz="2000" dirty="0">
                <a:latin typeface="+mn-ea"/>
              </a:rPr>
              <a:t>集群的</a:t>
            </a:r>
            <a:r>
              <a:rPr lang="en-US" altLang="zh-CN" sz="2000" dirty="0">
                <a:latin typeface="+mn-ea"/>
              </a:rPr>
              <a:t>"</a:t>
            </a:r>
            <a:r>
              <a:rPr lang="zh-CN" altLang="en-US" sz="2000" dirty="0">
                <a:latin typeface="+mn-ea"/>
              </a:rPr>
              <a:t>协调器</a:t>
            </a:r>
            <a:r>
              <a:rPr lang="en-US" altLang="zh-CN" sz="2000" dirty="0">
                <a:latin typeface="+mn-ea"/>
              </a:rPr>
              <a:t>"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8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B3C4B"/>
      </a:accent1>
      <a:accent2>
        <a:srgbClr val="838383"/>
      </a:accent2>
      <a:accent3>
        <a:srgbClr val="1B3C4B"/>
      </a:accent3>
      <a:accent4>
        <a:srgbClr val="838383"/>
      </a:accent4>
      <a:accent5>
        <a:srgbClr val="1B3C4B"/>
      </a:accent5>
      <a:accent6>
        <a:srgbClr val="838383"/>
      </a:accent6>
      <a:hlink>
        <a:srgbClr val="1B3C4B"/>
      </a:hlink>
      <a:folHlink>
        <a:srgbClr val="83838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24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</TotalTime>
  <Words>1760</Words>
  <Application>Microsoft Office PowerPoint</Application>
  <PresentationFormat>全屏显示(16:9)</PresentationFormat>
  <Paragraphs>292</Paragraphs>
  <Slides>50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Open Sans Light</vt:lpstr>
      <vt:lpstr>Roboto</vt:lpstr>
      <vt:lpstr>华文楷体</vt:lpstr>
      <vt:lpstr>宋体</vt:lpstr>
      <vt:lpstr>微软雅黑</vt:lpstr>
      <vt:lpstr>Agency FB</vt:lpstr>
      <vt:lpstr>Arial</vt:lpstr>
      <vt:lpstr>Calibri</vt:lpstr>
      <vt:lpstr>Consolas</vt:lpstr>
      <vt:lpstr>Impact</vt:lpstr>
      <vt:lpstr>Verdana</vt:lpstr>
      <vt:lpstr>第一PPT，www.1ppt.com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adi</cp:lastModifiedBy>
  <cp:revision>520</cp:revision>
  <dcterms:created xsi:type="dcterms:W3CDTF">2015-12-11T17:46:17Z</dcterms:created>
  <dcterms:modified xsi:type="dcterms:W3CDTF">2018-04-19T06:23:04Z</dcterms:modified>
</cp:coreProperties>
</file>