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8"/>
  </p:notesMasterIdLst>
  <p:handoutMasterIdLst>
    <p:handoutMasterId r:id="rId25"/>
  </p:handoutMasterIdLst>
  <p:sldIdLst>
    <p:sldId id="256" r:id="rId3"/>
    <p:sldId id="401" r:id="rId4"/>
    <p:sldId id="484" r:id="rId5"/>
    <p:sldId id="485" r:id="rId6"/>
    <p:sldId id="267" r:id="rId7"/>
    <p:sldId id="464" r:id="rId9"/>
    <p:sldId id="333" r:id="rId10"/>
    <p:sldId id="334" r:id="rId11"/>
    <p:sldId id="332" r:id="rId12"/>
    <p:sldId id="335" r:id="rId13"/>
    <p:sldId id="336" r:id="rId14"/>
    <p:sldId id="337" r:id="rId15"/>
    <p:sldId id="465" r:id="rId16"/>
    <p:sldId id="338" r:id="rId17"/>
    <p:sldId id="339" r:id="rId18"/>
    <p:sldId id="340" r:id="rId19"/>
    <p:sldId id="381" r:id="rId20"/>
    <p:sldId id="463" r:id="rId21"/>
    <p:sldId id="486" r:id="rId22"/>
    <p:sldId id="351" r:id="rId23"/>
    <p:sldId id="353" r:id="rId24"/>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87304" autoAdjust="0"/>
  </p:normalViewPr>
  <p:slideViewPr>
    <p:cSldViewPr snapToGrid="0">
      <p:cViewPr varScale="1">
        <p:scale>
          <a:sx n="75" d="100"/>
          <a:sy n="75" d="100"/>
        </p:scale>
        <p:origin x="930" y="66"/>
      </p:cViewPr>
      <p:guideLst>
        <p:guide orient="horz" pos="2160"/>
        <p:guide pos="384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dgm:spPr/>
      <dgm:t>
        <a:bodyPr/>
        <a:lstStyle/>
        <a:p>
          <a:r>
            <a:rPr lang="en-US" altLang="zh-CN" smtClean="0">
              <a:solidFill>
                <a:schemeClr val="tx1"/>
              </a:solidFill>
            </a:rPr>
            <a:t>1.</a:t>
          </a:r>
          <a:r>
            <a:rPr lang="zh-CN" altLang="en-US" smtClean="0">
              <a:solidFill>
                <a:schemeClr val="tx1"/>
              </a:solidFill>
            </a:rPr>
            <a:t>识别风险</a:t>
          </a:r>
          <a:endParaRPr lang="zh-CN" altLang="en-US" dirty="0">
            <a:solidFill>
              <a:schemeClr val="tx1"/>
            </a:solidFill>
          </a:endParaRPr>
        </a:p>
      </dgm:t>
    </dgm:pt>
    <dgm:pt modelId="{C3C8C11A-C8F9-4DE9-AD31-580CFF59A62F}" cxnId="{270A42AE-B96C-4CC9-B78B-4FCB923A2F71}" type="parTrans">
      <dgm:prSet/>
      <dgm:spPr/>
      <dgm:t>
        <a:bodyPr/>
        <a:lstStyle/>
        <a:p>
          <a:endParaRPr lang="zh-CN" altLang="en-US">
            <a:solidFill>
              <a:schemeClr val="tx1"/>
            </a:solidFill>
          </a:endParaRPr>
        </a:p>
      </dgm:t>
    </dgm:pt>
    <dgm:pt modelId="{62857CF0-CB27-4C03-ACA1-85E71A5CEA8D}" cxnId="{270A42AE-B96C-4CC9-B78B-4FCB923A2F71}" type="sibTrans">
      <dgm:prSet/>
      <dgm:spPr/>
      <dgm:t>
        <a:bodyPr/>
        <a:lstStyle/>
        <a:p>
          <a:endParaRPr lang="zh-CN" altLang="en-US">
            <a:solidFill>
              <a:schemeClr val="tx1"/>
            </a:solidFill>
          </a:endParaRPr>
        </a:p>
      </dgm:t>
    </dgm:pt>
    <dgm:pt modelId="{FCC39FE7-1551-4FEB-918A-497F021E71D3}">
      <dgm:prSet/>
      <dgm:spPr/>
      <dgm:t>
        <a:bodyPr/>
        <a:lstStyle/>
        <a:p>
          <a:r>
            <a:rPr lang="en-US" altLang="zh-CN" smtClean="0">
              <a:solidFill>
                <a:schemeClr val="tx1"/>
              </a:solidFill>
            </a:rPr>
            <a:t>2.</a:t>
          </a:r>
          <a:r>
            <a:rPr lang="zh-CN" altLang="en-US" smtClean="0">
              <a:solidFill>
                <a:schemeClr val="tx1"/>
              </a:solidFill>
            </a:rPr>
            <a:t>实施定性风险分析</a:t>
          </a:r>
          <a:endParaRPr lang="zh-CN" altLang="en-US" dirty="0" smtClean="0">
            <a:solidFill>
              <a:schemeClr val="tx1"/>
            </a:solidFill>
          </a:endParaRPr>
        </a:p>
      </dgm:t>
    </dgm:pt>
    <dgm:pt modelId="{B9F80191-292C-4178-832E-F44788004F08}" cxnId="{96C32D10-A8A7-4C3B-BEE3-12B82EE6C660}" type="parTrans">
      <dgm:prSet/>
      <dgm:spPr/>
      <dgm:t>
        <a:bodyPr/>
        <a:lstStyle/>
        <a:p>
          <a:endParaRPr lang="zh-CN" altLang="en-US">
            <a:solidFill>
              <a:schemeClr val="tx1"/>
            </a:solidFill>
          </a:endParaRPr>
        </a:p>
      </dgm:t>
    </dgm:pt>
    <dgm:pt modelId="{927D143F-C401-4D65-AC3B-0F48CB72D1A3}" cxnId="{96C32D10-A8A7-4C3B-BEE3-12B82EE6C660}" type="sibTrans">
      <dgm:prSet/>
      <dgm:spPr/>
      <dgm:t>
        <a:bodyPr/>
        <a:lstStyle/>
        <a:p>
          <a:endParaRPr lang="zh-CN" altLang="en-US">
            <a:solidFill>
              <a:schemeClr val="tx1"/>
            </a:solidFill>
          </a:endParaRPr>
        </a:p>
      </dgm:t>
    </dgm:pt>
    <dgm:pt modelId="{A7F2157E-6E38-464E-A67E-40DCEF60A06E}">
      <dgm:prSet/>
      <dgm:spPr/>
      <dgm:t>
        <a:bodyPr/>
        <a:lstStyle/>
        <a:p>
          <a:r>
            <a:rPr lang="en-US" altLang="zh-CN" dirty="0" smtClean="0">
              <a:solidFill>
                <a:schemeClr val="tx1"/>
              </a:solidFill>
            </a:rPr>
            <a:t>4.</a:t>
          </a:r>
          <a:r>
            <a:rPr lang="zh-CN" altLang="en-US" dirty="0" smtClean="0">
              <a:solidFill>
                <a:schemeClr val="tx1"/>
              </a:solidFill>
            </a:rPr>
            <a:t>规划风险应对</a:t>
          </a:r>
          <a:endParaRPr lang="zh-CN" altLang="en-US" dirty="0">
            <a:solidFill>
              <a:schemeClr val="tx1"/>
            </a:solidFill>
          </a:endParaRPr>
        </a:p>
      </dgm:t>
    </dgm:pt>
    <dgm:pt modelId="{ADB92C68-915D-40FA-BF49-87D9EC2CA4F9}" cxnId="{B24B533F-0AE1-44A7-ACD5-D28A34A77789}" type="parTrans">
      <dgm:prSet/>
      <dgm:spPr/>
      <dgm:t>
        <a:bodyPr/>
        <a:lstStyle/>
        <a:p>
          <a:endParaRPr lang="zh-CN" altLang="en-US">
            <a:solidFill>
              <a:schemeClr val="tx1"/>
            </a:solidFill>
          </a:endParaRPr>
        </a:p>
      </dgm:t>
    </dgm:pt>
    <dgm:pt modelId="{C011271B-550E-4E1F-8419-1EEDB4174D8F}" cxnId="{B24B533F-0AE1-44A7-ACD5-D28A34A77789}" type="sibTrans">
      <dgm:prSet/>
      <dgm:spPr/>
      <dgm:t>
        <a:bodyPr/>
        <a:lstStyle/>
        <a:p>
          <a:endParaRPr lang="zh-CN" altLang="en-US">
            <a:solidFill>
              <a:schemeClr val="tx1"/>
            </a:solidFill>
          </a:endParaRPr>
        </a:p>
      </dgm:t>
    </dgm:pt>
    <dgm:pt modelId="{19E9FAB5-9CA8-4EDF-BB12-0F37DD68C9FD}">
      <dgm:prSet/>
      <dgm:spPr/>
      <dgm:t>
        <a:bodyPr/>
        <a:lstStyle/>
        <a:p>
          <a:r>
            <a:rPr lang="en-US" altLang="zh-CN" dirty="0" smtClean="0">
              <a:solidFill>
                <a:schemeClr val="tx1"/>
              </a:solidFill>
            </a:rPr>
            <a:t>3.</a:t>
          </a:r>
          <a:r>
            <a:rPr lang="zh-CN" altLang="en-US" dirty="0" smtClean="0">
              <a:solidFill>
                <a:schemeClr val="tx1"/>
              </a:solidFill>
            </a:rPr>
            <a:t>实施定量风险分析</a:t>
          </a:r>
        </a:p>
      </dgm:t>
    </dgm:pt>
    <dgm:pt modelId="{DD6FE926-275B-47BB-8374-02048E1E38A7}" cxnId="{5CC3BE33-2DB5-4551-9E53-B0EEDAA839BA}" type="parTrans">
      <dgm:prSet/>
      <dgm:spPr/>
      <dgm:t>
        <a:bodyPr/>
        <a:lstStyle/>
        <a:p>
          <a:endParaRPr lang="zh-CN" altLang="en-US"/>
        </a:p>
      </dgm:t>
    </dgm:pt>
    <dgm:pt modelId="{61596313-AE42-443E-9BEA-BFBB8F4D2FC6}" cxnId="{5CC3BE33-2DB5-4551-9E53-B0EEDAA839BA}" type="sibTrans">
      <dgm:prSet/>
      <dgm:spPr/>
      <dgm:t>
        <a:bodyPr/>
        <a:lstStyle/>
        <a:p>
          <a:endParaRPr lang="zh-CN" altLang="en-US"/>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D113C934-FCD0-48D0-8275-448C4A2DDE51}" type="pres">
      <dgm:prSet presAssocID="{FCC39FE7-1551-4FEB-918A-497F021E71D3}" presName="textNode" presStyleLbl="node1" presStyleIdx="1" presStyleCnt="4">
        <dgm:presLayoutVars>
          <dgm:bulletEnabled val="1"/>
        </dgm:presLayoutVars>
      </dgm:prSet>
      <dgm:spPr/>
      <dgm:t>
        <a:bodyPr/>
        <a:lstStyle/>
        <a:p>
          <a:endParaRPr lang="zh-CN" altLang="en-US"/>
        </a:p>
      </dgm:t>
    </dgm:pt>
    <dgm:pt modelId="{AF14F718-8534-4618-80FB-15008CC14538}" type="pres">
      <dgm:prSet presAssocID="{927D143F-C401-4D65-AC3B-0F48CB72D1A3}" presName="sibTrans" presStyleCnt="0"/>
      <dgm:spPr/>
    </dgm:pt>
    <dgm:pt modelId="{ED4D12A7-6AB0-4F9F-A203-E479FE77EFAB}" type="pres">
      <dgm:prSet presAssocID="{19E9FAB5-9CA8-4EDF-BB12-0F37DD68C9FD}" presName="textNode" presStyleLbl="node1" presStyleIdx="2" presStyleCnt="4">
        <dgm:presLayoutVars>
          <dgm:bulletEnabled val="1"/>
        </dgm:presLayoutVars>
      </dgm:prSet>
      <dgm:spPr/>
      <dgm:t>
        <a:bodyPr/>
        <a:lstStyle/>
        <a:p>
          <a:endParaRPr lang="zh-CN" altLang="en-US"/>
        </a:p>
      </dgm:t>
    </dgm:pt>
    <dgm:pt modelId="{23536EBE-A6FF-4CBA-9B0F-67D812062D16}" type="pres">
      <dgm:prSet presAssocID="{61596313-AE42-443E-9BEA-BFBB8F4D2FC6}" presName="sibTrans" presStyleCnt="0"/>
      <dgm:spPr/>
    </dgm:pt>
    <dgm:pt modelId="{D273F722-7350-4400-9A9A-BB6C999259E9}" type="pres">
      <dgm:prSet presAssocID="{A7F2157E-6E38-464E-A67E-40DCEF60A06E}" presName="textNode" presStyleLbl="node1" presStyleIdx="3" presStyleCnt="4">
        <dgm:presLayoutVars>
          <dgm:bulletEnabled val="1"/>
        </dgm:presLayoutVars>
      </dgm:prSet>
      <dgm:spPr/>
      <dgm:t>
        <a:bodyPr/>
        <a:lstStyle/>
        <a:p>
          <a:endParaRPr lang="zh-CN" altLang="en-US"/>
        </a:p>
      </dgm:t>
    </dgm:pt>
  </dgm:ptLst>
  <dgm:cxnLst>
    <dgm:cxn modelId="{5CC3BE33-2DB5-4551-9E53-B0EEDAA839BA}" srcId="{8522D4B4-B491-4856-AD57-D67B6C321C4F}" destId="{19E9FAB5-9CA8-4EDF-BB12-0F37DD68C9FD}" srcOrd="2" destOrd="0" parTransId="{DD6FE926-275B-47BB-8374-02048E1E38A7}" sibTransId="{61596313-AE42-443E-9BEA-BFBB8F4D2FC6}"/>
    <dgm:cxn modelId="{B24B533F-0AE1-44A7-ACD5-D28A34A77789}" srcId="{8522D4B4-B491-4856-AD57-D67B6C321C4F}" destId="{A7F2157E-6E38-464E-A67E-40DCEF60A06E}" srcOrd="3" destOrd="0" parTransId="{ADB92C68-915D-40FA-BF49-87D9EC2CA4F9}" sibTransId="{C011271B-550E-4E1F-8419-1EEDB4174D8F}"/>
    <dgm:cxn modelId="{96C32D10-A8A7-4C3B-BEE3-12B82EE6C660}" srcId="{8522D4B4-B491-4856-AD57-D67B6C321C4F}" destId="{FCC39FE7-1551-4FEB-918A-497F021E71D3}" srcOrd="1" destOrd="0" parTransId="{B9F80191-292C-4178-832E-F44788004F08}" sibTransId="{927D143F-C401-4D65-AC3B-0F48CB72D1A3}"/>
    <dgm:cxn modelId="{5D424E39-4C91-49BB-8A09-06BBCFC67EEB}" type="presOf" srcId="{8522D4B4-B491-4856-AD57-D67B6C321C4F}" destId="{24B7951E-8C8E-4E00-92D0-494D8B365B0D}" srcOrd="0" destOrd="0" presId="urn:microsoft.com/office/officeart/2005/8/layout/hProcess9"/>
    <dgm:cxn modelId="{3832B5A4-B3EB-4B5D-BC97-1D38EF1B210E}" type="presOf" srcId="{A7F2157E-6E38-464E-A67E-40DCEF60A06E}" destId="{D273F722-7350-4400-9A9A-BB6C999259E9}" srcOrd="0" destOrd="0" presId="urn:microsoft.com/office/officeart/2005/8/layout/hProcess9"/>
    <dgm:cxn modelId="{270A42AE-B96C-4CC9-B78B-4FCB923A2F71}" srcId="{8522D4B4-B491-4856-AD57-D67B6C321C4F}" destId="{FF99E86A-BA1F-41FE-84F2-0282D4895DA3}" srcOrd="0" destOrd="0" parTransId="{C3C8C11A-C8F9-4DE9-AD31-580CFF59A62F}" sibTransId="{62857CF0-CB27-4C03-ACA1-85E71A5CEA8D}"/>
    <dgm:cxn modelId="{D54F394D-D7F9-4889-B718-891AA48E1177}" type="presOf" srcId="{FF99E86A-BA1F-41FE-84F2-0282D4895DA3}" destId="{3CBB833B-38C8-445B-AE29-722D33C11197}" srcOrd="0" destOrd="0" presId="urn:microsoft.com/office/officeart/2005/8/layout/hProcess9"/>
    <dgm:cxn modelId="{18747EEA-43FC-4DBA-AAC5-F013F4CFFAE9}" type="presOf" srcId="{19E9FAB5-9CA8-4EDF-BB12-0F37DD68C9FD}" destId="{ED4D12A7-6AB0-4F9F-A203-E479FE77EFAB}" srcOrd="0" destOrd="0" presId="urn:microsoft.com/office/officeart/2005/8/layout/hProcess9"/>
    <dgm:cxn modelId="{E24C1883-D3B4-4F65-BE6B-26D92528DD7D}" type="presOf" srcId="{FCC39FE7-1551-4FEB-918A-497F021E71D3}" destId="{D113C934-FCD0-48D0-8275-448C4A2DDE51}" srcOrd="0" destOrd="0" presId="urn:microsoft.com/office/officeart/2005/8/layout/hProcess9"/>
    <dgm:cxn modelId="{B02ADB14-B28D-4683-AA67-D736A793FB66}" type="presParOf" srcId="{24B7951E-8C8E-4E00-92D0-494D8B365B0D}" destId="{7B5CDD83-B258-4A7E-8BA3-FAE4A249CB28}" srcOrd="0" destOrd="0" presId="urn:microsoft.com/office/officeart/2005/8/layout/hProcess9"/>
    <dgm:cxn modelId="{042E0D46-49FB-43A1-9C0F-4BA10AD4F0AD}" type="presParOf" srcId="{24B7951E-8C8E-4E00-92D0-494D8B365B0D}" destId="{677EFD8E-78F1-4AC2-8CEC-BFB4409DF6CC}" srcOrd="1" destOrd="0" presId="urn:microsoft.com/office/officeart/2005/8/layout/hProcess9"/>
    <dgm:cxn modelId="{3032ADE8-148E-44F7-B063-64F717CD93DA}" type="presParOf" srcId="{677EFD8E-78F1-4AC2-8CEC-BFB4409DF6CC}" destId="{3CBB833B-38C8-445B-AE29-722D33C11197}" srcOrd="0" destOrd="0" presId="urn:microsoft.com/office/officeart/2005/8/layout/hProcess9"/>
    <dgm:cxn modelId="{2139D3E2-5BFE-4A6F-A0D6-564B971DAEBA}" type="presParOf" srcId="{677EFD8E-78F1-4AC2-8CEC-BFB4409DF6CC}" destId="{B268AB1F-13C2-4978-BE6F-B369CC17C581}" srcOrd="1" destOrd="0" presId="urn:microsoft.com/office/officeart/2005/8/layout/hProcess9"/>
    <dgm:cxn modelId="{7FF1BFF4-2F82-4EBB-AC27-97A4076BD635}" type="presParOf" srcId="{677EFD8E-78F1-4AC2-8CEC-BFB4409DF6CC}" destId="{D113C934-FCD0-48D0-8275-448C4A2DDE51}" srcOrd="2" destOrd="0" presId="urn:microsoft.com/office/officeart/2005/8/layout/hProcess9"/>
    <dgm:cxn modelId="{8A575DE4-3336-44B8-9330-F0EE980CED34}" type="presParOf" srcId="{677EFD8E-78F1-4AC2-8CEC-BFB4409DF6CC}" destId="{AF14F718-8534-4618-80FB-15008CC14538}" srcOrd="3" destOrd="0" presId="urn:microsoft.com/office/officeart/2005/8/layout/hProcess9"/>
    <dgm:cxn modelId="{599870BA-3131-478D-8082-818CFA2B358D}" type="presParOf" srcId="{677EFD8E-78F1-4AC2-8CEC-BFB4409DF6CC}" destId="{ED4D12A7-6AB0-4F9F-A203-E479FE77EFAB}" srcOrd="4" destOrd="0" presId="urn:microsoft.com/office/officeart/2005/8/layout/hProcess9"/>
    <dgm:cxn modelId="{05BB4071-8112-490C-BC9A-D8F25DA76D76}" type="presParOf" srcId="{677EFD8E-78F1-4AC2-8CEC-BFB4409DF6CC}" destId="{23536EBE-A6FF-4CBA-9B0F-67D812062D16}" srcOrd="5" destOrd="0" presId="urn:microsoft.com/office/officeart/2005/8/layout/hProcess9"/>
    <dgm:cxn modelId="{7350EBFF-0026-4D34-8173-3DD6FDB9F076}" type="presParOf" srcId="{677EFD8E-78F1-4AC2-8CEC-BFB4409DF6CC}" destId="{D273F722-7350-4400-9A9A-BB6C999259E9}" srcOrd="6" destOrd="0" presId="urn:microsoft.com/office/officeart/2005/8/layout/hProcess9"/>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656322" y="0"/>
          <a:ext cx="6800897" cy="4064000"/>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387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1.</a:t>
          </a:r>
          <a:r>
            <a:rPr lang="zh-CN" altLang="en-US" sz="2500" kern="1200" smtClean="0">
              <a:solidFill>
                <a:schemeClr val="tx1"/>
              </a:solidFill>
            </a:rPr>
            <a:t>识别风险</a:t>
          </a:r>
          <a:endParaRPr lang="zh-CN" altLang="en-US" sz="2500" kern="1200" dirty="0">
            <a:solidFill>
              <a:schemeClr val="tx1"/>
            </a:solidFill>
          </a:endParaRPr>
        </a:p>
      </dsp:txBody>
      <dsp:txXfrm>
        <a:off x="83228" y="1298554"/>
        <a:ext cx="1750689" cy="1466890"/>
      </dsp:txXfrm>
    </dsp:sp>
    <dsp:sp modelId="{D113C934-FCD0-48D0-8275-448C4A2DDE51}">
      <dsp:nvSpPr>
        <dsp:cNvPr id="0" name=""/>
        <dsp:cNvSpPr/>
      </dsp:nvSpPr>
      <dsp:spPr>
        <a:xfrm>
          <a:off x="203184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2.</a:t>
          </a:r>
          <a:r>
            <a:rPr lang="zh-CN" altLang="en-US" sz="2500" kern="1200" smtClean="0">
              <a:solidFill>
                <a:schemeClr val="tx1"/>
              </a:solidFill>
            </a:rPr>
            <a:t>实施定性风险分析</a:t>
          </a:r>
          <a:endParaRPr lang="zh-CN" altLang="en-US" sz="2500" kern="1200" dirty="0" smtClean="0">
            <a:solidFill>
              <a:schemeClr val="tx1"/>
            </a:solidFill>
          </a:endParaRPr>
        </a:p>
      </dsp:txBody>
      <dsp:txXfrm>
        <a:off x="2111198" y="1298554"/>
        <a:ext cx="1750689" cy="1466890"/>
      </dsp:txXfrm>
    </dsp:sp>
    <dsp:sp modelId="{ED4D12A7-6AB0-4F9F-A203-E479FE77EFAB}">
      <dsp:nvSpPr>
        <dsp:cNvPr id="0" name=""/>
        <dsp:cNvSpPr/>
      </dsp:nvSpPr>
      <dsp:spPr>
        <a:xfrm>
          <a:off x="405981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3.</a:t>
          </a:r>
          <a:r>
            <a:rPr lang="zh-CN" altLang="en-US" sz="2500" kern="1200" dirty="0" smtClean="0">
              <a:solidFill>
                <a:schemeClr val="tx1"/>
              </a:solidFill>
            </a:rPr>
            <a:t>实施定量风险分析</a:t>
          </a:r>
        </a:p>
      </dsp:txBody>
      <dsp:txXfrm>
        <a:off x="4139168" y="1298554"/>
        <a:ext cx="1750689" cy="1466890"/>
      </dsp:txXfrm>
    </dsp:sp>
    <dsp:sp modelId="{D273F722-7350-4400-9A9A-BB6C999259E9}">
      <dsp:nvSpPr>
        <dsp:cNvPr id="0" name=""/>
        <dsp:cNvSpPr/>
      </dsp:nvSpPr>
      <dsp:spPr>
        <a:xfrm>
          <a:off x="6087782"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4.</a:t>
          </a:r>
          <a:r>
            <a:rPr lang="zh-CN" altLang="en-US" sz="2500" kern="1200" dirty="0" smtClean="0">
              <a:solidFill>
                <a:schemeClr val="tx1"/>
              </a:solidFill>
            </a:rPr>
            <a:t>规划风险应对</a:t>
          </a:r>
          <a:endParaRPr lang="zh-CN" altLang="en-US" sz="2500" kern="1200" dirty="0">
            <a:solidFill>
              <a:schemeClr val="tx1"/>
            </a:solidFill>
          </a:endParaRPr>
        </a:p>
      </dsp:txBody>
      <dsp:txXfrm>
        <a:off x="6167137" y="1298554"/>
        <a:ext cx="1750689" cy="1466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smtClean="0"/>
              <a:t>Textmasterformate durch Klicken bearbeiten</a:t>
            </a:r>
            <a:endParaRPr lang="de-DE" noProof="0" smtClean="0"/>
          </a:p>
          <a:p>
            <a:pPr lvl="1"/>
            <a:r>
              <a:rPr lang="de-DE" noProof="0" smtClean="0"/>
              <a:t>Zweite Ebene</a:t>
            </a:r>
            <a:endParaRPr lang="de-DE" noProof="0" smtClean="0"/>
          </a:p>
          <a:p>
            <a:pPr lvl="2"/>
            <a:r>
              <a:rPr lang="de-DE" noProof="0" smtClean="0"/>
              <a:t>Dritte Ebene</a:t>
            </a:r>
            <a:endParaRPr lang="de-DE" noProof="0" smtClean="0"/>
          </a:p>
          <a:p>
            <a:pPr lvl="3"/>
            <a:r>
              <a:rPr lang="de-DE" noProof="0" smtClean="0"/>
              <a:t>Vierte Ebene</a:t>
            </a:r>
            <a:endParaRPr lang="de-DE" noProof="0" smtClean="0"/>
          </a:p>
          <a:p>
            <a:pPr lvl="4"/>
            <a:r>
              <a:rPr lang="de-DE" noProof="0" smtClean="0"/>
              <a:t>Fünfte Ebene</a:t>
            </a:r>
            <a:endParaRPr lang="de-DE"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p332</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smtClean="0"/>
              <a:t>Textmasterformate durch Klicken bearbeiten</a:t>
            </a:r>
            <a:endParaRPr lang="de-DE" altLang="zh-CN" dirty="0" smtClean="0"/>
          </a:p>
          <a:p>
            <a:pPr lvl="1"/>
            <a:r>
              <a:rPr lang="de-DE" altLang="zh-CN" dirty="0" smtClean="0"/>
              <a:t>Zweite Ebene</a:t>
            </a:r>
            <a:endParaRPr lang="de-DE" altLang="zh-CN" dirty="0" smtClean="0"/>
          </a:p>
          <a:p>
            <a:pPr lvl="2"/>
            <a:r>
              <a:rPr lang="de-DE" altLang="zh-CN" dirty="0" smtClean="0"/>
              <a:t>Dritte Ebene</a:t>
            </a:r>
            <a:endParaRPr lang="de-DE" altLang="zh-CN" dirty="0" smtClean="0"/>
          </a:p>
          <a:p>
            <a:pPr lvl="3"/>
            <a:r>
              <a:rPr lang="de-DE" altLang="zh-CN" dirty="0" smtClean="0"/>
              <a:t>Vierte Ebene</a:t>
            </a:r>
            <a:endParaRPr lang="de-DE" altLang="zh-CN" dirty="0" smtClean="0"/>
          </a:p>
          <a:p>
            <a:pPr lvl="4"/>
            <a:r>
              <a:rPr lang="de-DE" altLang="zh-CN" dirty="0" smtClean="0"/>
              <a:t>Fünfte Ebene</a:t>
            </a:r>
            <a:endParaRPr lang="de-DE" altLang="zh-CN" dirty="0" smtClean="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smtClean="0"/>
              <a:t>Klicken Sie, um das Titelformat zu bearbeiten</a:t>
            </a:r>
            <a:endParaRPr lang="de-DE" altLang="zh-CN" smtClean="0"/>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smtClean="0"/>
              <a:t>第三章 项目规划</a:t>
            </a:r>
            <a:r>
              <a:rPr lang="en-US" altLang="zh-CN" sz="2800" dirty="0" smtClean="0"/>
              <a:t>——</a:t>
            </a:r>
            <a:r>
              <a:rPr lang="zh-CN" altLang="en-US" sz="2800" dirty="0" smtClean="0"/>
              <a:t>风险和整合</a:t>
            </a:r>
            <a:endParaRPr lang="zh-CN" altLang="en-US" sz="2800" dirty="0" smtClean="0"/>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识别风险</a:t>
            </a:r>
            <a:endParaRPr lang="zh-CN" altLang="en-US" dirty="0"/>
          </a:p>
        </p:txBody>
      </p:sp>
      <p:sp>
        <p:nvSpPr>
          <p:cNvPr id="3" name="内容占位符 2"/>
          <p:cNvSpPr>
            <a:spLocks noGrp="1"/>
          </p:cNvSpPr>
          <p:nvPr>
            <p:ph idx="1"/>
          </p:nvPr>
        </p:nvSpPr>
        <p:spPr/>
        <p:txBody>
          <a:bodyPr/>
          <a:lstStyle/>
          <a:p>
            <a:r>
              <a:rPr lang="zh-CN" altLang="en-US" sz="2400" dirty="0" smtClean="0"/>
              <a:t>判断哪些风险会影响项目并记录其特征（</a:t>
            </a:r>
            <a:r>
              <a:rPr lang="zh-CN" altLang="en-US" sz="2400" dirty="0" smtClean="0">
                <a:solidFill>
                  <a:srgbClr val="FF0000"/>
                </a:solidFill>
              </a:rPr>
              <a:t>教材第</a:t>
            </a:r>
            <a:r>
              <a:rPr lang="en-US" altLang="zh-CN" sz="2400" dirty="0" smtClean="0">
                <a:solidFill>
                  <a:srgbClr val="FF0000"/>
                </a:solidFill>
              </a:rPr>
              <a:t>3</a:t>
            </a:r>
            <a:r>
              <a:rPr lang="zh-CN" altLang="en-US" sz="2400" dirty="0" smtClean="0">
                <a:solidFill>
                  <a:srgbClr val="FF0000"/>
                </a:solidFill>
              </a:rPr>
              <a:t>节“</a:t>
            </a:r>
            <a:r>
              <a:rPr lang="en-US" altLang="zh-CN" sz="2400" dirty="0" smtClean="0">
                <a:solidFill>
                  <a:srgbClr val="FF0000"/>
                </a:solidFill>
              </a:rPr>
              <a:t>IT</a:t>
            </a:r>
            <a:r>
              <a:rPr lang="zh-CN" altLang="en-US" sz="2400" dirty="0" smtClean="0">
                <a:solidFill>
                  <a:srgbClr val="FF0000"/>
                </a:solidFill>
              </a:rPr>
              <a:t>项目中常见的风险源”</a:t>
            </a:r>
            <a:r>
              <a:rPr lang="zh-CN" altLang="en-US" sz="2400" dirty="0" smtClean="0"/>
              <a:t>）。主要的方法包括：</a:t>
            </a:r>
            <a:endParaRPr lang="en-US" altLang="zh-CN" sz="2400" dirty="0" smtClean="0"/>
          </a:p>
          <a:p>
            <a:pPr lvl="1"/>
            <a:r>
              <a:rPr lang="zh-CN" altLang="en-US" sz="2000" dirty="0" smtClean="0">
                <a:solidFill>
                  <a:srgbClr val="FF0000"/>
                </a:solidFill>
              </a:rPr>
              <a:t>文档审查</a:t>
            </a:r>
            <a:r>
              <a:rPr lang="zh-CN" altLang="en-US" sz="2000" dirty="0" smtClean="0"/>
              <a:t>。对项目文档（包括各种计划、假设条件、以往的项目档案和其他信息）进行结构化审查</a:t>
            </a:r>
            <a:endParaRPr lang="en-US" altLang="zh-CN" sz="2000" dirty="0" smtClean="0"/>
          </a:p>
          <a:p>
            <a:pPr lvl="1"/>
            <a:r>
              <a:rPr lang="zh-CN" altLang="en-US" sz="2000" dirty="0">
                <a:solidFill>
                  <a:srgbClr val="FF0000"/>
                </a:solidFill>
              </a:rPr>
              <a:t>头脑</a:t>
            </a:r>
            <a:r>
              <a:rPr lang="zh-CN" altLang="en-US" sz="2000" dirty="0" smtClean="0">
                <a:solidFill>
                  <a:srgbClr val="FF0000"/>
                </a:solidFill>
              </a:rPr>
              <a:t>风暴（教材第</a:t>
            </a:r>
            <a:r>
              <a:rPr lang="en-US" altLang="zh-CN" sz="2000" dirty="0" smtClean="0">
                <a:solidFill>
                  <a:srgbClr val="FF0000"/>
                </a:solidFill>
              </a:rPr>
              <a:t>4</a:t>
            </a:r>
            <a:r>
              <a:rPr lang="zh-CN" altLang="en-US" sz="2000" dirty="0" smtClean="0">
                <a:solidFill>
                  <a:srgbClr val="FF0000"/>
                </a:solidFill>
              </a:rPr>
              <a:t>节“识别风险的几点建议”）</a:t>
            </a:r>
            <a:endParaRPr lang="en-US" altLang="zh-CN" sz="2000" dirty="0" smtClean="0">
              <a:solidFill>
                <a:srgbClr val="FF0000"/>
              </a:solidFill>
            </a:endParaRPr>
          </a:p>
          <a:p>
            <a:pPr lvl="1"/>
            <a:r>
              <a:rPr lang="zh-CN" altLang="en-US" sz="2000" dirty="0" smtClean="0">
                <a:solidFill>
                  <a:srgbClr val="FF0000"/>
                </a:solidFill>
              </a:rPr>
              <a:t>核对表分析</a:t>
            </a:r>
            <a:r>
              <a:rPr lang="zh-CN" altLang="en-US" sz="2000" dirty="0" smtClean="0"/>
              <a:t>。根据以往类似项目、</a:t>
            </a:r>
            <a:r>
              <a:rPr lang="en-US" altLang="zh-CN" sz="2000" dirty="0" smtClean="0"/>
              <a:t>RBS</a:t>
            </a:r>
            <a:r>
              <a:rPr lang="zh-CN" altLang="en-US" sz="2000" dirty="0" smtClean="0"/>
              <a:t>底层或其他历史信息与知识编制风险识别核对表</a:t>
            </a:r>
            <a:endParaRPr lang="en-US" altLang="zh-CN" sz="2000"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风险分解结构（</a:t>
            </a:r>
            <a:r>
              <a:rPr lang="en-US" altLang="zh-CN" dirty="0" smtClean="0"/>
              <a:t>RBS</a:t>
            </a:r>
            <a:r>
              <a:rPr lang="zh-CN" altLang="en-US" dirty="0" smtClean="0"/>
              <a:t>）</a:t>
            </a:r>
            <a:endParaRPr lang="zh-CN" altLang="en-US" dirty="0"/>
          </a:p>
        </p:txBody>
      </p:sp>
      <p:sp>
        <p:nvSpPr>
          <p:cNvPr id="3" name="内容占位符 2"/>
          <p:cNvSpPr>
            <a:spLocks noGrp="1"/>
          </p:cNvSpPr>
          <p:nvPr>
            <p:ph sz="quarter" idx="1"/>
          </p:nvPr>
        </p:nvSpPr>
        <p:spPr>
          <a:xfrm>
            <a:off x="393700" y="1222375"/>
            <a:ext cx="11366500" cy="4313238"/>
          </a:xfrm>
        </p:spPr>
        <p:txBody>
          <a:bodyPr/>
          <a:lstStyle/>
          <a:p>
            <a:pPr marL="273050" lvl="2" indent="-273050">
              <a:spcBef>
                <a:spcPts val="575"/>
              </a:spcBef>
              <a:buClr>
                <a:schemeClr val="accent1"/>
              </a:buClr>
            </a:pPr>
            <a:r>
              <a:rPr lang="en-US" altLang="zh-CN" sz="2400" dirty="0" smtClean="0"/>
              <a:t>RBS</a:t>
            </a:r>
            <a:r>
              <a:rPr lang="zh-CN" altLang="en-US" sz="2400" dirty="0" smtClean="0"/>
              <a:t>（Risk Based Supervision）</a:t>
            </a:r>
            <a:r>
              <a:rPr lang="zh-CN" altLang="en-US" sz="2400" dirty="0" smtClean="0"/>
              <a:t>：企业将以往经验</a:t>
            </a:r>
            <a:r>
              <a:rPr lang="zh-CN" altLang="en-US" sz="2400" dirty="0"/>
              <a:t>所</a:t>
            </a:r>
            <a:r>
              <a:rPr lang="zh-CN" altLang="en-US" sz="2400" dirty="0" smtClean="0"/>
              <a:t>遇到</a:t>
            </a:r>
            <a:r>
              <a:rPr lang="zh-CN" altLang="en-US" sz="2400" dirty="0"/>
              <a:t>的</a:t>
            </a:r>
            <a:r>
              <a:rPr lang="zh-CN" altLang="en-US" sz="2400" dirty="0" smtClean="0"/>
              <a:t>风险按</a:t>
            </a:r>
            <a:r>
              <a:rPr lang="zh-CN" altLang="en-US" sz="2400" dirty="0"/>
              <a:t>类别</a:t>
            </a:r>
            <a:r>
              <a:rPr lang="zh-CN" altLang="en-US" sz="2400" dirty="0" smtClean="0"/>
              <a:t>和子类别排列为一种层级结构，用于帮助未来项目快速识别风险。</a:t>
            </a:r>
            <a:endParaRPr lang="en-US" altLang="zh-CN" sz="2400" dirty="0" smtClean="0"/>
          </a:p>
          <a:p>
            <a:endParaRPr lang="zh-CN" altLang="en-US" sz="2800" dirty="0"/>
          </a:p>
        </p:txBody>
      </p:sp>
      <p:pic>
        <p:nvPicPr>
          <p:cNvPr id="92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7000" y="2096865"/>
            <a:ext cx="685800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实施定性风险分析</a:t>
            </a:r>
            <a:endParaRPr lang="zh-CN" altLang="en-US" dirty="0"/>
          </a:p>
        </p:txBody>
      </p:sp>
      <p:sp>
        <p:nvSpPr>
          <p:cNvPr id="3" name="内容占位符 2"/>
          <p:cNvSpPr>
            <a:spLocks noGrp="1"/>
          </p:cNvSpPr>
          <p:nvPr>
            <p:ph idx="1"/>
          </p:nvPr>
        </p:nvSpPr>
        <p:spPr>
          <a:xfrm>
            <a:off x="487045" y="1242060"/>
            <a:ext cx="9857105" cy="4313555"/>
          </a:xfrm>
        </p:spPr>
        <p:txBody>
          <a:bodyPr/>
          <a:lstStyle/>
          <a:p>
            <a:r>
              <a:rPr lang="zh-CN" altLang="en-US" sz="2400" dirty="0" smtClean="0"/>
              <a:t>评估并综合分析风险的发生概率和影响，对风险进行优先排序（</a:t>
            </a:r>
            <a:r>
              <a:rPr lang="zh-CN" altLang="en-US" sz="2400" dirty="0" smtClean="0">
                <a:solidFill>
                  <a:srgbClr val="FF0000"/>
                </a:solidFill>
              </a:rPr>
              <a:t>教材第</a:t>
            </a:r>
            <a:r>
              <a:rPr lang="en-US" altLang="zh-CN" sz="2400" dirty="0" smtClean="0">
                <a:solidFill>
                  <a:srgbClr val="FF0000"/>
                </a:solidFill>
              </a:rPr>
              <a:t>5</a:t>
            </a:r>
            <a:r>
              <a:rPr lang="zh-CN" altLang="en-US" sz="2400" dirty="0" smtClean="0">
                <a:solidFill>
                  <a:srgbClr val="FF0000"/>
                </a:solidFill>
              </a:rPr>
              <a:t>节“用概率与影响矩阵估算风险因子”</a:t>
            </a:r>
            <a:r>
              <a:rPr lang="zh-CN" altLang="en-US" sz="2400" dirty="0" smtClean="0"/>
              <a:t>）</a:t>
            </a:r>
            <a:endParaRPr lang="en-US" altLang="zh-CN" sz="2400" dirty="0" smtClean="0"/>
          </a:p>
          <a:p>
            <a:pPr lvl="1"/>
            <a:r>
              <a:rPr lang="zh-CN" altLang="en-US" sz="2000" dirty="0" smtClean="0"/>
              <a:t>概率影响矩阵。用于评估每个风险的重要性和所需的关注优先级，根据概率和影响的各种组合，把风险划分为低、中、高风险</a:t>
            </a:r>
            <a:endParaRPr lang="en-US" altLang="zh-CN" sz="2000" dirty="0" smtClean="0"/>
          </a:p>
          <a:p>
            <a:pPr lvl="1"/>
            <a:endParaRPr lang="zh-CN" altLang="en-US" sz="2400" dirty="0"/>
          </a:p>
        </p:txBody>
      </p:sp>
      <p:graphicFrame>
        <p:nvGraphicFramePr>
          <p:cNvPr id="4" name="表格 3"/>
          <p:cNvGraphicFramePr>
            <a:graphicFrameLocks noGrp="1"/>
          </p:cNvGraphicFramePr>
          <p:nvPr/>
        </p:nvGraphicFramePr>
        <p:xfrm>
          <a:off x="3710006" y="3002674"/>
          <a:ext cx="5029200" cy="3200400"/>
        </p:xfrm>
        <a:graphic>
          <a:graphicData uri="http://schemas.openxmlformats.org/drawingml/2006/table">
            <a:tbl>
              <a:tblPr firstRow="1" bandRow="1">
                <a:tableStyleId>{5940675A-B579-460E-94D1-54222C63F5DA}</a:tableStyleId>
              </a:tblPr>
              <a:tblGrid>
                <a:gridCol w="1676400"/>
                <a:gridCol w="1676400"/>
                <a:gridCol w="1676400"/>
              </a:tblGrid>
              <a:tr h="1066800">
                <a:tc>
                  <a:txBody>
                    <a:bodyPr/>
                    <a:lstStyle/>
                    <a:p>
                      <a:pPr algn="ctr"/>
                      <a:endParaRPr lang="zh-CN" altLang="en-US" dirty="0"/>
                    </a:p>
                  </a:txBody>
                  <a:tcPr/>
                </a:tc>
                <a:tc>
                  <a:txBody>
                    <a:bodyPr/>
                    <a:lstStyle/>
                    <a:p>
                      <a:pPr algn="ctr"/>
                      <a:r>
                        <a:rPr lang="zh-CN" altLang="en-US" dirty="0" smtClean="0"/>
                        <a:t>风险</a:t>
                      </a:r>
                      <a:r>
                        <a:rPr lang="en-US" altLang="zh-CN" dirty="0" smtClean="0"/>
                        <a:t>6</a:t>
                      </a:r>
                      <a:endParaRPr lang="zh-CN" altLang="en-US" dirty="0"/>
                    </a:p>
                  </a:txBody>
                  <a:tcPr/>
                </a:tc>
                <a:tc>
                  <a:txBody>
                    <a:bodyPr/>
                    <a:lstStyle/>
                    <a:p>
                      <a:pPr algn="ctr"/>
                      <a:r>
                        <a:rPr lang="zh-CN" altLang="en-US" dirty="0" smtClean="0"/>
                        <a:t>风险</a:t>
                      </a:r>
                      <a:r>
                        <a:rPr lang="en-US" altLang="zh-CN" dirty="0" smtClean="0"/>
                        <a:t>2</a:t>
                      </a:r>
                      <a:endParaRPr lang="en-US" altLang="zh-CN" dirty="0" smtClean="0"/>
                    </a:p>
                    <a:p>
                      <a:pPr algn="ctr"/>
                      <a:r>
                        <a:rPr lang="zh-CN" altLang="en-US" dirty="0" smtClean="0"/>
                        <a:t>风险</a:t>
                      </a:r>
                      <a:r>
                        <a:rPr lang="en-US" altLang="zh-CN" dirty="0" smtClean="0"/>
                        <a:t>5</a:t>
                      </a:r>
                      <a:endParaRPr lang="zh-CN" altLang="en-US" dirty="0"/>
                    </a:p>
                  </a:txBody>
                  <a:tcPr/>
                </a:tc>
              </a:tr>
              <a:tr h="1066800">
                <a:tc>
                  <a:txBody>
                    <a:bodyPr/>
                    <a:lstStyle/>
                    <a:p>
                      <a:pPr algn="ctr"/>
                      <a:r>
                        <a:rPr lang="zh-CN" altLang="en-US" dirty="0" smtClean="0"/>
                        <a:t>风险</a:t>
                      </a:r>
                      <a:r>
                        <a:rPr lang="en-US" altLang="zh-CN" dirty="0" smtClean="0"/>
                        <a:t>4</a:t>
                      </a:r>
                      <a:endParaRPr lang="en-US" altLang="zh-CN" dirty="0" smtClean="0"/>
                    </a:p>
                    <a:p>
                      <a:pPr algn="ctr"/>
                      <a:r>
                        <a:rPr lang="zh-CN" altLang="en-US" dirty="0" smtClean="0"/>
                        <a:t>风险</a:t>
                      </a:r>
                      <a:r>
                        <a:rPr lang="en-US" altLang="zh-CN" dirty="0" smtClean="0"/>
                        <a:t>7</a:t>
                      </a:r>
                      <a:endParaRPr lang="zh-CN" altLang="en-US" dirty="0"/>
                    </a:p>
                  </a:txBody>
                  <a:tcPr/>
                </a:tc>
                <a:tc>
                  <a:txBody>
                    <a:bodyPr/>
                    <a:lstStyle/>
                    <a:p>
                      <a:pPr algn="ctr"/>
                      <a:r>
                        <a:rPr lang="zh-CN" altLang="en-US" dirty="0" smtClean="0"/>
                        <a:t>风险</a:t>
                      </a:r>
                      <a:r>
                        <a:rPr lang="en-US" altLang="zh-CN" dirty="0" smtClean="0"/>
                        <a:t>1</a:t>
                      </a:r>
                      <a:endParaRPr lang="en-US" altLang="zh-CN" dirty="0" smtClean="0"/>
                    </a:p>
                    <a:p>
                      <a:pPr algn="ctr"/>
                      <a:r>
                        <a:rPr lang="zh-CN" altLang="en-US" dirty="0" smtClean="0"/>
                        <a:t>风险</a:t>
                      </a:r>
                      <a:r>
                        <a:rPr lang="en-US" altLang="zh-CN" dirty="0" smtClean="0"/>
                        <a:t>8</a:t>
                      </a:r>
                      <a:endParaRPr lang="zh-CN" altLang="en-US" dirty="0"/>
                    </a:p>
                  </a:txBody>
                  <a:tcPr/>
                </a:tc>
                <a:tc>
                  <a:txBody>
                    <a:bodyPr/>
                    <a:lstStyle/>
                    <a:p>
                      <a:pPr algn="ctr"/>
                      <a:endParaRPr lang="zh-CN" altLang="en-US"/>
                    </a:p>
                  </a:txBody>
                  <a:tcPr/>
                </a:tc>
              </a:tr>
              <a:tr h="1066800">
                <a:tc>
                  <a:txBody>
                    <a:bodyPr/>
                    <a:lstStyle/>
                    <a:p>
                      <a:pPr algn="ctr"/>
                      <a:endParaRPr lang="zh-CN" altLang="en-US" dirty="0"/>
                    </a:p>
                  </a:txBody>
                  <a:tcPr/>
                </a:tc>
                <a:tc>
                  <a:txBody>
                    <a:bodyPr/>
                    <a:lstStyle/>
                    <a:p>
                      <a:pPr algn="ctr"/>
                      <a:endParaRPr lang="zh-CN" altLang="en-US"/>
                    </a:p>
                  </a:txBody>
                  <a:tcPr/>
                </a:tc>
                <a:tc>
                  <a:txBody>
                    <a:bodyPr/>
                    <a:lstStyle/>
                    <a:p>
                      <a:pPr algn="ctr"/>
                      <a:r>
                        <a:rPr lang="zh-CN" altLang="en-US" dirty="0" smtClean="0"/>
                        <a:t>风险</a:t>
                      </a:r>
                      <a:r>
                        <a:rPr lang="en-US" altLang="zh-CN" dirty="0" smtClean="0"/>
                        <a:t>3</a:t>
                      </a:r>
                      <a:endParaRPr lang="zh-CN" altLang="en-US" dirty="0"/>
                    </a:p>
                  </a:txBody>
                  <a:tcPr/>
                </a:tc>
              </a:tr>
            </a:tbl>
          </a:graphicData>
        </a:graphic>
      </p:graphicFrame>
      <p:sp>
        <p:nvSpPr>
          <p:cNvPr id="5" name="TextBox 4"/>
          <p:cNvSpPr txBox="1"/>
          <p:nvPr/>
        </p:nvSpPr>
        <p:spPr>
          <a:xfrm>
            <a:off x="2597721" y="4177344"/>
            <a:ext cx="551815" cy="701040"/>
          </a:xfrm>
          <a:prstGeom prst="rect">
            <a:avLst/>
          </a:prstGeom>
          <a:noFill/>
        </p:spPr>
        <p:txBody>
          <a:bodyPr vert="eaVert" wrap="none" rtlCol="0">
            <a:spAutoFit/>
          </a:bodyPr>
          <a:lstStyle/>
          <a:p>
            <a:r>
              <a:rPr lang="zh-CN" altLang="en-US" sz="2400" dirty="0" smtClean="0">
                <a:latin typeface="微软雅黑" panose="020B0503020204020204" pitchFamily="34" charset="-122"/>
                <a:ea typeface="微软雅黑" panose="020B0503020204020204" pitchFamily="34" charset="-122"/>
              </a:rPr>
              <a:t>概率</a:t>
            </a:r>
            <a:endParaRPr lang="zh-CN" altLang="en-US" dirty="0">
              <a:latin typeface="微软雅黑" panose="020B0503020204020204" pitchFamily="34" charset="-122"/>
              <a:ea typeface="微软雅黑" panose="020B0503020204020204" pitchFamily="34" charset="-122"/>
            </a:endParaRPr>
          </a:p>
        </p:txBody>
      </p:sp>
      <p:sp>
        <p:nvSpPr>
          <p:cNvPr id="6" name="TextBox 5"/>
          <p:cNvSpPr txBox="1"/>
          <p:nvPr/>
        </p:nvSpPr>
        <p:spPr>
          <a:xfrm>
            <a:off x="7672406" y="6205534"/>
            <a:ext cx="436880" cy="398780"/>
          </a:xfrm>
          <a:prstGeom prst="rect">
            <a:avLst/>
          </a:prstGeom>
          <a:noFill/>
        </p:spPr>
        <p:txBody>
          <a:bodyPr wrap="none" rtlCol="0">
            <a:spAutoFit/>
          </a:bodyPr>
          <a:lstStyle/>
          <a:p>
            <a:r>
              <a:rPr lang="zh-CN" altLang="en-US" dirty="0" smtClean="0"/>
              <a:t>高</a:t>
            </a:r>
            <a:endParaRPr lang="zh-CN" altLang="en-US" dirty="0"/>
          </a:p>
        </p:txBody>
      </p:sp>
      <p:sp>
        <p:nvSpPr>
          <p:cNvPr id="7" name="TextBox 6"/>
          <p:cNvSpPr txBox="1"/>
          <p:nvPr/>
        </p:nvSpPr>
        <p:spPr>
          <a:xfrm>
            <a:off x="3176606" y="4376734"/>
            <a:ext cx="436880" cy="398780"/>
          </a:xfrm>
          <a:prstGeom prst="rect">
            <a:avLst/>
          </a:prstGeom>
          <a:noFill/>
        </p:spPr>
        <p:txBody>
          <a:bodyPr wrap="none" rtlCol="0">
            <a:spAutoFit/>
          </a:bodyPr>
          <a:lstStyle/>
          <a:p>
            <a:r>
              <a:rPr lang="zh-CN" altLang="en-US" dirty="0" smtClean="0"/>
              <a:t>中</a:t>
            </a:r>
            <a:endParaRPr lang="zh-CN" altLang="en-US" dirty="0"/>
          </a:p>
        </p:txBody>
      </p:sp>
      <p:sp>
        <p:nvSpPr>
          <p:cNvPr id="8" name="TextBox 7"/>
          <p:cNvSpPr txBox="1"/>
          <p:nvPr/>
        </p:nvSpPr>
        <p:spPr>
          <a:xfrm>
            <a:off x="3176606" y="5367334"/>
            <a:ext cx="436880" cy="398780"/>
          </a:xfrm>
          <a:prstGeom prst="rect">
            <a:avLst/>
          </a:prstGeom>
          <a:noFill/>
        </p:spPr>
        <p:txBody>
          <a:bodyPr wrap="none" rtlCol="0">
            <a:spAutoFit/>
          </a:bodyPr>
          <a:lstStyle/>
          <a:p>
            <a:r>
              <a:rPr lang="zh-CN" altLang="en-US" dirty="0" smtClean="0"/>
              <a:t>低</a:t>
            </a:r>
            <a:endParaRPr lang="zh-CN" altLang="en-US" dirty="0"/>
          </a:p>
        </p:txBody>
      </p:sp>
      <p:sp>
        <p:nvSpPr>
          <p:cNvPr id="9" name="TextBox 8"/>
          <p:cNvSpPr txBox="1"/>
          <p:nvPr/>
        </p:nvSpPr>
        <p:spPr>
          <a:xfrm>
            <a:off x="4243406" y="6205534"/>
            <a:ext cx="436880" cy="398780"/>
          </a:xfrm>
          <a:prstGeom prst="rect">
            <a:avLst/>
          </a:prstGeom>
          <a:noFill/>
        </p:spPr>
        <p:txBody>
          <a:bodyPr wrap="none" rtlCol="0">
            <a:spAutoFit/>
          </a:bodyPr>
          <a:lstStyle/>
          <a:p>
            <a:r>
              <a:rPr lang="zh-CN" altLang="en-US" dirty="0" smtClean="0"/>
              <a:t>低</a:t>
            </a:r>
            <a:endParaRPr lang="zh-CN" altLang="en-US" dirty="0"/>
          </a:p>
        </p:txBody>
      </p:sp>
      <p:sp>
        <p:nvSpPr>
          <p:cNvPr id="10" name="TextBox 9"/>
          <p:cNvSpPr txBox="1"/>
          <p:nvPr/>
        </p:nvSpPr>
        <p:spPr>
          <a:xfrm>
            <a:off x="5919806" y="6205534"/>
            <a:ext cx="436880" cy="398780"/>
          </a:xfrm>
          <a:prstGeom prst="rect">
            <a:avLst/>
          </a:prstGeom>
          <a:noFill/>
        </p:spPr>
        <p:txBody>
          <a:bodyPr wrap="none" rtlCol="0">
            <a:spAutoFit/>
          </a:bodyPr>
          <a:lstStyle/>
          <a:p>
            <a:r>
              <a:rPr lang="zh-CN" altLang="en-US" dirty="0" smtClean="0"/>
              <a:t>中</a:t>
            </a:r>
            <a:endParaRPr lang="zh-CN" altLang="en-US" dirty="0"/>
          </a:p>
        </p:txBody>
      </p:sp>
      <p:sp>
        <p:nvSpPr>
          <p:cNvPr id="11" name="TextBox 10"/>
          <p:cNvSpPr txBox="1"/>
          <p:nvPr/>
        </p:nvSpPr>
        <p:spPr>
          <a:xfrm>
            <a:off x="3193751" y="3386134"/>
            <a:ext cx="436880" cy="398780"/>
          </a:xfrm>
          <a:prstGeom prst="rect">
            <a:avLst/>
          </a:prstGeom>
          <a:noFill/>
        </p:spPr>
        <p:txBody>
          <a:bodyPr wrap="none" rtlCol="0">
            <a:spAutoFit/>
          </a:bodyPr>
          <a:lstStyle/>
          <a:p>
            <a:r>
              <a:rPr lang="zh-CN" altLang="en-US" dirty="0" smtClean="0"/>
              <a:t>高</a:t>
            </a:r>
            <a:endParaRPr lang="zh-CN" altLang="en-US" dirty="0"/>
          </a:p>
        </p:txBody>
      </p:sp>
      <p:sp>
        <p:nvSpPr>
          <p:cNvPr id="12" name="TextBox 11"/>
          <p:cNvSpPr txBox="1"/>
          <p:nvPr/>
        </p:nvSpPr>
        <p:spPr>
          <a:xfrm>
            <a:off x="6295913" y="6396335"/>
            <a:ext cx="792480" cy="46037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影响</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实施定量风险分析</a:t>
            </a:r>
            <a:endParaRPr lang="zh-CN" altLang="en-US" dirty="0"/>
          </a:p>
        </p:txBody>
      </p:sp>
      <p:sp>
        <p:nvSpPr>
          <p:cNvPr id="3" name="内容占位符 2"/>
          <p:cNvSpPr>
            <a:spLocks noGrp="1"/>
          </p:cNvSpPr>
          <p:nvPr>
            <p:ph idx="1"/>
          </p:nvPr>
        </p:nvSpPr>
        <p:spPr/>
        <p:txBody>
          <a:bodyPr/>
          <a:lstStyle/>
          <a:p>
            <a:r>
              <a:rPr lang="zh-CN" altLang="en-US" sz="2400" dirty="0" smtClean="0"/>
              <a:t>风险定量分析可以在风险定性分析之后进行，也可一起进行，而有些项目，可以只进行项目风险的定性分析。</a:t>
            </a:r>
            <a:endParaRPr lang="en-US" altLang="zh-CN" sz="2400" dirty="0" smtClean="0"/>
          </a:p>
          <a:p>
            <a:pPr lvl="2"/>
            <a:r>
              <a:rPr lang="zh-CN" altLang="en-US" sz="2200" dirty="0" smtClean="0"/>
              <a:t>决策树和预期货币值</a:t>
            </a:r>
            <a:endParaRPr lang="en-US" altLang="zh-CN" sz="2200" dirty="0" smtClean="0"/>
          </a:p>
          <a:p>
            <a:pPr lvl="2"/>
            <a:r>
              <a:rPr lang="zh-CN" altLang="en-US" sz="2200" dirty="0" smtClean="0"/>
              <a:t>模拟</a:t>
            </a:r>
            <a:endParaRPr lang="en-US" altLang="zh-CN" sz="2200" dirty="0" smtClean="0"/>
          </a:p>
          <a:p>
            <a:pPr lvl="2"/>
            <a:r>
              <a:rPr lang="zh-CN" altLang="en-US" sz="2200" dirty="0" smtClean="0"/>
              <a:t>灵敏度分析</a:t>
            </a:r>
            <a:endParaRPr lang="en-US" altLang="zh-CN" sz="2200" dirty="0" smtClean="0"/>
          </a:p>
          <a:p>
            <a:endParaRPr lang="zh-CN" alt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规划风险应对</a:t>
            </a:r>
            <a:endParaRPr lang="zh-CN" altLang="en-US" dirty="0"/>
          </a:p>
        </p:txBody>
      </p:sp>
      <p:sp>
        <p:nvSpPr>
          <p:cNvPr id="3" name="内容占位符 2"/>
          <p:cNvSpPr>
            <a:spLocks noGrp="1"/>
          </p:cNvSpPr>
          <p:nvPr>
            <p:ph idx="1"/>
          </p:nvPr>
        </p:nvSpPr>
        <p:spPr/>
        <p:txBody>
          <a:bodyPr/>
          <a:lstStyle/>
          <a:p>
            <a:r>
              <a:rPr lang="zh-CN" altLang="en-US" sz="2400" dirty="0" smtClean="0"/>
              <a:t>针对项目目标，制定</a:t>
            </a:r>
            <a:r>
              <a:rPr lang="zh-CN" altLang="en-US" sz="2400" dirty="0" smtClean="0">
                <a:solidFill>
                  <a:srgbClr val="FF0000"/>
                </a:solidFill>
              </a:rPr>
              <a:t>提高机会、降低威胁</a:t>
            </a:r>
            <a:r>
              <a:rPr lang="zh-CN" altLang="en-US" sz="2400" dirty="0" smtClean="0"/>
              <a:t>的方案和措施</a:t>
            </a:r>
            <a:endParaRPr lang="en-US" altLang="zh-CN" sz="2400" dirty="0" smtClean="0"/>
          </a:p>
          <a:p>
            <a:pPr lvl="1"/>
            <a:r>
              <a:rPr lang="zh-CN" altLang="en-US" sz="2000" dirty="0" smtClean="0"/>
              <a:t>确定和分配风险应对责任人，来实施已获得同意和资金支持的风险应对措施</a:t>
            </a:r>
            <a:endParaRPr lang="en-US" altLang="zh-CN" sz="2000" dirty="0" smtClean="0"/>
          </a:p>
          <a:p>
            <a:pPr lvl="1"/>
            <a:r>
              <a:rPr lang="zh-CN" altLang="en-US" sz="2000" dirty="0" smtClean="0"/>
              <a:t>根据风险的优先级来制定应对措施，并把风险应对所需的资源和活动加进项目的预算、进度计划和项目管理计划中</a:t>
            </a:r>
            <a:endParaRPr lang="en-US" altLang="zh-CN" sz="2000" dirty="0" smtClean="0"/>
          </a:p>
          <a:p>
            <a:pPr lvl="1"/>
            <a:r>
              <a:rPr lang="zh-CN" altLang="en-US" sz="2000" dirty="0" smtClean="0"/>
              <a:t>风险应对措施必须与风险的重要性相匹配，经济、可行</a:t>
            </a:r>
            <a:endParaRPr lang="zh-CN" alt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消极风险或威胁的应对策略</a:t>
            </a:r>
            <a:endParaRPr lang="en-US" altLang="zh-CN" dirty="0" smtClean="0"/>
          </a:p>
        </p:txBody>
      </p:sp>
      <p:sp>
        <p:nvSpPr>
          <p:cNvPr id="3" name="内容占位符 2"/>
          <p:cNvSpPr>
            <a:spLocks noGrp="1"/>
          </p:cNvSpPr>
          <p:nvPr>
            <p:ph sz="quarter" idx="1"/>
          </p:nvPr>
        </p:nvSpPr>
        <p:spPr>
          <a:xfrm>
            <a:off x="400685" y="1489075"/>
            <a:ext cx="10905490" cy="4313555"/>
          </a:xfrm>
        </p:spPr>
        <p:txBody>
          <a:bodyPr/>
          <a:lstStyle/>
          <a:p>
            <a:pPr lvl="1">
              <a:buFont typeface="Arial" panose="020B0604020202020204" pitchFamily="34" charset="0"/>
              <a:buChar char="•"/>
            </a:pPr>
            <a:r>
              <a:rPr lang="zh-CN" altLang="en-US" sz="2400" dirty="0" smtClean="0"/>
              <a:t>回避。改变项目管理计划，以完全消除威胁。如延长进度、缩小范围等</a:t>
            </a:r>
            <a:endParaRPr lang="en-US" altLang="zh-CN" sz="2400" dirty="0" smtClean="0"/>
          </a:p>
          <a:p>
            <a:pPr lvl="1">
              <a:buFont typeface="Arial" panose="020B0604020202020204" pitchFamily="34" charset="0"/>
              <a:buChar char="•"/>
            </a:pPr>
            <a:r>
              <a:rPr lang="zh-CN" altLang="en-US" sz="2400" dirty="0" smtClean="0"/>
              <a:t>转移。把某风险的部分或全部消极影响连同应对责任转移给第三方。通常需要支付风险费用，例如保险、外包</a:t>
            </a:r>
            <a:endParaRPr lang="en-US" altLang="zh-CN" sz="2400" dirty="0" smtClean="0"/>
          </a:p>
          <a:p>
            <a:pPr lvl="1">
              <a:buFont typeface="Arial" panose="020B0604020202020204" pitchFamily="34" charset="0"/>
              <a:buChar char="•"/>
            </a:pPr>
            <a:r>
              <a:rPr lang="zh-CN" altLang="en-US" sz="2400" dirty="0" smtClean="0"/>
              <a:t>减轻。把不利风险事件的概率和</a:t>
            </a:r>
            <a:r>
              <a:rPr lang="en-US" altLang="zh-CN" sz="2400" dirty="0" smtClean="0"/>
              <a:t>/</a:t>
            </a:r>
            <a:r>
              <a:rPr lang="zh-CN" altLang="en-US" sz="2400" dirty="0" smtClean="0"/>
              <a:t>或影响降低到可接受的临界值范围内。例如进行更多的测试、选用比较稳定的供应商</a:t>
            </a:r>
            <a:endParaRPr lang="en-US" altLang="zh-CN" sz="2400" dirty="0" smtClean="0"/>
          </a:p>
          <a:p>
            <a:pPr lvl="1">
              <a:buFont typeface="Arial" panose="020B0604020202020204" pitchFamily="34" charset="0"/>
              <a:buChar char="•"/>
            </a:pPr>
            <a:r>
              <a:rPr lang="zh-CN" altLang="en-US" sz="2400" dirty="0" smtClean="0"/>
              <a:t>接受。接受风险意味着项目团队决定不为处理某风险而变更项目管理计划，或无法找到任何其他的合理应对策略。通过建立应急储备（成本 、时间）主动接受风险</a:t>
            </a:r>
            <a:endParaRPr lang="en-US" altLang="zh-C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积极风险或机会的应对策略</a:t>
            </a:r>
            <a:endParaRPr lang="en-US" altLang="zh-CN" dirty="0" smtClean="0"/>
          </a:p>
        </p:txBody>
      </p:sp>
      <p:sp>
        <p:nvSpPr>
          <p:cNvPr id="3" name="内容占位符 2"/>
          <p:cNvSpPr>
            <a:spLocks noGrp="1"/>
          </p:cNvSpPr>
          <p:nvPr>
            <p:ph sz="quarter" idx="1"/>
          </p:nvPr>
        </p:nvSpPr>
        <p:spPr>
          <a:xfrm>
            <a:off x="577215" y="1480185"/>
            <a:ext cx="10576560" cy="4469130"/>
          </a:xfrm>
        </p:spPr>
        <p:txBody>
          <a:bodyPr/>
          <a:lstStyle/>
          <a:p>
            <a:pPr>
              <a:buFont typeface="Arial" panose="020B0604020202020204" pitchFamily="34" charset="0"/>
              <a:buChar char="•"/>
            </a:pPr>
            <a:r>
              <a:rPr lang="en-US" altLang="zh-CN" sz="2400" dirty="0" smtClean="0"/>
              <a:t> </a:t>
            </a:r>
            <a:r>
              <a:rPr lang="zh-CN" altLang="en-US" sz="2400" dirty="0" smtClean="0"/>
              <a:t>开拓。如果组织想要</a:t>
            </a:r>
            <a:r>
              <a:rPr lang="zh-CN" altLang="en-US" sz="2400" dirty="0" smtClean="0">
                <a:solidFill>
                  <a:srgbClr val="FF0000"/>
                </a:solidFill>
              </a:rPr>
              <a:t>确保</a:t>
            </a:r>
            <a:r>
              <a:rPr lang="zh-CN" altLang="en-US" sz="2400" dirty="0" smtClean="0"/>
              <a:t>机会得以实现，就可对具有积极影响的风险采取本策略。例如把组织中最有能力的资源分派给项目，来缩短完成时间或节约成本</a:t>
            </a:r>
            <a:endParaRPr lang="en-US" altLang="zh-CN" sz="2400" dirty="0" smtClean="0"/>
          </a:p>
          <a:p>
            <a:pPr>
              <a:buFont typeface="Arial" panose="020B0604020202020204" pitchFamily="34" charset="0"/>
              <a:buChar char="•"/>
            </a:pPr>
            <a:r>
              <a:rPr lang="zh-CN" altLang="en-US" sz="2400" dirty="0" smtClean="0"/>
              <a:t> 分享。把应对机会的部分或全部责任分配给最能为项目利益抓住该机会的第三方，例如合资公司</a:t>
            </a:r>
            <a:endParaRPr lang="en-US" altLang="zh-CN" sz="2400" dirty="0" smtClean="0"/>
          </a:p>
          <a:p>
            <a:pPr>
              <a:buFont typeface="Arial" panose="020B0604020202020204" pitchFamily="34" charset="0"/>
              <a:buChar char="•"/>
            </a:pPr>
            <a:r>
              <a:rPr lang="zh-CN" altLang="en-US" sz="2400" dirty="0" smtClean="0"/>
              <a:t> 提高。识别那些会影响积极风险发生的关键因素，并使这些因素最大化，可以</a:t>
            </a:r>
            <a:r>
              <a:rPr lang="zh-CN" altLang="en-US" sz="2400" dirty="0" smtClean="0">
                <a:solidFill>
                  <a:srgbClr val="FF0000"/>
                </a:solidFill>
              </a:rPr>
              <a:t>提高</a:t>
            </a:r>
            <a:r>
              <a:rPr lang="zh-CN" altLang="en-US" sz="2400" dirty="0" smtClean="0"/>
              <a:t>机会发生的概率。例如为尽早完成活动而增加资源</a:t>
            </a:r>
            <a:endParaRPr lang="en-US" altLang="zh-CN" sz="2400" dirty="0" smtClean="0"/>
          </a:p>
          <a:p>
            <a:pPr>
              <a:buFont typeface="Arial" panose="020B0604020202020204" pitchFamily="34" charset="0"/>
              <a:buChar char="•"/>
            </a:pPr>
            <a:r>
              <a:rPr lang="zh-CN" altLang="en-US" sz="2400" dirty="0" smtClean="0"/>
              <a:t> 接受。当机会发生时乐以利用，但不主动追求</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规划风险的成果</a:t>
            </a:r>
            <a:endParaRPr lang="zh-CN" altLang="en-US" dirty="0"/>
          </a:p>
        </p:txBody>
      </p:sp>
      <p:sp>
        <p:nvSpPr>
          <p:cNvPr id="3" name="内容占位符 2"/>
          <p:cNvSpPr>
            <a:spLocks noGrp="1"/>
          </p:cNvSpPr>
          <p:nvPr>
            <p:ph idx="1"/>
          </p:nvPr>
        </p:nvSpPr>
        <p:spPr>
          <a:xfrm>
            <a:off x="399415" y="1489075"/>
            <a:ext cx="11086465" cy="4313555"/>
          </a:xfrm>
        </p:spPr>
        <p:txBody>
          <a:bodyPr/>
          <a:lstStyle/>
          <a:p>
            <a:r>
              <a:rPr lang="zh-CN" altLang="en-US" sz="2400" dirty="0"/>
              <a:t>整合之前的</a:t>
            </a:r>
            <a:r>
              <a:rPr lang="zh-CN" altLang="en-US" sz="2400" dirty="0" smtClean="0"/>
              <a:t>成果，统一记录在</a:t>
            </a:r>
            <a:r>
              <a:rPr lang="en-US" altLang="zh-CN" sz="2400" dirty="0" smtClean="0"/>
              <a:t>《</a:t>
            </a:r>
            <a:r>
              <a:rPr lang="zh-CN" altLang="en-US" sz="2400" dirty="0" smtClean="0"/>
              <a:t>风险登记册</a:t>
            </a:r>
            <a:r>
              <a:rPr lang="en-US" altLang="zh-CN" sz="2400" dirty="0" smtClean="0"/>
              <a:t>》</a:t>
            </a:r>
            <a:r>
              <a:rPr lang="zh-CN" altLang="en-US" sz="2400" dirty="0" smtClean="0"/>
              <a:t>中；</a:t>
            </a:r>
            <a:endParaRPr lang="en-US" altLang="zh-CN" sz="2400" dirty="0" smtClean="0"/>
          </a:p>
          <a:p>
            <a:r>
              <a:rPr lang="zh-CN" altLang="en-US" sz="2400" dirty="0" smtClean="0"/>
              <a:t>风险不是一次整理到位，也不是固定不变的，随项目进展如上过程是反复</a:t>
            </a:r>
            <a:r>
              <a:rPr lang="zh-CN" altLang="en-US" sz="2400" dirty="0"/>
              <a:t>进行</a:t>
            </a:r>
            <a:r>
              <a:rPr lang="zh-CN" altLang="en-US" sz="2400" dirty="0" smtClean="0"/>
              <a:t>的（例如周或月为单位的风险复审）；</a:t>
            </a:r>
            <a:endParaRPr lang="en-US" altLang="zh-CN" sz="2400" dirty="0"/>
          </a:p>
          <a:p>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为大学生电子商务网站做风险分析，识别</a:t>
            </a:r>
            <a:r>
              <a:rPr lang="zh-CN" altLang="en-US" sz="2200" dirty="0" smtClean="0">
                <a:solidFill>
                  <a:srgbClr val="FF0000"/>
                </a:solidFill>
              </a:rPr>
              <a:t>至少</a:t>
            </a:r>
            <a:r>
              <a:rPr lang="en-US" altLang="zh-CN" sz="2200" dirty="0" smtClean="0">
                <a:solidFill>
                  <a:srgbClr val="FF0000"/>
                </a:solidFill>
              </a:rPr>
              <a:t>5</a:t>
            </a:r>
            <a:r>
              <a:rPr lang="zh-CN" altLang="en-US" sz="2200" dirty="0">
                <a:solidFill>
                  <a:srgbClr val="FF0000"/>
                </a:solidFill>
              </a:rPr>
              <a:t>个风险，并定性分析，制定相应的应对策略：分配责任人、设计应对计划，</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课后小组共同</a:t>
            </a:r>
            <a:r>
              <a:rPr lang="zh-CN" altLang="en-US" sz="2400" b="1" dirty="0">
                <a:solidFill>
                  <a:srgbClr val="FF0000"/>
                </a:solidFill>
                <a:sym typeface="Wingdings" panose="05000000000000000000" pitchFamily="2" charset="2"/>
              </a:rPr>
              <a:t>完成大学生电子商务项目的规划风险工作，形成</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风险登记册</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a:t>
            </a:r>
            <a:r>
              <a:rPr lang="zh-CN" altLang="en-US" sz="2400" b="1" dirty="0">
                <a:solidFill>
                  <a:srgbClr val="FF0000"/>
                </a:solidFill>
              </a:rPr>
              <a:t>成果保留，</a:t>
            </a:r>
            <a:r>
              <a:rPr lang="zh-CN" altLang="en-US" sz="2400" b="1" dirty="0" smtClean="0">
                <a:solidFill>
                  <a:srgbClr val="FF0000"/>
                </a:solidFill>
              </a:rPr>
              <a:t>后续的所有练习依此扩展</a:t>
            </a:r>
            <a:endParaRPr lang="zh-CN" altLang="en-US" sz="2400" b="1" dirty="0" smtClean="0">
              <a:solidFill>
                <a:srgbClr val="FF0000"/>
              </a:solidFill>
            </a:endParaRPr>
          </a:p>
          <a:p>
            <a:endParaRPr lang="zh-CN" altLang="en-US"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规划的整合</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82345" y="1600200"/>
            <a:ext cx="10227945" cy="408305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整合的意义</a:t>
            </a:r>
            <a:endParaRPr lang="zh-CN" altLang="en-US" dirty="0"/>
          </a:p>
        </p:txBody>
      </p:sp>
      <p:sp>
        <p:nvSpPr>
          <p:cNvPr id="3" name="内容占位符 2"/>
          <p:cNvSpPr>
            <a:spLocks noGrp="1"/>
          </p:cNvSpPr>
          <p:nvPr>
            <p:ph idx="1"/>
          </p:nvPr>
        </p:nvSpPr>
        <p:spPr/>
        <p:txBody>
          <a:bodyPr/>
          <a:lstStyle/>
          <a:p>
            <a:r>
              <a:rPr lang="zh-CN" altLang="en-US" sz="2400" dirty="0" smtClean="0"/>
              <a:t>将各分项的规划成果整理在一起，从全局的角度指导下一阶段（执行和监控）工作</a:t>
            </a:r>
            <a:endParaRPr lang="en-US" altLang="zh-CN" sz="2400" dirty="0" smtClean="0"/>
          </a:p>
          <a:p>
            <a:r>
              <a:rPr lang="zh-CN" altLang="en-US" sz="2400" dirty="0"/>
              <a:t>项目经理最重要的角色是</a:t>
            </a:r>
            <a:r>
              <a:rPr lang="zh-CN" altLang="en-US" sz="2400" dirty="0">
                <a:solidFill>
                  <a:srgbClr val="FF0000"/>
                </a:solidFill>
              </a:rPr>
              <a:t>整合者</a:t>
            </a:r>
            <a:r>
              <a:rPr lang="zh-CN" altLang="en-US" sz="2400" dirty="0"/>
              <a:t>。项目经理通过沟通进行协调，通过协调进行整合</a:t>
            </a:r>
            <a:endParaRPr lang="en-US" altLang="zh-CN" sz="2400" dirty="0"/>
          </a:p>
          <a:p>
            <a:r>
              <a:rPr lang="zh-CN" altLang="en-US" sz="2400" dirty="0">
                <a:solidFill>
                  <a:srgbClr val="FF0000"/>
                </a:solidFill>
              </a:rPr>
              <a:t>项目是被计划管着，而不是被某人管着</a:t>
            </a:r>
            <a:endParaRPr lang="zh-CN" altLang="en-US" sz="2400" dirty="0">
              <a:solidFill>
                <a:srgbClr val="FF0000"/>
              </a:solidFill>
            </a:endParaRPr>
          </a:p>
          <a:p>
            <a:endParaRPr lang="en-US" altLang="zh-CN" sz="2400" dirty="0" smtClean="0"/>
          </a:p>
          <a:p>
            <a:endParaRPr lang="en-US" altLang="zh-CN"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258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做什么</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（范围管理）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什么时候做？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以什么代价做？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按什么要求做？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需要什么</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内部</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人力资源管理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外部</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采购管理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如何沟通？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沟通管理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anose="020B0503020204020204" pitchFamily="34" charset="-122"/>
                <a:ea typeface="微软雅黑" panose="020B0503020204020204" pitchFamily="34" charset="-122"/>
              </a:rPr>
              <a:t>有哪些风险？（风险管理）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2" grpId="0" bldLvl="0" animBg="1"/>
      <p:bldP spid="13" grpId="0" bldLvl="0" animBg="1"/>
      <p:bldP spid="14" grpId="0" bldLvl="0" animBg="1"/>
      <p:bldP spid="15" grpId="0" bldLvl="0" animBg="1"/>
      <p:bldP spid="16" grpId="0" bldLvl="0" animBg="1"/>
      <p:bldP spid="40"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a:t>
            </a:r>
            <a:r>
              <a:rPr lang="zh-CN" altLang="en-US" dirty="0" smtClean="0"/>
              <a:t>风险</a:t>
            </a:r>
            <a:endParaRPr lang="zh-CN" altLang="en-US" dirty="0"/>
          </a:p>
        </p:txBody>
      </p:sp>
      <p:sp>
        <p:nvSpPr>
          <p:cNvPr id="3" name="内容占位符 2"/>
          <p:cNvSpPr>
            <a:spLocks noGrp="1"/>
          </p:cNvSpPr>
          <p:nvPr>
            <p:ph idx="1"/>
          </p:nvPr>
        </p:nvSpPr>
        <p:spPr/>
        <p:txBody>
          <a:bodyPr/>
          <a:lstStyle/>
          <a:p>
            <a:r>
              <a:rPr lang="zh-CN" altLang="en-US" sz="2400" dirty="0" smtClean="0"/>
              <a:t>项目风险管理是关于识别、分析、响应项目全生命周期内的风险，并最好的满足项目目标的科学与艺术。</a:t>
            </a:r>
            <a:endParaRPr lang="en-US" altLang="zh-CN" sz="2400" dirty="0" smtClean="0"/>
          </a:p>
          <a:p>
            <a:r>
              <a:rPr lang="zh-CN" altLang="en-US" sz="2400" dirty="0" smtClean="0"/>
              <a:t>风险管理对选择项目、确定项目范围和编制现实的进度计划和成本估算有着积极的影响。</a:t>
            </a:r>
            <a:endParaRPr lang="en-US" altLang="zh-CN" sz="2400" dirty="0" smtClean="0"/>
          </a:p>
          <a:p>
            <a:r>
              <a:rPr lang="zh-CN" altLang="en-US" sz="2400" dirty="0" smtClean="0"/>
              <a:t>风险管理也是一个经常被忽略的项目管理领域。</a:t>
            </a:r>
            <a:endParaRPr lang="en-US" altLang="zh-CN"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项目管理成熟度调查</a:t>
            </a:r>
            <a:endParaRPr lang="zh-CN" altLang="en-US" dirty="0"/>
          </a:p>
        </p:txBody>
      </p:sp>
      <p:graphicFrame>
        <p:nvGraphicFramePr>
          <p:cNvPr id="6" name="Group 313"/>
          <p:cNvGraphicFramePr>
            <a:graphicFrameLocks noGrp="1"/>
          </p:cNvGraphicFramePr>
          <p:nvPr/>
        </p:nvGraphicFramePr>
        <p:xfrm>
          <a:off x="2130507" y="2045243"/>
          <a:ext cx="8001000" cy="4116705"/>
        </p:xfrm>
        <a:graphic>
          <a:graphicData uri="http://schemas.openxmlformats.org/drawingml/2006/table">
            <a:tbl>
              <a:tblPr/>
              <a:tblGrid>
                <a:gridCol w="1600200"/>
                <a:gridCol w="1752600"/>
                <a:gridCol w="1148080"/>
                <a:gridCol w="1724025"/>
                <a:gridCol w="1776095"/>
              </a:tblGrid>
              <a:tr h="387956">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知识领域</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工程与建筑</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电信</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信息系统</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高科技制造</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范围</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3.52</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3.45</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3.25</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3.37</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时间</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3.55</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3.41</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3.50</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成本 </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3.74</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3.22</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3.97</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质量</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3.22</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3.26</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410">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人力资源</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沟通</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1" i="0" u="none" strike="noStrike" kern="1200" cap="none" normalizeH="0" baseline="0" dirty="0" smtClean="0">
                          <a:ln>
                            <a:noFill/>
                          </a:ln>
                          <a:solidFill>
                            <a:srgbClr val="FF0000"/>
                          </a:solidFill>
                          <a:effectLst/>
                          <a:latin typeface="Times New Roman" panose="02020603050405020304" pitchFamily="18" charset="0"/>
                          <a:ea typeface="宋体" panose="02010600030101010101" pitchFamily="2" charset="-122"/>
                          <a:cs typeface="+mn-cs"/>
                        </a:rPr>
                        <a:t>风险</a:t>
                      </a:r>
                      <a:endParaRPr kumimoji="0" lang="en-US" altLang="zh-CN" sz="2400" b="1" i="0" u="none" strike="noStrike" kern="1200" cap="none" normalizeH="0" baseline="0" dirty="0" smtClean="0">
                        <a:ln>
                          <a:noFill/>
                        </a:ln>
                        <a:solidFill>
                          <a:srgbClr val="FF0000"/>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2.93</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2.87</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2.75</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2.76</a:t>
                      </a:r>
                      <a:endParaRPr kumimoji="0" lang="en-US" altLang="zh-CN" sz="4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采购</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3.33</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3.33 </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内容占位符 2"/>
          <p:cNvSpPr>
            <a:spLocks noGrp="1"/>
          </p:cNvSpPr>
          <p:nvPr>
            <p:ph idx="1"/>
          </p:nvPr>
        </p:nvSpPr>
        <p:spPr>
          <a:xfrm>
            <a:off x="513715" y="1355725"/>
            <a:ext cx="9830435" cy="4313555"/>
          </a:xfrm>
        </p:spPr>
        <p:txBody>
          <a:bodyPr/>
          <a:lstStyle/>
          <a:p>
            <a:r>
              <a:rPr lang="zh-CN" altLang="en-US" sz="2400" dirty="0" smtClean="0"/>
              <a:t>阅读教材第一节：项目风险管理的重要性；</a:t>
            </a:r>
            <a:endParaRPr lang="en-US" altLang="zh-CN"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风险相关的重要概念</a:t>
            </a:r>
            <a:endParaRPr lang="zh-CN" altLang="en-US" dirty="0"/>
          </a:p>
        </p:txBody>
      </p:sp>
      <p:sp>
        <p:nvSpPr>
          <p:cNvPr id="3" name="内容占位符 2"/>
          <p:cNvSpPr>
            <a:spLocks noGrp="1"/>
          </p:cNvSpPr>
          <p:nvPr>
            <p:ph sz="quarter" idx="1"/>
          </p:nvPr>
        </p:nvSpPr>
        <p:spPr/>
        <p:txBody>
          <a:bodyPr/>
          <a:lstStyle/>
          <a:p>
            <a:r>
              <a:rPr lang="zh-CN" altLang="en-US" sz="2400" dirty="0" smtClean="0"/>
              <a:t>定义：一旦发生，就会对项目目标产生</a:t>
            </a:r>
            <a:r>
              <a:rPr lang="zh-CN" altLang="en-US" sz="2400" dirty="0" smtClean="0">
                <a:solidFill>
                  <a:srgbClr val="FF0000"/>
                </a:solidFill>
              </a:rPr>
              <a:t>积极或消极</a:t>
            </a:r>
            <a:r>
              <a:rPr lang="zh-CN" altLang="en-US" sz="2400" dirty="0" smtClean="0"/>
              <a:t>影响的</a:t>
            </a:r>
            <a:r>
              <a:rPr lang="zh-CN" altLang="en-US" sz="2400" dirty="0" smtClean="0">
                <a:solidFill>
                  <a:srgbClr val="FF0000"/>
                </a:solidFill>
              </a:rPr>
              <a:t>不确定</a:t>
            </a:r>
            <a:r>
              <a:rPr lang="zh-CN" altLang="en-US" sz="2400" dirty="0" smtClean="0"/>
              <a:t>事件或条件</a:t>
            </a:r>
            <a:endParaRPr lang="en-US" altLang="zh-CN" sz="2400" dirty="0" smtClean="0"/>
          </a:p>
          <a:p>
            <a:r>
              <a:rPr lang="zh-CN" altLang="en-US" sz="2400" dirty="0" smtClean="0"/>
              <a:t>风险</a:t>
            </a:r>
            <a:r>
              <a:rPr lang="en-US" altLang="zh-CN" sz="2400" dirty="0" smtClean="0"/>
              <a:t>4</a:t>
            </a:r>
            <a:r>
              <a:rPr lang="zh-CN" altLang="en-US" sz="2400" dirty="0" smtClean="0"/>
              <a:t>要素：事件、原因、发生概率和后果</a:t>
            </a:r>
            <a:endParaRPr lang="en-US" altLang="zh-CN" sz="2400" dirty="0" smtClean="0"/>
          </a:p>
          <a:p>
            <a:r>
              <a:rPr lang="zh-CN" altLang="en-US" sz="2400" dirty="0" smtClean="0"/>
              <a:t>风险类别：如技术风险、管理风险、内部风险或外部风险等，通常用</a:t>
            </a:r>
            <a:r>
              <a:rPr lang="en-US" altLang="zh-CN" sz="2400" dirty="0" smtClean="0"/>
              <a:t>RBS</a:t>
            </a:r>
            <a:r>
              <a:rPr lang="zh-CN" altLang="en-US" sz="2400" dirty="0" smtClean="0"/>
              <a:t>定义，作为风险识别的起点</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a:t>
            </a:r>
            <a:endParaRPr lang="zh-CN" altLang="en-US" dirty="0"/>
          </a:p>
        </p:txBody>
      </p:sp>
      <p:sp>
        <p:nvSpPr>
          <p:cNvPr id="3" name="内容占位符 2"/>
          <p:cNvSpPr>
            <a:spLocks noGrp="1"/>
          </p:cNvSpPr>
          <p:nvPr>
            <p:ph idx="1"/>
          </p:nvPr>
        </p:nvSpPr>
        <p:spPr>
          <a:xfrm>
            <a:off x="393700" y="1489075"/>
            <a:ext cx="11366500" cy="4313555"/>
          </a:xfrm>
        </p:spPr>
        <p:txBody>
          <a:bodyPr/>
          <a:lstStyle/>
          <a:p>
            <a:r>
              <a:rPr lang="zh-CN" altLang="en-US" sz="2400" dirty="0" smtClean="0"/>
              <a:t>规划风险回答的是“怎么解决计划赶不上变化”的问题，由</a:t>
            </a:r>
            <a:r>
              <a:rPr lang="zh-CN" altLang="en-US" sz="2400" dirty="0" smtClean="0">
                <a:solidFill>
                  <a:srgbClr val="FF0000"/>
                </a:solidFill>
              </a:rPr>
              <a:t>项目经理</a:t>
            </a:r>
            <a:r>
              <a:rPr lang="zh-CN" altLang="en-US" sz="2400" dirty="0" smtClean="0"/>
              <a:t>负责，其它成员（</a:t>
            </a:r>
            <a:r>
              <a:rPr lang="zh-CN" altLang="en-US" sz="2400" dirty="0" smtClean="0">
                <a:solidFill>
                  <a:srgbClr val="FF0000"/>
                </a:solidFill>
              </a:rPr>
              <a:t>包括客户和用户</a:t>
            </a:r>
            <a:r>
              <a:rPr lang="zh-CN" altLang="en-US" sz="2400" dirty="0" smtClean="0"/>
              <a:t>）配合，进行风险分析，制定</a:t>
            </a:r>
            <a:r>
              <a:rPr lang="en-US" altLang="zh-CN" sz="2400" dirty="0" smtClean="0"/>
              <a:t>《</a:t>
            </a:r>
            <a:r>
              <a:rPr lang="zh-CN" altLang="en-US" sz="2400" dirty="0" smtClean="0"/>
              <a:t>风险登记册</a:t>
            </a:r>
            <a:r>
              <a:rPr lang="en-US" altLang="zh-CN" sz="2400" dirty="0" smtClean="0"/>
              <a:t>》</a:t>
            </a:r>
            <a:r>
              <a:rPr lang="zh-CN" altLang="en-US" sz="2400" dirty="0" smtClean="0"/>
              <a:t>。工作包括：</a:t>
            </a:r>
            <a:endParaRPr lang="en-US" altLang="zh-CN" sz="2400" dirty="0" smtClean="0"/>
          </a:p>
        </p:txBody>
      </p:sp>
      <p:graphicFrame>
        <p:nvGraphicFramePr>
          <p:cNvPr id="4" name="图示 3"/>
          <p:cNvGraphicFramePr/>
          <p:nvPr/>
        </p:nvGraphicFramePr>
        <p:xfrm>
          <a:off x="2076470" y="2324370"/>
          <a:ext cx="8001056"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2011</Words>
  <Application>WPS 演示</Application>
  <PresentationFormat>全屏显示(4:3)</PresentationFormat>
  <Paragraphs>248</Paragraphs>
  <Slides>21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微软雅黑</vt:lpstr>
      <vt:lpstr>Arial</vt:lpstr>
      <vt:lpstr>Times New Roman</vt:lpstr>
      <vt:lpstr>Arial Unicode MS</vt:lpstr>
      <vt:lpstr>Wingdings</vt:lpstr>
      <vt:lpstr>Standarddesign</vt:lpstr>
      <vt:lpstr>第三章 项目规划</vt:lpstr>
      <vt:lpstr>上节回顾</vt:lpstr>
      <vt:lpstr>PowerPoint 演示文稿</vt:lpstr>
      <vt:lpstr>参考项目管理的十大知识领域完成规划</vt:lpstr>
      <vt:lpstr>九大知识领域在规划阶段的规律和关联性</vt:lpstr>
      <vt:lpstr>项目风险</vt:lpstr>
      <vt:lpstr>项目管理成熟度调查</vt:lpstr>
      <vt:lpstr>风险相关的重要概念</vt:lpstr>
      <vt:lpstr>规划风险</vt:lpstr>
      <vt:lpstr>1. 识别风险</vt:lpstr>
      <vt:lpstr>风险分解结构（RBS）</vt:lpstr>
      <vt:lpstr>2. 实施定性风险分析</vt:lpstr>
      <vt:lpstr>3. 实施定量风险分析</vt:lpstr>
      <vt:lpstr>4. 规划风险应对</vt:lpstr>
      <vt:lpstr>消极风险或威胁的应对策略</vt:lpstr>
      <vt:lpstr>积极风险或机会的应对策略</vt:lpstr>
      <vt:lpstr>规划风险的成果</vt:lpstr>
      <vt:lpstr>试练、作业</vt:lpstr>
      <vt:lpstr>参考项目管理的十大知识领域完成规划</vt:lpstr>
      <vt:lpstr>整合的意义</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894</cp:revision>
  <dcterms:created xsi:type="dcterms:W3CDTF">2007-11-27T23:54:00Z</dcterms:created>
  <dcterms:modified xsi:type="dcterms:W3CDTF">2019-02-13T01:49:45Z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