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316" r:id="rId2"/>
    <p:sldId id="410" r:id="rId3"/>
    <p:sldId id="317" r:id="rId4"/>
    <p:sldId id="424" r:id="rId5"/>
    <p:sldId id="412" r:id="rId6"/>
    <p:sldId id="413" r:id="rId7"/>
    <p:sldId id="414" r:id="rId8"/>
    <p:sldId id="415" r:id="rId9"/>
    <p:sldId id="425" r:id="rId10"/>
    <p:sldId id="416" r:id="rId11"/>
    <p:sldId id="417" r:id="rId12"/>
    <p:sldId id="418" r:id="rId13"/>
    <p:sldId id="419" r:id="rId14"/>
    <p:sldId id="411" r:id="rId15"/>
    <p:sldId id="426" r:id="rId16"/>
    <p:sldId id="420" r:id="rId17"/>
    <p:sldId id="421" r:id="rId18"/>
    <p:sldId id="427" r:id="rId19"/>
    <p:sldId id="422" r:id="rId20"/>
    <p:sldId id="423" r:id="rId21"/>
    <p:sldId id="409" r:id="rId22"/>
    <p:sldId id="306" r:id="rId23"/>
  </p:sldIdLst>
  <p:sldSz cx="12192000" cy="6858000"/>
  <p:notesSz cx="6858000" cy="9144000"/>
  <p:embeddedFontLst>
    <p:embeddedFont>
      <p:font typeface="微软雅黑" panose="020B0503020204020204" pitchFamily="34" charset="-122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黑体" panose="02010609060101010101" pitchFamily="49" charset="-122"/>
      <p:regular r:id="rId31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76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CC"/>
    <a:srgbClr val="0000CC"/>
    <a:srgbClr val="DD6501"/>
    <a:srgbClr val="B03F00"/>
    <a:srgbClr val="921800"/>
    <a:srgbClr val="7A2E00"/>
    <a:srgbClr val="923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3170" autoAdjust="0"/>
  </p:normalViewPr>
  <p:slideViewPr>
    <p:cSldViewPr>
      <p:cViewPr varScale="1">
        <p:scale>
          <a:sx n="66" d="100"/>
          <a:sy n="66" d="100"/>
        </p:scale>
        <p:origin x="894" y="78"/>
      </p:cViewPr>
      <p:guideLst>
        <p:guide orient="horz" pos="346"/>
        <p:guide pos="76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17T01:13:06.481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17679 6493 14812,'9'0'1475,"-9"8"-769,10-8-386,-10 0-1474,9 6-1218,-9-6-1925,0 0-2628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17T01:12:39.341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E70F5CE8-D94A-4C93-B1A2-386C00BACD97}" emma:medium="tactile" emma:mode="ink">
          <msink:context xmlns:msink="http://schemas.microsoft.com/ink/2010/main" type="writingRegion" rotatedBoundingBox="-1837,14376 -1740,14376 -1740,14439 -1837,14439"/>
        </emma:interpretation>
      </emma:emma>
    </inkml:annotationXML>
    <inkml:traceGroup>
      <inkml:annotationXML>
        <emma:emma xmlns:emma="http://www.w3.org/2003/04/emma" version="1.0">
          <emma:interpretation id="{9FD2ACE4-6C49-442B-B55C-E96FE59F070F}" emma:medium="tactile" emma:mode="ink">
            <msink:context xmlns:msink="http://schemas.microsoft.com/ink/2010/main" type="paragraph" rotatedBoundingBox="-1837,14376 -1740,14376 -1740,14439 -1837,144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E18E76-9349-4700-9D36-8AAA6D5D0015}" emma:medium="tactile" emma:mode="ink">
              <msink:context xmlns:msink="http://schemas.microsoft.com/ink/2010/main" type="line" rotatedBoundingBox="-1837,14376 -1740,14376 -1740,14439 -1837,14439"/>
            </emma:interpretation>
          </emma:emma>
        </inkml:annotationXML>
        <inkml:traceGroup>
          <inkml:annotationXML>
            <emma:emma xmlns:emma="http://www.w3.org/2003/04/emma" version="1.0">
              <emma:interpretation id="{504FD764-8385-48F5-AABA-B47D273279D8}" emma:medium="tactile" emma:mode="ink">
                <msink:context xmlns:msink="http://schemas.microsoft.com/ink/2010/main" type="inkWord" rotatedBoundingBox="-1837,14376 -1740,14376 -1740,14439 -1837,14439"/>
              </emma:interpretation>
              <emma:one-of disjunction-type="recognition" id="oneOf0">
                <emma:interpretation id="interp0" emma:lang="zh-CN" emma:confidence="0">
                  <emma:literal>/</emma:literal>
                </emma:interpretation>
                <emma:interpretation id="interp1" emma:lang="zh-CN" emma:confidence="0">
                  <emma:literal>‘</emma:literal>
                </emma:interpretation>
                <emma:interpretation id="interp2" emma:lang="zh-CN" emma:confidence="0">
                  <emma:literal>'</emma:literal>
                </emma:interpretation>
                <emma:interpretation id="interp3" emma:lang="zh-CN" emma:confidence="0">
                  <emma:literal>’</emma:literal>
                </emma:interpretation>
                <emma:interpretation id="interp4" emma:lang="zh-CN" emma:confidence="0">
                  <emma:literal>个</emma:literal>
                </emma:interpretation>
              </emma:one-of>
            </emma:emma>
          </inkml:annotationXML>
          <inkml:trace contextRef="#ctx0" brushRef="#br0">2414 7332 11222,'-6'0'2500,"6"0"-1153,-7 0-321,1 5-1026,0-5-1539,6 0-1539,-8 0 3078,-11 24-5002,-26 10-1474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AF8A2C3-1A35-48EE-AAB7-9882DAD64C29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99BA13A-62C4-468E-9F33-B3C071EC30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00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   </a:t>
            </a:r>
            <a:endParaRPr lang="zh-CN" altLang="en-US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F29385A-4BC9-4208-9948-11F451BF15A1}" type="slidenum">
              <a:rPr lang="zh-CN" altLang="en-US" smtClean="0"/>
              <a:pPr eaLnBrk="1" hangingPunct="1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A Concrete subject object attaches observers </a:t>
            </a:r>
          </a:p>
          <a:p>
            <a:r>
              <a:rPr lang="en-US" altLang="zh-CN"/>
              <a:t>If there is an event, the Concrete subject object will</a:t>
            </a:r>
          </a:p>
          <a:p>
            <a:r>
              <a:rPr lang="en-US" altLang="zh-CN"/>
              <a:t>notify all observers </a:t>
            </a:r>
          </a:p>
          <a:p>
            <a:r>
              <a:rPr lang="en-US" altLang="zh-CN"/>
              <a:t>Every Observer subclases has a method called </a:t>
            </a:r>
          </a:p>
          <a:p>
            <a:r>
              <a:rPr lang="en-US" altLang="zh-CN"/>
              <a:t>update()</a:t>
            </a:r>
          </a:p>
          <a:p>
            <a:r>
              <a:rPr lang="en-US" altLang="zh-CN"/>
              <a:t>Once notified, the update will do something </a:t>
            </a: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D59A573-980F-4B60-90FE-921C1E7624A4}" type="slidenum">
              <a:rPr lang="zh-CN" altLang="en-US" smtClean="0"/>
              <a:pPr eaLnBrk="1" hangingPunct="1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customXml" Target="../ink/ink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2.jpeg"/><Relationship Id="rId7" Type="http://schemas.openxmlformats.org/officeDocument/2006/relationships/image" Target="../media/image5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任课教师：武永亮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wuyongliang@edu2act.org</a:t>
            </a: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666712" y="4368792"/>
            <a:ext cx="10572824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lang="zh-CN" altLang="en-US" sz="3600" b="1" kern="1200" noProof="0" dirty="0" smtClean="0">
                <a:solidFill>
                  <a:srgbClr val="0D0D0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墨迹 1"/>
              <p14:cNvContentPartPr/>
              <p14:nvPr userDrawn="1"/>
            </p14:nvContentPartPr>
            <p14:xfrm>
              <a:off x="13010983" y="4533558"/>
              <a:ext cx="7040" cy="33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06856" y="4529750"/>
                <a:ext cx="14808" cy="105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813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CD6A1-8354-4731-A339-BA6C02EF5AA4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82015-99B6-4258-A12F-DAE906BFBD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72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2749C-96EA-4468-9E69-235DCA775FAF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D5578-A430-49C8-B485-F997412162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384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</a:defRPr>
            </a:lvl1pPr>
            <a:lvl2pPr>
              <a:defRPr sz="2400"/>
            </a:lvl2pPr>
            <a:lvl3pPr>
              <a:defRPr baseline="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defRPr baseline="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</a:t>
            </a:r>
            <a:r>
              <a:rPr lang="zh-CN" altLang="en-US"/>
              <a:t> </a:t>
            </a:r>
            <a:r>
              <a:rPr lang="en-US" altLang="zh-CN" err="1"/>
              <a:t>SAGroup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EFC88-5F2E-4065-A32E-242FED3F74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7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09600" y="1071546"/>
            <a:ext cx="10915688" cy="5357850"/>
          </a:xfrm>
        </p:spPr>
        <p:txBody>
          <a:bodyPr/>
          <a:lstStyle>
            <a:lvl1pPr>
              <a:buFontTx/>
              <a:buBlip>
                <a:blip r:embed="rId7"/>
              </a:buBlip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buFontTx/>
              <a:buBlip>
                <a:blip r:embed="rId8"/>
              </a:buBlip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Tx/>
              <a:buBlip>
                <a:blip r:embed="rId8"/>
              </a:buBlip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8643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0"/>
          </p:nvPr>
        </p:nvSpPr>
        <p:spPr>
          <a:xfrm>
            <a:off x="609600" y="928670"/>
            <a:ext cx="10915688" cy="5500726"/>
          </a:xfrm>
        </p:spPr>
        <p:txBody>
          <a:bodyPr/>
          <a:lstStyle>
            <a:lvl1pPr>
              <a:buFont typeface="Wingdings" pitchFamily="2" charset="2"/>
              <a:buChar char="n"/>
              <a:defRPr sz="36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8756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8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3E358-F789-4CFD-BAE0-0A410A379F30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24302-4DE4-48B2-9E0F-C6861020DB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2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184B5-E448-4C0B-A5EF-3EC2484A28ED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02293-E5B1-490B-973E-40BCCDB061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59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6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29C64-761C-4D12-8E1D-58AFB2B17231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C7EE4-A73F-44F1-8DDF-507C856F38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98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61C74-8BF4-41C2-AE55-26FE0251DC89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EF01F-B9AD-4AA0-8976-2CA9464AC4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90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462A4-4D4B-4D43-A96A-99B9E111A69E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734C1-9490-4E73-A536-D6DD537E91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1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C72A5-3513-4614-A753-9F9212989A3D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C5667-E001-41C8-8D56-6341CFC058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0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图片 6" descr="图片1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773E28-8845-4DED-A249-3DC1B6E05240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84768FF-2F21-4FC3-8CD9-5FBF1ADB0E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r:id="rId16" imgW="7222617" imgH="1138809" progId="">
                  <p:embed/>
                </p:oleObj>
              </mc:Choice>
              <mc:Fallback>
                <p:oleObj r:id="rId16" imgW="7222617" imgH="113880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617" r:id="rId1"/>
    <p:sldLayoutId id="2147484618" r:id="rId2"/>
    <p:sldLayoutId id="2147484619" r:id="rId3"/>
    <p:sldLayoutId id="2147484620" r:id="rId4"/>
    <p:sldLayoutId id="2147484611" r:id="rId5"/>
    <p:sldLayoutId id="2147484621" r:id="rId6"/>
    <p:sldLayoutId id="2147484612" r:id="rId7"/>
    <p:sldLayoutId id="2147484613" r:id="rId8"/>
    <p:sldLayoutId id="2147484614" r:id="rId9"/>
    <p:sldLayoutId id="2147484615" r:id="rId10"/>
    <p:sldLayoutId id="2147484616" r:id="rId11"/>
    <p:sldLayoutId id="214748462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24063" y="4368800"/>
            <a:ext cx="7929562" cy="560388"/>
          </a:xfrm>
          <a:ln/>
        </p:spPr>
        <p:txBody>
          <a:bodyPr/>
          <a:lstStyle/>
          <a:p>
            <a:pPr>
              <a:defRPr/>
            </a:pPr>
            <a:r>
              <a:t>第二章 观察者模式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-661372" y="5175523"/>
              <a:ext cx="23520" cy="1536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65452" y="5171443"/>
                <a:ext cx="31200" cy="2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观察者模式（</a:t>
            </a:r>
            <a:r>
              <a:rPr lang="en-US" altLang="zh-CN" dirty="0"/>
              <a:t>Observer Pattern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又叫</a:t>
            </a:r>
            <a:r>
              <a:rPr lang="zh-CN" altLang="en-US" dirty="0">
                <a:solidFill>
                  <a:srgbClr val="FF0000"/>
                </a:solidFill>
              </a:rPr>
              <a:t>发布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订阅</a:t>
            </a:r>
            <a:r>
              <a:rPr lang="zh-CN" altLang="en-US" dirty="0"/>
              <a:t>模式。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两个角色</a:t>
            </a:r>
            <a:r>
              <a:rPr lang="zh-CN" altLang="en-US" dirty="0"/>
              <a:t>：观察者和被观察对象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两者之间存在“</a:t>
            </a:r>
            <a:r>
              <a:rPr lang="zh-CN" altLang="en-US" dirty="0">
                <a:solidFill>
                  <a:srgbClr val="FF0000"/>
                </a:solidFill>
              </a:rPr>
              <a:t>观察</a:t>
            </a:r>
            <a:r>
              <a:rPr lang="zh-CN" altLang="en-US" dirty="0"/>
              <a:t>”的逻辑关联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当</a:t>
            </a:r>
            <a:r>
              <a:rPr lang="zh-CN" altLang="en-US" dirty="0">
                <a:solidFill>
                  <a:srgbClr val="FF0000"/>
                </a:solidFill>
              </a:rPr>
              <a:t>被观察者发生改变</a:t>
            </a:r>
            <a:r>
              <a:rPr lang="zh-CN" altLang="en-US" dirty="0"/>
              <a:t>的时候，</a:t>
            </a:r>
            <a:r>
              <a:rPr lang="zh-CN" altLang="en-US" dirty="0">
                <a:solidFill>
                  <a:srgbClr val="FF0000"/>
                </a:solidFill>
              </a:rPr>
              <a:t>观察者就会</a:t>
            </a:r>
            <a:r>
              <a:rPr lang="zh-CN" altLang="en-US" dirty="0"/>
              <a:t>观察到这样的变化，并且做出相应的</a:t>
            </a:r>
            <a:r>
              <a:rPr lang="zh-CN" altLang="en-US" dirty="0">
                <a:solidFill>
                  <a:srgbClr val="FF0000"/>
                </a:solidFill>
              </a:rPr>
              <a:t>响应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“观察”不是“直接调用”</a:t>
            </a:r>
            <a:r>
              <a:rPr lang="zh-CN" altLang="en-US" b="1" dirty="0"/>
              <a:t> </a:t>
            </a:r>
            <a:endParaRPr lang="en-US" altLang="zh-CN" b="1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实现观察者模式有很多形式，比较直观的一种是使用一种“</a:t>
            </a:r>
            <a:r>
              <a:rPr lang="zh-CN" altLang="en-US" dirty="0">
                <a:solidFill>
                  <a:srgbClr val="FF0000"/>
                </a:solidFill>
              </a:rPr>
              <a:t>注册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通知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撤销注册</a:t>
            </a:r>
            <a:r>
              <a:rPr lang="zh-CN" altLang="en-US" dirty="0"/>
              <a:t>”的形式。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endParaRPr lang="zh-CN" altLang="en-US" dirty="0"/>
          </a:p>
          <a:p>
            <a:pPr>
              <a:buFontTx/>
              <a:buBlip>
                <a:blip r:embed="rId2"/>
              </a:buBlip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观察者模式实现</a:t>
            </a:r>
            <a:r>
              <a:rPr lang="zh-CN" altLang="en-US">
                <a:solidFill>
                  <a:srgbClr val="FF0000"/>
                </a:solidFill>
              </a:rPr>
              <a:t>步骤一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观察者将自己注册到被观察对象中，被观察对象将观察者存放在一个容器里</a:t>
            </a:r>
          </a:p>
        </p:txBody>
      </p:sp>
      <p:pic>
        <p:nvPicPr>
          <p:cNvPr id="24579" name="Picture 2" descr="http://images.cnblogs.com/cnblogs_com/lane_cn/observer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4" y="2781300"/>
            <a:ext cx="5329237" cy="36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观察者模式实现</a:t>
            </a:r>
            <a:r>
              <a:rPr lang="zh-CN" altLang="en-US">
                <a:solidFill>
                  <a:srgbClr val="FF0000"/>
                </a:solidFill>
              </a:rPr>
              <a:t>步骤二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被观察对象发生了某种变化，从容器中得到所有注册过的观察者，将变化通知观察者。</a:t>
            </a:r>
          </a:p>
        </p:txBody>
      </p:sp>
      <p:pic>
        <p:nvPicPr>
          <p:cNvPr id="25603" name="Picture 2" descr="http://images.cnblogs.com/cnblogs_com/lane_cn/observer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2708276"/>
            <a:ext cx="5040312" cy="389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观察者模式实现</a:t>
            </a:r>
            <a:r>
              <a:rPr lang="zh-CN" altLang="en-US">
                <a:solidFill>
                  <a:srgbClr val="FF0000"/>
                </a:solidFill>
              </a:rPr>
              <a:t>步骤三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观察者告诉被观察者要撤销观察，被观察者从容器中将观察者去除。</a:t>
            </a:r>
          </a:p>
        </p:txBody>
      </p:sp>
      <p:pic>
        <p:nvPicPr>
          <p:cNvPr id="26627" name="Picture 2" descr="http://images.cnblogs.com/cnblogs_com/lane_cn/observer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4" y="2708276"/>
            <a:ext cx="5253037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观察者模式</a:t>
            </a:r>
            <a:r>
              <a:rPr lang="zh-CN" altLang="en-US">
                <a:solidFill>
                  <a:srgbClr val="FF0000"/>
                </a:solidFill>
              </a:rPr>
              <a:t>设计类图</a:t>
            </a:r>
          </a:p>
        </p:txBody>
      </p:sp>
      <p:pic>
        <p:nvPicPr>
          <p:cNvPr id="27651" name="Picture 5" descr="http://p.blog.csdn.net/images/p_blog_csdn_net/withoutme_hw/EntryImages/20091120/%E8%A7%82%E5%AF%9F%E8%80%85%E6%A8%A1%E5%BC%8Fcla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844676"/>
            <a:ext cx="6024562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观察者模式详解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观察者模式实现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观察者模式实现代码</a:t>
            </a:r>
          </a:p>
        </p:txBody>
      </p:sp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8" y="1268413"/>
            <a:ext cx="35052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2276476"/>
            <a:ext cx="2619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3573463"/>
            <a:ext cx="17811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646864" y="3921126"/>
            <a:ext cx="3095625" cy="2447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04063" y="2624138"/>
            <a:ext cx="1439862" cy="215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观察者模式实现代码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1628775"/>
            <a:ext cx="49625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919288" y="4941889"/>
            <a:ext cx="2089150" cy="7191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9" y="1412876"/>
            <a:ext cx="40481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816725" y="2708276"/>
            <a:ext cx="3240088" cy="576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743700" y="4279900"/>
            <a:ext cx="3240088" cy="649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观察者模式详解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观察者模式实现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扩展练习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507413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扩展说明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在</a:t>
            </a:r>
            <a:r>
              <a:rPr lang="en-US" altLang="zh-CN"/>
              <a:t>.NET</a:t>
            </a:r>
            <a:r>
              <a:rPr lang="zh-CN" altLang="en-US"/>
              <a:t>框架中，使用</a:t>
            </a:r>
            <a:r>
              <a:rPr lang="zh-CN" altLang="en-US">
                <a:solidFill>
                  <a:srgbClr val="FF0000"/>
                </a:solidFill>
              </a:rPr>
              <a:t>代理以及事件</a:t>
            </a:r>
            <a:r>
              <a:rPr lang="zh-CN" altLang="en-US"/>
              <a:t>，可以更好的实现观察者模式。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在事件的模式下，声明事件的类就是被观察者。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en-US" altLang="zh-CN"/>
              <a:t>IObserver</a:t>
            </a:r>
            <a:r>
              <a:rPr lang="zh-CN" altLang="en-US"/>
              <a:t>和</a:t>
            </a:r>
            <a:r>
              <a:rPr lang="en-US" altLang="zh-CN"/>
              <a:t>ISubject</a:t>
            </a:r>
            <a:r>
              <a:rPr lang="zh-CN" altLang="en-US"/>
              <a:t>接口的方法可以减少观察者和观察对象之间的耦合，而代理和事件几乎消除了这两个模块之间的耦合。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上节回顾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课程主要介绍</a:t>
            </a:r>
            <a:r>
              <a:rPr lang="zh-CN" altLang="en-US">
                <a:solidFill>
                  <a:srgbClr val="FF0000"/>
                </a:solidFill>
              </a:rPr>
              <a:t>设计模式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体系结构</a:t>
            </a:r>
            <a:r>
              <a:rPr lang="zh-CN" altLang="en-US"/>
              <a:t>模式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学习方式为</a:t>
            </a:r>
            <a:r>
              <a:rPr lang="zh-CN" altLang="en-US">
                <a:solidFill>
                  <a:srgbClr val="FF0000"/>
                </a:solidFill>
              </a:rPr>
              <a:t>环境、问题、解决方案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单例模式解决的问题是“</a:t>
            </a:r>
            <a:r>
              <a:rPr lang="zh-CN" altLang="en-US">
                <a:solidFill>
                  <a:srgbClr val="FF0000"/>
                </a:solidFill>
              </a:rPr>
              <a:t>独生子女</a:t>
            </a:r>
            <a:r>
              <a:rPr lang="zh-CN" altLang="en-US"/>
              <a:t>”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单例模式的解决方案是利用</a:t>
            </a:r>
            <a:r>
              <a:rPr lang="en-US" altLang="zh-CN">
                <a:solidFill>
                  <a:srgbClr val="FF0000"/>
                </a:solidFill>
              </a:rPr>
              <a:t>Static</a:t>
            </a: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好设计的</a:t>
            </a:r>
            <a:r>
              <a:rPr lang="zh-CN" altLang="en-US">
                <a:solidFill>
                  <a:srgbClr val="FF0000"/>
                </a:solidFill>
              </a:rPr>
              <a:t>原则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案例练习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订阅杂志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订阅天气预报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小结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当</a:t>
            </a:r>
            <a:r>
              <a:rPr lang="zh-CN" altLang="en-US">
                <a:solidFill>
                  <a:srgbClr val="FF0000"/>
                </a:solidFill>
              </a:rPr>
              <a:t>被观察者发生改变</a:t>
            </a:r>
            <a:r>
              <a:rPr lang="zh-CN" altLang="en-US"/>
              <a:t>的时候，</a:t>
            </a:r>
            <a:r>
              <a:rPr lang="zh-CN" altLang="en-US">
                <a:solidFill>
                  <a:srgbClr val="FF0000"/>
                </a:solidFill>
              </a:rPr>
              <a:t>观察者就会</a:t>
            </a:r>
            <a:r>
              <a:rPr lang="zh-CN" altLang="en-US"/>
              <a:t>观察到这样的变化，并且做出相应的</a:t>
            </a:r>
            <a:r>
              <a:rPr lang="zh-CN" altLang="en-US">
                <a:solidFill>
                  <a:srgbClr val="FF0000"/>
                </a:solidFill>
              </a:rPr>
              <a:t>响应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实现观察者模式有很多形式，比较直观的一种是使用一种“</a:t>
            </a:r>
            <a:r>
              <a:rPr lang="zh-CN" altLang="en-US">
                <a:solidFill>
                  <a:srgbClr val="FF0000"/>
                </a:solidFill>
              </a:rPr>
              <a:t>注册</a:t>
            </a:r>
            <a:r>
              <a:rPr lang="en-US" altLang="zh-CN">
                <a:solidFill>
                  <a:srgbClr val="FF0000"/>
                </a:solidFill>
              </a:rPr>
              <a:t>——</a:t>
            </a:r>
            <a:r>
              <a:rPr lang="zh-CN" altLang="en-US">
                <a:solidFill>
                  <a:srgbClr val="FF0000"/>
                </a:solidFill>
              </a:rPr>
              <a:t>通知</a:t>
            </a:r>
            <a:r>
              <a:rPr lang="en-US" altLang="zh-CN">
                <a:solidFill>
                  <a:srgbClr val="FF0000"/>
                </a:solidFill>
              </a:rPr>
              <a:t>——</a:t>
            </a:r>
            <a:r>
              <a:rPr lang="zh-CN" altLang="en-US">
                <a:solidFill>
                  <a:srgbClr val="FF0000"/>
                </a:solidFill>
              </a:rPr>
              <a:t>撤销注册</a:t>
            </a:r>
            <a:r>
              <a:rPr lang="zh-CN" altLang="en-US"/>
              <a:t>”的形式。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减少观察者和观察对象之间的耦合。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7"/>
          <p:cNvSpPr txBox="1">
            <a:spLocks noChangeArrowheads="1"/>
          </p:cNvSpPr>
          <p:nvPr/>
        </p:nvSpPr>
        <p:spPr bwMode="auto">
          <a:xfrm>
            <a:off x="1809750" y="2593975"/>
            <a:ext cx="25250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500">
                <a:solidFill>
                  <a:schemeClr val="bg1"/>
                </a:solidFill>
              </a:rPr>
              <a:t>THANKS</a:t>
            </a:r>
            <a:endParaRPr lang="zh-CN" altLang="en-US" sz="4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3" name="图片 4" descr="图片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5564" y="4429126"/>
            <a:ext cx="41433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lang="zh-CN" altLang="en-US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，谢谢！</a:t>
            </a:r>
            <a:endParaRPr lang="en-US" altLang="zh-CN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观察者模式详解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观察者模式实现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环境及问题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观察者模式详解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观察者模式实现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环境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学期初上课教师做自我介绍公布联系方式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学生记录教师联系方式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教师联系方式</a:t>
            </a:r>
            <a:r>
              <a:rPr lang="zh-CN" altLang="en-US" dirty="0">
                <a:solidFill>
                  <a:srgbClr val="FF0000"/>
                </a:solidFill>
              </a:rPr>
              <a:t>更改</a:t>
            </a:r>
            <a:r>
              <a:rPr lang="zh-CN" altLang="en-US" dirty="0"/>
              <a:t>时学生</a:t>
            </a:r>
            <a:r>
              <a:rPr lang="zh-CN" altLang="en-US" dirty="0">
                <a:solidFill>
                  <a:srgbClr val="FF0000"/>
                </a:solidFill>
              </a:rPr>
              <a:t>更新</a:t>
            </a:r>
            <a:r>
              <a:rPr lang="zh-CN" altLang="en-US" dirty="0"/>
              <a:t>本地记录的内容</a:t>
            </a:r>
          </a:p>
        </p:txBody>
      </p:sp>
      <p:pic>
        <p:nvPicPr>
          <p:cNvPr id="18435" name="Picture 2" descr="http://pica.nipic.com/2007-06-16/2007616182932379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8" y="3221039"/>
            <a:ext cx="4691062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矩形 3"/>
          <p:cNvSpPr>
            <a:spLocks noChangeArrowheads="1"/>
          </p:cNvSpPr>
          <p:nvPr/>
        </p:nvSpPr>
        <p:spPr bwMode="auto">
          <a:xfrm>
            <a:off x="2495550" y="5795964"/>
            <a:ext cx="6968574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请利用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分钟时间对该系统进行设计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环境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endParaRPr lang="zh-CN" altLang="en-US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989139"/>
            <a:ext cx="49720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50" y="2133601"/>
            <a:ext cx="23622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1773239"/>
            <a:ext cx="401955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827838" y="4292600"/>
            <a:ext cx="3167062" cy="1081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环境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endParaRPr lang="zh-CN" altLang="en-US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7" y="1916114"/>
            <a:ext cx="545782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631504" y="3284018"/>
            <a:ext cx="2592388" cy="10810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908051"/>
            <a:ext cx="22288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3824560"/>
            <a:ext cx="3638550" cy="25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7392144" y="5229200"/>
            <a:ext cx="2160240" cy="560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389564" y="4221088"/>
            <a:ext cx="3278436" cy="560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435975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问题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b="1" dirty="0">
                <a:solidFill>
                  <a:srgbClr val="FF0000"/>
                </a:solidFill>
              </a:rPr>
              <a:t>背景</a:t>
            </a:r>
            <a:r>
              <a:rPr lang="zh-CN" altLang="en-US" dirty="0"/>
              <a:t>：某对象发生</a:t>
            </a:r>
            <a:r>
              <a:rPr lang="zh-CN" altLang="en-US" dirty="0">
                <a:solidFill>
                  <a:srgbClr val="FF0000"/>
                </a:solidFill>
              </a:rPr>
              <a:t>变化</a:t>
            </a:r>
            <a:r>
              <a:rPr lang="zh-CN" altLang="en-US" dirty="0"/>
              <a:t>，需其他对象做出</a:t>
            </a:r>
            <a:r>
              <a:rPr lang="zh-CN" altLang="en-US" dirty="0">
                <a:solidFill>
                  <a:srgbClr val="FF0000"/>
                </a:solidFill>
              </a:rPr>
              <a:t>调整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应用程序的</a:t>
            </a:r>
            <a:r>
              <a:rPr lang="zh-CN" altLang="en-US" dirty="0">
                <a:solidFill>
                  <a:srgbClr val="FF0000"/>
                </a:solidFill>
              </a:rPr>
              <a:t>可维护性和重用性</a:t>
            </a:r>
            <a:r>
              <a:rPr lang="zh-CN" altLang="en-US" dirty="0"/>
              <a:t>。 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互动关系不能体现成类之间的直接调用，对象之间</a:t>
            </a:r>
            <a:r>
              <a:rPr lang="zh-CN" altLang="en-US" dirty="0">
                <a:solidFill>
                  <a:srgbClr val="FF0000"/>
                </a:solidFill>
              </a:rPr>
              <a:t>关系的解耦</a:t>
            </a:r>
            <a:r>
              <a:rPr lang="zh-CN" altLang="en-US" dirty="0"/>
              <a:t>。</a:t>
            </a:r>
          </a:p>
        </p:txBody>
      </p:sp>
      <p:sp>
        <p:nvSpPr>
          <p:cNvPr id="21507" name="矩形 2"/>
          <p:cNvSpPr>
            <a:spLocks noChangeArrowheads="1"/>
          </p:cNvSpPr>
          <p:nvPr/>
        </p:nvSpPr>
        <p:spPr bwMode="auto">
          <a:xfrm>
            <a:off x="3287714" y="4365626"/>
            <a:ext cx="5540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观察者模式（</a:t>
            </a:r>
            <a:r>
              <a:rPr lang="en-US" altLang="zh-CN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Observer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观察者模式详解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观察者模式实现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7439</TotalTime>
  <Words>525</Words>
  <Application>Microsoft Office PowerPoint</Application>
  <PresentationFormat>宽屏</PresentationFormat>
  <Paragraphs>82</Paragraphs>
  <Slides>22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微软雅黑</vt:lpstr>
      <vt:lpstr>宋体</vt:lpstr>
      <vt:lpstr>Calibri</vt:lpstr>
      <vt:lpstr>黑体</vt:lpstr>
      <vt:lpstr>Wingdings</vt:lpstr>
      <vt:lpstr>Times New Roman</vt:lpstr>
      <vt:lpstr>Arial</vt:lpstr>
      <vt:lpstr>Office 主题</vt:lpstr>
      <vt:lpstr>第二章 观察者模式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wei</dc:creator>
  <cp:lastModifiedBy>武永亮</cp:lastModifiedBy>
  <cp:revision>703</cp:revision>
  <dcterms:modified xsi:type="dcterms:W3CDTF">2018-02-05T08:43:57Z</dcterms:modified>
</cp:coreProperties>
</file>