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316" r:id="rId2"/>
    <p:sldId id="410" r:id="rId3"/>
    <p:sldId id="317" r:id="rId4"/>
    <p:sldId id="424" r:id="rId5"/>
    <p:sldId id="412" r:id="rId6"/>
    <p:sldId id="413" r:id="rId7"/>
    <p:sldId id="415" r:id="rId8"/>
    <p:sldId id="425" r:id="rId9"/>
    <p:sldId id="416" r:id="rId10"/>
    <p:sldId id="428" r:id="rId11"/>
    <p:sldId id="426" r:id="rId12"/>
    <p:sldId id="435" r:id="rId13"/>
    <p:sldId id="431" r:id="rId14"/>
    <p:sldId id="429" r:id="rId15"/>
    <p:sldId id="430" r:id="rId16"/>
    <p:sldId id="432" r:id="rId17"/>
    <p:sldId id="433" r:id="rId18"/>
    <p:sldId id="427" r:id="rId19"/>
    <p:sldId id="423" r:id="rId20"/>
    <p:sldId id="422" r:id="rId21"/>
    <p:sldId id="434" r:id="rId22"/>
    <p:sldId id="409" r:id="rId23"/>
    <p:sldId id="306" r:id="rId24"/>
  </p:sldIdLst>
  <p:sldSz cx="12192000" cy="6858000"/>
  <p:notesSz cx="6858000" cy="9144000"/>
  <p:embeddedFontLst>
    <p:embeddedFont>
      <p:font typeface="微软雅黑" panose="020B0503020204020204" pitchFamily="34" charset="-122"/>
      <p:regular r:id="rId26"/>
      <p:bold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黑体" panose="02010609060101010101" pitchFamily="49" charset="-122"/>
      <p:regular r:id="rId32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76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CC"/>
    <a:srgbClr val="0000CC"/>
    <a:srgbClr val="DD6501"/>
    <a:srgbClr val="B03F00"/>
    <a:srgbClr val="921800"/>
    <a:srgbClr val="7A2E00"/>
    <a:srgbClr val="923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12" autoAdjust="0"/>
    <p:restoredTop sz="86924" autoAdjust="0"/>
  </p:normalViewPr>
  <p:slideViewPr>
    <p:cSldViewPr>
      <p:cViewPr varScale="1">
        <p:scale>
          <a:sx n="62" d="100"/>
          <a:sy n="62" d="100"/>
        </p:scale>
        <p:origin x="756" y="66"/>
      </p:cViewPr>
      <p:guideLst>
        <p:guide orient="horz" pos="346"/>
        <p:guide pos="765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17T00:50:40.446"/>
    </inkml:context>
    <inkml:brush xml:id="br0">
      <inkml:brushProperty name="width" value="0.03333" units="cm"/>
      <inkml:brushProperty name="height" value="0.03333" units="cm"/>
    </inkml:brush>
  </inkml:definitions>
  <inkml:traceGroup>
    <inkml:annotationXML>
      <emma:emma xmlns:emma="http://www.w3.org/2003/04/emma" version="1.0">
        <emma:interpretation id="{18737C9C-E573-432D-A9A2-36E8FE98A401}" emma:medium="tactile" emma:mode="ink">
          <msink:context xmlns:msink="http://schemas.microsoft.com/ink/2010/main" type="writingRegion" rotatedBoundingBox="-3900,9718 -3845,9718 -3845,9736 -3900,9736"/>
        </emma:interpretation>
      </emma:emma>
    </inkml:annotationXML>
    <inkml:traceGroup>
      <inkml:annotationXML>
        <emma:emma xmlns:emma="http://www.w3.org/2003/04/emma" version="1.0">
          <emma:interpretation id="{381DD315-8434-473D-BDEC-854696581937}" emma:medium="tactile" emma:mode="ink">
            <msink:context xmlns:msink="http://schemas.microsoft.com/ink/2010/main" type="paragraph" rotatedBoundingBox="-3900,9718 -3845,9718 -3845,9736 -3900,97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7E42E45-5878-4C02-B7A6-8B39C07C6FA2}" emma:medium="tactile" emma:mode="ink">
              <msink:context xmlns:msink="http://schemas.microsoft.com/ink/2010/main" type="line" rotatedBoundingBox="-3900,9718 -3845,9718 -3845,9736 -3900,9736"/>
            </emma:interpretation>
          </emma:emma>
        </inkml:annotationXML>
        <inkml:traceGroup>
          <inkml:annotationXML>
            <emma:emma xmlns:emma="http://www.w3.org/2003/04/emma" version="1.0">
              <emma:interpretation id="{A216A841-01C6-4BE5-8A5C-B005BDF33AFC}" emma:medium="tactile" emma:mode="ink">
                <msink:context xmlns:msink="http://schemas.microsoft.com/ink/2010/main" type="inkWord" rotatedBoundingBox="-3900,9718 -3845,9718 -3845,9736 -3900,9736"/>
              </emma:interpretation>
              <emma:one-of disjunction-type="recognition" id="oneOf0">
                <emma:interpretation id="interp0" emma:lang="zh-CN" emma:confidence="0">
                  <emma:literal>ㄧ</emma:literal>
                </emma:interpretation>
                <emma:interpretation id="interp1" emma:lang="zh-CN" emma:confidence="0">
                  <emma:literal>一</emma:literal>
                </emma:interpretation>
                <emma:interpretation id="interp2" emma:lang="zh-CN" emma:confidence="0">
                  <emma:literal>丶</emma:literal>
                </emma:interpretation>
                <emma:interpretation id="interp3" emma:lang="zh-CN" emma:confidence="0">
                  <emma:literal>、</emma:literal>
                </emma:interpretation>
                <emma:interpretation id="interp4" emma:lang="zh-CN" emma:confidence="0">
                  <emma:literal>-</emma:literal>
                </emma:interpretation>
              </emma:one-of>
            </emma:emma>
          </inkml:annotationXML>
          <inkml:trace contextRef="#ctx0" brushRef="#br0">1065 5002 6989,'0'0'2950,"7"6"-898,-7-6-705,0 0-1924,7 0-1668,-7 0-2051,41 12-1603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3-17T01:14:14.790"/>
    </inkml:context>
    <inkml:brush xml:id="br0">
      <inkml:brushProperty name="width" value="0.03333" units="cm"/>
      <inkml:brushProperty name="height" value="0.03333" units="cm"/>
    </inkml:brush>
  </inkml:definitions>
  <inkml:traceGroup>
    <inkml:annotationXML>
      <emma:emma xmlns:emma="http://www.w3.org/2003/04/emma" version="1.0">
        <emma:interpretation id="{2ECDF3FD-BB19-4331-B193-E365CF26BCB4}" emma:medium="tactile" emma:mode="ink">
          <msink:context xmlns:msink="http://schemas.microsoft.com/ink/2010/main" type="inkDrawing" rotatedBoundingBox="-3641,14401 -3641,14407 -3656,14407 -3656,14401" shapeName="Other"/>
        </emma:interpretation>
      </emma:emma>
    </inkml:annotationXML>
    <inkml:trace contextRef="#ctx0" brushRef="#br0">1188 7349 769,'0'0'834,"0"0"-64,0 0-129,0 0-256,0 0-321,0 0-64,0 0 0,0 0 0,0 0 0,0-6 0,0 6-321,0 0-256,0 0-641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976B3E3-8866-4FB4-A6EC-56FED6865971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4356A02-1251-4E00-8C73-8C0DD375D8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722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   </a:t>
            </a: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A2DF252-C3F2-4E82-8BA1-81273DC5A724}" type="slidenum">
              <a:rPr lang="zh-CN" altLang="en-US" smtClean="0"/>
              <a:pPr eaLnBrk="1" hangingPunct="1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百度游戏 魔岩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356A02-1251-4E00-8C73-8C0DD375D8CF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048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zh-CN" altLang="en-US" sz="2000" dirty="0"/>
              <a:t>在</a:t>
            </a:r>
            <a:r>
              <a:rPr lang="en-US" altLang="zh-CN" sz="2000" dirty="0"/>
              <a:t>ADO.NET</a:t>
            </a:r>
            <a:r>
              <a:rPr lang="zh-CN" altLang="en-US" sz="2000" dirty="0"/>
              <a:t>中</a:t>
            </a:r>
            <a:r>
              <a:rPr lang="en-US" altLang="zh-CN" sz="2000" dirty="0"/>
              <a:t>,</a:t>
            </a:r>
            <a:r>
              <a:rPr lang="zh-CN" altLang="en-US" sz="2000" dirty="0"/>
              <a:t>对于我们从数据库中取出的数据都要放到一个</a:t>
            </a:r>
            <a:r>
              <a:rPr lang="en-US" altLang="zh-CN" sz="2000" dirty="0" err="1"/>
              <a:t>DataSet</a:t>
            </a:r>
            <a:r>
              <a:rPr lang="zh-CN" altLang="en-US" sz="2000" dirty="0"/>
              <a:t>中，不管你是</a:t>
            </a:r>
            <a:r>
              <a:rPr lang="en-US" altLang="zh-CN" sz="2000" dirty="0"/>
              <a:t>Access</a:t>
            </a:r>
            <a:r>
              <a:rPr lang="zh-CN" altLang="en-US" sz="2000" dirty="0"/>
              <a:t>的数据库，还是</a:t>
            </a:r>
            <a:r>
              <a:rPr lang="en-US" altLang="zh-CN" sz="2000" dirty="0"/>
              <a:t>SQL</a:t>
            </a:r>
            <a:r>
              <a:rPr lang="zh-CN" altLang="en-US" sz="2000" dirty="0"/>
              <a:t>的数据库，或者是</a:t>
            </a:r>
            <a:r>
              <a:rPr lang="en-US" altLang="zh-CN" sz="2000" dirty="0"/>
              <a:t>Oracle</a:t>
            </a:r>
            <a:r>
              <a:rPr lang="zh-CN" altLang="en-US" sz="2000" dirty="0"/>
              <a:t>的数据库都要放到</a:t>
            </a:r>
            <a:r>
              <a:rPr lang="en-US" altLang="zh-CN" sz="2000" dirty="0" err="1"/>
              <a:t>DataSet</a:t>
            </a:r>
            <a:r>
              <a:rPr lang="zh-CN" altLang="en-US" sz="2000" dirty="0"/>
              <a:t>中。</a:t>
            </a:r>
            <a:r>
              <a:rPr lang="en-US" altLang="zh-CN" sz="2000" dirty="0"/>
              <a:t>.NET</a:t>
            </a:r>
            <a:r>
              <a:rPr lang="zh-CN" altLang="en-US" sz="2000" dirty="0"/>
              <a:t>中并没有提供如：</a:t>
            </a:r>
            <a:r>
              <a:rPr lang="en-US" altLang="zh-CN" sz="2000" dirty="0" err="1"/>
              <a:t>SqlDataSet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OleDbDataSet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OracleDataSet</a:t>
            </a:r>
            <a:r>
              <a:rPr lang="zh-CN" altLang="en-US" sz="2000" dirty="0"/>
              <a:t>等，它只提供了一种</a:t>
            </a:r>
            <a:r>
              <a:rPr lang="en-US" altLang="zh-CN" sz="2000" dirty="0" err="1"/>
              <a:t>DataSet</a:t>
            </a:r>
            <a:r>
              <a:rPr lang="zh-CN" altLang="en-US" sz="2000" dirty="0"/>
              <a:t>就是用</a:t>
            </a:r>
            <a:r>
              <a:rPr lang="en-US" altLang="zh-CN" sz="2000" dirty="0" err="1"/>
              <a:t>SqlDataAdapte</a:t>
            </a:r>
            <a:r>
              <a:rPr lang="zh-CN" altLang="en-US" sz="2000" dirty="0"/>
              <a:t>等去填充数据；为什么这一个</a:t>
            </a:r>
            <a:r>
              <a:rPr lang="en-US" altLang="zh-CN" sz="2000" dirty="0" err="1"/>
              <a:t>DataSet</a:t>
            </a:r>
            <a:r>
              <a:rPr lang="zh-CN" altLang="en-US" sz="2000" dirty="0"/>
              <a:t>能存放不同的数据呢？就是有这些适配器</a:t>
            </a:r>
            <a:r>
              <a:rPr lang="zh-CN" altLang="en-US" dirty="0"/>
              <a:t>来适配。</a:t>
            </a:r>
          </a:p>
          <a:p>
            <a:endParaRPr lang="zh-CN" altLang="en-US" dirty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2525890-2636-4708-8D9E-16E2137D2423}" type="slidenum">
              <a:rPr lang="zh-CN" altLang="en-US" smtClean="0"/>
              <a:pPr eaLnBrk="1" hangingPunct="1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zh-CN" altLang="en-US" sz="2000"/>
              <a:t>在</a:t>
            </a:r>
            <a:r>
              <a:rPr lang="en-US" altLang="zh-CN" sz="2000"/>
              <a:t>ADO.NET</a:t>
            </a:r>
            <a:r>
              <a:rPr lang="zh-CN" altLang="en-US" sz="2000"/>
              <a:t>中</a:t>
            </a:r>
            <a:r>
              <a:rPr lang="en-US" altLang="zh-CN" sz="2000"/>
              <a:t>,</a:t>
            </a:r>
            <a:r>
              <a:rPr lang="zh-CN" altLang="en-US" sz="2000"/>
              <a:t>对于我们从数据库中取出的数据都要放到一个</a:t>
            </a:r>
            <a:r>
              <a:rPr lang="en-US" altLang="zh-CN" sz="2000"/>
              <a:t>DataSet</a:t>
            </a:r>
            <a:r>
              <a:rPr lang="zh-CN" altLang="en-US" sz="2000"/>
              <a:t>中，不管你是</a:t>
            </a:r>
            <a:r>
              <a:rPr lang="en-US" altLang="zh-CN" sz="2000"/>
              <a:t>Access</a:t>
            </a:r>
            <a:r>
              <a:rPr lang="zh-CN" altLang="en-US" sz="2000"/>
              <a:t>的数据库，还是</a:t>
            </a:r>
            <a:r>
              <a:rPr lang="en-US" altLang="zh-CN" sz="2000"/>
              <a:t>SQL</a:t>
            </a:r>
            <a:r>
              <a:rPr lang="zh-CN" altLang="en-US" sz="2000"/>
              <a:t>的数据库，或者是</a:t>
            </a:r>
            <a:r>
              <a:rPr lang="en-US" altLang="zh-CN" sz="2000"/>
              <a:t>Oracle</a:t>
            </a:r>
            <a:r>
              <a:rPr lang="zh-CN" altLang="en-US" sz="2000"/>
              <a:t>的数据库都要放到</a:t>
            </a:r>
            <a:r>
              <a:rPr lang="en-US" altLang="zh-CN" sz="2000"/>
              <a:t>DataSet</a:t>
            </a:r>
            <a:r>
              <a:rPr lang="zh-CN" altLang="en-US" sz="2000"/>
              <a:t>中。</a:t>
            </a:r>
            <a:r>
              <a:rPr lang="en-US" altLang="zh-CN" sz="2000"/>
              <a:t>.NET</a:t>
            </a:r>
            <a:r>
              <a:rPr lang="zh-CN" altLang="en-US" sz="2000"/>
              <a:t>中并没有提供如：</a:t>
            </a:r>
            <a:r>
              <a:rPr lang="en-US" altLang="zh-CN" sz="2000"/>
              <a:t>SqlDataSet</a:t>
            </a:r>
            <a:r>
              <a:rPr lang="zh-CN" altLang="en-US" sz="2000"/>
              <a:t>、</a:t>
            </a:r>
            <a:r>
              <a:rPr lang="en-US" altLang="zh-CN" sz="2000"/>
              <a:t>OleDbDataSet</a:t>
            </a:r>
            <a:r>
              <a:rPr lang="zh-CN" altLang="en-US" sz="2000"/>
              <a:t>、</a:t>
            </a:r>
            <a:r>
              <a:rPr lang="en-US" altLang="zh-CN" sz="2000"/>
              <a:t>OracleDataSet</a:t>
            </a:r>
            <a:r>
              <a:rPr lang="zh-CN" altLang="en-US" sz="2000"/>
              <a:t>等，它只提供了一种</a:t>
            </a:r>
            <a:r>
              <a:rPr lang="en-US" altLang="zh-CN" sz="2000"/>
              <a:t>DataSet</a:t>
            </a:r>
            <a:r>
              <a:rPr lang="zh-CN" altLang="en-US" sz="2000"/>
              <a:t>就是用</a:t>
            </a:r>
            <a:r>
              <a:rPr lang="en-US" altLang="zh-CN" sz="2000"/>
              <a:t>SqlDataAdapte</a:t>
            </a:r>
            <a:r>
              <a:rPr lang="zh-CN" altLang="en-US" sz="2000"/>
              <a:t>等去填充数据；为什么这一个</a:t>
            </a:r>
            <a:r>
              <a:rPr lang="en-US" altLang="zh-CN" sz="2000"/>
              <a:t>DataSet</a:t>
            </a:r>
            <a:r>
              <a:rPr lang="zh-CN" altLang="en-US" sz="2000"/>
              <a:t>能存放不同的数据呢？就是有这些适配器</a:t>
            </a:r>
            <a:r>
              <a:rPr lang="zh-CN" altLang="en-US"/>
              <a:t>来适配。</a:t>
            </a:r>
          </a:p>
          <a:p>
            <a:endParaRPr lang="zh-CN" altLang="en-US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2525890-2636-4708-8D9E-16E2137D2423}" type="slidenum">
              <a:rPr lang="zh-CN" altLang="en-US" smtClean="0"/>
              <a:pPr eaLnBrk="1" hangingPunct="1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image" Target="../media/image2.jpeg"/><Relationship Id="rId7" Type="http://schemas.openxmlformats.org/officeDocument/2006/relationships/image" Target="../media/image4.gi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3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任课教师：武永亮</a:t>
            </a:r>
          </a:p>
          <a:p>
            <a:pPr algn="ctr">
              <a:lnSpc>
                <a:spcPct val="125000"/>
              </a:lnSpc>
              <a:defRPr/>
            </a:pPr>
            <a:r>
              <a:rPr lang="en-US" altLang="zh-CN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wuyongliang@eud2act.org</a:t>
            </a:r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 bwMode="auto">
          <a:xfrm>
            <a:off x="666712" y="4368792"/>
            <a:ext cx="10572824" cy="56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ctr">
              <a:defRPr lang="zh-CN" altLang="en-US" sz="3600" b="1" kern="1200" noProof="0" dirty="0" smtClean="0">
                <a:solidFill>
                  <a:srgbClr val="0D0D0D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17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F3C83-9B9C-4C9F-99F7-ABA01E25FD72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BB8A8-092C-4542-9DFF-B8C6671C05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93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54481-DBC4-4F04-AB93-A8AE1D030AFB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0B510-4251-4A11-A918-A4A28DA7D3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731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3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>
              <a:lnSpc>
                <a:spcPct val="125000"/>
              </a:lnSpc>
              <a:defRPr/>
            </a:pPr>
            <a:r>
              <a:rPr lang="en-US" altLang="zh-CN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latin typeface="Arial" pitchFamily="34" charset="0"/>
              </a:defRPr>
            </a:lvl1pPr>
            <a:lvl2pPr>
              <a:defRPr sz="2400"/>
            </a:lvl2pPr>
            <a:lvl3pPr>
              <a:defRPr baseline="0">
                <a:solidFill>
                  <a:schemeClr val="tx2"/>
                </a:solidFill>
                <a:latin typeface="Times New Roman" pitchFamily="18" charset="0"/>
              </a:defRPr>
            </a:lvl3pPr>
            <a:lvl4pPr>
              <a:defRPr baseline="0">
                <a:solidFill>
                  <a:schemeClr val="tx2"/>
                </a:solidFill>
                <a:latin typeface="Times New Roman" pitchFamily="18" charset="0"/>
              </a:defRPr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THU</a:t>
            </a:r>
            <a:r>
              <a:rPr lang="zh-CN" altLang="en-US"/>
              <a:t> </a:t>
            </a:r>
            <a:r>
              <a:rPr lang="en-US" altLang="zh-CN" err="1"/>
              <a:t>SAGroup</a:t>
            </a: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3D9B6-0872-4923-A556-0E8A1F1146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70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7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>
              <a:lnSpc>
                <a:spcPct val="125000"/>
              </a:lnSpc>
              <a:defRPr/>
            </a:pPr>
            <a:r>
              <a:rPr lang="en-US" altLang="zh-CN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7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/>
          <p:cNvSpPr>
            <a:spLocks noGrp="1"/>
          </p:cNvSpPr>
          <p:nvPr>
            <p:ph sz="half" idx="10"/>
          </p:nvPr>
        </p:nvSpPr>
        <p:spPr>
          <a:xfrm>
            <a:off x="609600" y="1071546"/>
            <a:ext cx="10915688" cy="5357850"/>
          </a:xfrm>
        </p:spPr>
        <p:txBody>
          <a:bodyPr/>
          <a:lstStyle>
            <a:lvl1pPr>
              <a:buFontTx/>
              <a:buBlip>
                <a:blip r:embed="rId7"/>
              </a:buBlip>
              <a:defRPr sz="3200" b="1">
                <a:latin typeface="微软雅黑" pitchFamily="34" charset="-122"/>
                <a:ea typeface="微软雅黑" pitchFamily="34" charset="-122"/>
              </a:defRPr>
            </a:lvl1pPr>
            <a:lvl2pPr>
              <a:buFontTx/>
              <a:buBlip>
                <a:blip r:embed="rId8"/>
              </a:buBlip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buFontTx/>
              <a:buBlip>
                <a:blip r:embed="rId8"/>
              </a:buBlip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buFontTx/>
              <a:buBlip>
                <a:blip r:embed="rId8"/>
              </a:buBlip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buFontTx/>
              <a:buBlip>
                <a:blip r:embed="rId8"/>
              </a:buBlip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9831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1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>
              <a:lnSpc>
                <a:spcPct val="125000"/>
              </a:lnSpc>
              <a:defRPr/>
            </a:pPr>
            <a:r>
              <a:rPr lang="en-US" altLang="zh-CN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7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half" idx="10"/>
          </p:nvPr>
        </p:nvSpPr>
        <p:spPr>
          <a:xfrm>
            <a:off x="609600" y="928670"/>
            <a:ext cx="10915688" cy="5500726"/>
          </a:xfrm>
        </p:spPr>
        <p:txBody>
          <a:bodyPr/>
          <a:lstStyle>
            <a:lvl1pPr>
              <a:buFont typeface="Wingdings" pitchFamily="2" charset="2"/>
              <a:buChar char="n"/>
              <a:defRPr sz="3600">
                <a:latin typeface="微软雅黑" pitchFamily="34" charset="-122"/>
                <a:ea typeface="微软雅黑" pitchFamily="34" charset="-122"/>
              </a:defRPr>
            </a:lvl1pPr>
            <a:lvl2pPr>
              <a:buFont typeface="Wingdings" pitchFamily="2" charset="2"/>
              <a:buChar char="n"/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3668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5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>
              <a:lnSpc>
                <a:spcPct val="125000"/>
              </a:lnSpc>
              <a:defRPr/>
            </a:pPr>
            <a:r>
              <a:rPr lang="en-US" altLang="zh-CN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8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98C41-F981-4DB6-AD11-5E8CFC4E87F4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CDAC7-E4F0-4832-ACBA-644416B31C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484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155A3-4481-472D-AC4B-5C57D2D00CCD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A9525-34B8-4B9E-A08F-84ACAA3557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66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9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>
              <a:lnSpc>
                <a:spcPct val="125000"/>
              </a:lnSpc>
              <a:defRPr/>
            </a:pPr>
            <a:r>
              <a:rPr lang="en-US" altLang="zh-CN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6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EBCA4-E1AA-4F75-824A-BF56A1EF941E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42D62-5FE2-4CC6-ADD4-8284F73E16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028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6170E-EB3D-4D49-A83B-A3496927D1E5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76649-7BF6-4EA6-B5CB-35F8CE9EC5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15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68156-03D9-4764-9431-BDB28DC6C9F5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6AC81-4D30-44EE-9E53-B7533FDBE1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08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E1CEA-E6CB-45ED-8CAC-A7F65C4B23C1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31A56-51FC-42B0-8A0F-61699494B1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53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图片 6" descr="图片1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EC275BD-7FB6-4074-A025-AB83FB56EFC0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46A40AF-A4BE-49E3-A8A0-41F68E12F5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r:id="rId16" imgW="7222617" imgH="1138809" progId="">
                  <p:embed/>
                </p:oleObj>
              </mc:Choice>
              <mc:Fallback>
                <p:oleObj r:id="rId16" imgW="7222617" imgH="1138809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任课教师：孟双英</a:t>
            </a:r>
          </a:p>
          <a:p>
            <a:pPr algn="ctr">
              <a:lnSpc>
                <a:spcPct val="125000"/>
              </a:lnSpc>
              <a:defRPr/>
            </a:pPr>
            <a:r>
              <a:rPr lang="en-US" altLang="zh-CN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mengshuangying@eud2act.org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5" r:id="rId1"/>
    <p:sldLayoutId id="2147484636" r:id="rId2"/>
    <p:sldLayoutId id="2147484637" r:id="rId3"/>
    <p:sldLayoutId id="2147484638" r:id="rId4"/>
    <p:sldLayoutId id="2147484629" r:id="rId5"/>
    <p:sldLayoutId id="2147484639" r:id="rId6"/>
    <p:sldLayoutId id="2147484630" r:id="rId7"/>
    <p:sldLayoutId id="2147484631" r:id="rId8"/>
    <p:sldLayoutId id="2147484632" r:id="rId9"/>
    <p:sldLayoutId id="2147484633" r:id="rId10"/>
    <p:sldLayoutId id="2147484634" r:id="rId11"/>
    <p:sldLayoutId id="214748464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024063" y="4368800"/>
            <a:ext cx="7929562" cy="560388"/>
          </a:xfrm>
          <a:ln/>
        </p:spPr>
        <p:txBody>
          <a:bodyPr/>
          <a:lstStyle/>
          <a:p>
            <a:pPr>
              <a:defRPr/>
            </a:pPr>
            <a:r>
              <a:rPr dirty="0"/>
              <a:t>第三章 适配器模式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/>
              <p14:cNvContentPartPr/>
              <p14:nvPr/>
            </p14:nvContentPartPr>
            <p14:xfrm>
              <a:off x="-1404225" y="3498640"/>
              <a:ext cx="13440" cy="456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408305" y="3494560"/>
                <a:ext cx="2112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墨迹 4"/>
              <p14:cNvContentPartPr/>
              <p14:nvPr/>
            </p14:nvContentPartPr>
            <p14:xfrm>
              <a:off x="-1316385" y="5184640"/>
              <a:ext cx="240" cy="168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320465" y="5180560"/>
                <a:ext cx="7920" cy="9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/>
          <p:cNvSpPr>
            <a:spLocks noGrp="1"/>
          </p:cNvSpPr>
          <p:nvPr>
            <p:ph sz="half" idx="10"/>
          </p:nvPr>
        </p:nvSpPr>
        <p:spPr>
          <a:xfrm>
            <a:off x="1981200" y="8556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适配器模式</a:t>
            </a:r>
            <a:r>
              <a:rPr lang="zh-CN" altLang="en-US">
                <a:solidFill>
                  <a:srgbClr val="FF0000"/>
                </a:solidFill>
              </a:rPr>
              <a:t>分类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类</a:t>
            </a:r>
            <a:r>
              <a:rPr lang="zh-CN" altLang="en-US"/>
              <a:t>的适配器模式（采用</a:t>
            </a:r>
            <a:r>
              <a:rPr lang="zh-CN" altLang="en-US">
                <a:solidFill>
                  <a:srgbClr val="FF0000"/>
                </a:solidFill>
              </a:rPr>
              <a:t>继承</a:t>
            </a:r>
            <a:r>
              <a:rPr lang="zh-CN" altLang="en-US"/>
              <a:t>实现）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endParaRPr lang="en-US" altLang="zh-CN"/>
          </a:p>
          <a:p>
            <a:pPr lvl="1">
              <a:buFontTx/>
              <a:buBlip>
                <a:blip r:embed="rId3"/>
              </a:buBlip>
            </a:pPr>
            <a:endParaRPr lang="en-US" altLang="zh-CN"/>
          </a:p>
          <a:p>
            <a:pPr lvl="1">
              <a:buFontTx/>
              <a:buBlip>
                <a:blip r:embed="rId3"/>
              </a:buBlip>
            </a:pPr>
            <a:endParaRPr lang="en-US" altLang="zh-CN"/>
          </a:p>
          <a:p>
            <a:pPr lvl="1">
              <a:buFontTx/>
              <a:buBlip>
                <a:blip r:embed="rId3"/>
              </a:buBlip>
            </a:pP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对象</a:t>
            </a:r>
            <a:r>
              <a:rPr lang="zh-CN" altLang="en-US"/>
              <a:t>适配器（采用</a:t>
            </a:r>
            <a:r>
              <a:rPr lang="zh-CN" altLang="en-US">
                <a:solidFill>
                  <a:srgbClr val="FF0000"/>
                </a:solidFill>
              </a:rPr>
              <a:t>对象组合</a:t>
            </a:r>
            <a:r>
              <a:rPr lang="zh-CN" altLang="en-US"/>
              <a:t>方式实现）</a:t>
            </a:r>
          </a:p>
        </p:txBody>
      </p:sp>
      <p:pic>
        <p:nvPicPr>
          <p:cNvPr id="24579" name="Picture 2" descr="http://images.cnblogs.com/cnblogs_com/houleixx/Adapter_class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5" y="1974850"/>
            <a:ext cx="516255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 descr="http://images.cnblogs.com/cnblogs_com/houleixx/Adapter_object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4567238"/>
            <a:ext cx="50292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环境及问题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适配器模式详解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适配器模式实现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扩展练习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362950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适配器模式实现</a:t>
            </a:r>
            <a:r>
              <a:rPr lang="zh-CN" altLang="en-US">
                <a:solidFill>
                  <a:srgbClr val="FF0000"/>
                </a:solidFill>
              </a:rPr>
              <a:t>步骤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类适配器</a:t>
            </a:r>
            <a:endParaRPr lang="en-US" altLang="zh-CN">
              <a:solidFill>
                <a:srgbClr val="FF0000"/>
              </a:solidFill>
            </a:endParaRPr>
          </a:p>
          <a:p>
            <a:pPr lvl="2">
              <a:buFontTx/>
              <a:buBlip>
                <a:blip r:embed="rId3"/>
              </a:buBlip>
            </a:pPr>
            <a:r>
              <a:rPr lang="zh-CN" altLang="en-US"/>
              <a:t>确定目标接口</a:t>
            </a:r>
            <a:endParaRPr lang="en-US" altLang="zh-CN"/>
          </a:p>
          <a:p>
            <a:pPr lvl="2">
              <a:buFontTx/>
              <a:buBlip>
                <a:blip r:embed="rId3"/>
              </a:buBlip>
            </a:pPr>
            <a:r>
              <a:rPr lang="zh-CN" altLang="en-US"/>
              <a:t>确定被适配者</a:t>
            </a:r>
            <a:endParaRPr lang="en-US" altLang="zh-CN"/>
          </a:p>
          <a:p>
            <a:pPr lvl="2">
              <a:buFontTx/>
              <a:buBlip>
                <a:blip r:embed="rId3"/>
              </a:buBlip>
            </a:pPr>
            <a:r>
              <a:rPr lang="zh-CN" altLang="en-US"/>
              <a:t>创建适配器（继承自被适配者，实现目标接口）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对象适配器</a:t>
            </a:r>
            <a:endParaRPr lang="en-US" altLang="zh-CN">
              <a:solidFill>
                <a:srgbClr val="FF0000"/>
              </a:solidFill>
            </a:endParaRPr>
          </a:p>
          <a:p>
            <a:pPr lvl="2">
              <a:buFontTx/>
              <a:buBlip>
                <a:blip r:embed="rId3"/>
              </a:buBlip>
            </a:pPr>
            <a:r>
              <a:rPr lang="zh-CN" altLang="en-US"/>
              <a:t>确定目标接口</a:t>
            </a:r>
            <a:endParaRPr lang="en-US" altLang="zh-CN"/>
          </a:p>
          <a:p>
            <a:pPr lvl="2">
              <a:buFontTx/>
              <a:buBlip>
                <a:blip r:embed="rId3"/>
              </a:buBlip>
            </a:pPr>
            <a:r>
              <a:rPr lang="zh-CN" altLang="en-US"/>
              <a:t>确定被适配者</a:t>
            </a:r>
            <a:endParaRPr lang="en-US" altLang="zh-CN"/>
          </a:p>
          <a:p>
            <a:pPr lvl="2">
              <a:buFontTx/>
              <a:buBlip>
                <a:blip r:embed="rId3"/>
              </a:buBlip>
            </a:pPr>
            <a:r>
              <a:rPr lang="zh-CN" altLang="en-US"/>
              <a:t>创建适配器（拥有被适配者的对象，实现目标接口）</a:t>
            </a:r>
          </a:p>
        </p:txBody>
      </p:sp>
    </p:spTree>
    <p:extLst>
      <p:ext uri="{BB962C8B-B14F-4D97-AF65-F5344CB8AC3E}">
        <p14:creationId xmlns:p14="http://schemas.microsoft.com/office/powerpoint/2010/main" val="3635110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适配器模式实现</a:t>
            </a:r>
            <a:r>
              <a:rPr lang="zh-CN" altLang="en-US">
                <a:solidFill>
                  <a:srgbClr val="FF0000"/>
                </a:solidFill>
              </a:rPr>
              <a:t>步骤一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被确定目标接口。</a:t>
            </a:r>
          </a:p>
        </p:txBody>
      </p:sp>
      <p:pic>
        <p:nvPicPr>
          <p:cNvPr id="27651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9" y="3141663"/>
            <a:ext cx="3240087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适配器模式实现</a:t>
            </a:r>
            <a:r>
              <a:rPr lang="zh-CN" altLang="en-US">
                <a:solidFill>
                  <a:srgbClr val="FF0000"/>
                </a:solidFill>
              </a:rPr>
              <a:t>步骤二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被确定被适配者。</a:t>
            </a:r>
          </a:p>
        </p:txBody>
      </p:sp>
      <p:pic>
        <p:nvPicPr>
          <p:cNvPr id="2867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781301"/>
            <a:ext cx="6370638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适配器模式实现</a:t>
            </a:r>
            <a:r>
              <a:rPr lang="zh-CN" altLang="en-US">
                <a:solidFill>
                  <a:srgbClr val="FF0000"/>
                </a:solidFill>
              </a:rPr>
              <a:t>步骤三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创建适配器（类适配器）。</a:t>
            </a: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1" y="2359025"/>
            <a:ext cx="4818063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13" y="4076701"/>
            <a:ext cx="3960812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151314" y="2276475"/>
            <a:ext cx="2592387" cy="433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83113" y="4724401"/>
            <a:ext cx="3168650" cy="3159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703" name="矩形 3"/>
          <p:cNvSpPr>
            <a:spLocks noChangeArrowheads="1"/>
          </p:cNvSpPr>
          <p:nvPr/>
        </p:nvSpPr>
        <p:spPr bwMode="auto">
          <a:xfrm>
            <a:off x="3506788" y="6011864"/>
            <a:ext cx="5110162" cy="5857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思考对象适配器如何实现？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适配器模式实现</a:t>
            </a:r>
            <a:r>
              <a:rPr lang="zh-CN" altLang="en-US">
                <a:solidFill>
                  <a:srgbClr val="FF0000"/>
                </a:solidFill>
              </a:rPr>
              <a:t>步骤三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创建适配器（对象适配器）。</a:t>
            </a:r>
          </a:p>
          <a:p>
            <a:pPr>
              <a:buFontTx/>
              <a:buBlip>
                <a:blip r:embed="rId2"/>
              </a:buBlip>
            </a:pPr>
            <a:endParaRPr lang="zh-CN" altLang="en-US"/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9" y="2636839"/>
            <a:ext cx="4395787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4" y="2781301"/>
            <a:ext cx="38385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640013" y="2565400"/>
            <a:ext cx="1943100" cy="431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27800" y="3284539"/>
            <a:ext cx="3240088" cy="314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思考：类适配器和对象适配器哪个</a:t>
            </a:r>
            <a:r>
              <a:rPr lang="zh-CN" altLang="en-US" dirty="0">
                <a:solidFill>
                  <a:srgbClr val="FF0000"/>
                </a:solidFill>
              </a:rPr>
              <a:t>更好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类适配器采用“多继承”的实现方式，带来了不良的高耦合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对象适配器采用“对象组合”的方式，更符合松耦合精神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>
                <a:solidFill>
                  <a:srgbClr val="FF0000"/>
                </a:solidFill>
              </a:rPr>
              <a:t>类适配器无法面对多个被适配对象。</a:t>
            </a:r>
          </a:p>
        </p:txBody>
      </p:sp>
      <p:sp>
        <p:nvSpPr>
          <p:cNvPr id="4" name="矩形 3"/>
          <p:cNvSpPr/>
          <p:nvPr/>
        </p:nvSpPr>
        <p:spPr>
          <a:xfrm>
            <a:off x="4367213" y="4581525"/>
            <a:ext cx="3384550" cy="1081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合成复用原则！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环境及问题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适配器模式详解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适配器模式实现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扩展练习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案例练习</a:t>
            </a:r>
            <a:endParaRPr lang="en-US" altLang="zh-CN"/>
          </a:p>
        </p:txBody>
      </p:sp>
      <p:pic>
        <p:nvPicPr>
          <p:cNvPr id="3" name="Picture 4" descr="Adap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781300"/>
            <a:ext cx="18478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 descr="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88" y="2770188"/>
            <a:ext cx="2411412" cy="192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ADAPTOR-iMAC_G4_&amp;_iBOO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989" y="2762250"/>
            <a:ext cx="2592387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上节回顾</a:t>
            </a:r>
            <a:endParaRPr lang="en-US" altLang="zh-CN" dirty="0"/>
          </a:p>
          <a:p>
            <a:pPr lvl="1">
              <a:buBlip>
                <a:blip r:embed="rId3"/>
              </a:buBlip>
            </a:pPr>
            <a:r>
              <a:rPr lang="zh-CN" altLang="en-US" dirty="0"/>
              <a:t>当</a:t>
            </a:r>
            <a:r>
              <a:rPr lang="zh-CN" altLang="en-US" dirty="0">
                <a:solidFill>
                  <a:srgbClr val="FF0000"/>
                </a:solidFill>
              </a:rPr>
              <a:t>被观察者发生改变</a:t>
            </a:r>
            <a:r>
              <a:rPr lang="zh-CN" altLang="en-US" dirty="0"/>
              <a:t>的时候，</a:t>
            </a:r>
            <a:r>
              <a:rPr lang="zh-CN" altLang="en-US" dirty="0">
                <a:solidFill>
                  <a:srgbClr val="FF0000"/>
                </a:solidFill>
              </a:rPr>
              <a:t>观察者就会</a:t>
            </a:r>
            <a:r>
              <a:rPr lang="zh-CN" altLang="en-US" dirty="0"/>
              <a:t>观察到这样的变化，并且做出相应的</a:t>
            </a:r>
            <a:r>
              <a:rPr lang="zh-CN" altLang="en-US" dirty="0">
                <a:solidFill>
                  <a:srgbClr val="FF0000"/>
                </a:solidFill>
              </a:rPr>
              <a:t>响应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Blip>
                <a:blip r:embed="rId3"/>
              </a:buBlip>
            </a:pPr>
            <a:r>
              <a:rPr lang="zh-CN" altLang="en-US" dirty="0"/>
              <a:t>实现观察者模式有很多形式，比较直观的一种是使用一种“</a:t>
            </a:r>
            <a:r>
              <a:rPr lang="zh-CN" altLang="en-US" dirty="0">
                <a:solidFill>
                  <a:srgbClr val="FF0000"/>
                </a:solidFill>
              </a:rPr>
              <a:t>注册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通知</a:t>
            </a:r>
            <a:r>
              <a:rPr lang="en-US" altLang="zh-CN" dirty="0">
                <a:solidFill>
                  <a:srgbClr val="FF0000"/>
                </a:solidFill>
              </a:rPr>
              <a:t>——</a:t>
            </a:r>
            <a:r>
              <a:rPr lang="zh-CN" altLang="en-US" dirty="0">
                <a:solidFill>
                  <a:srgbClr val="FF0000"/>
                </a:solidFill>
              </a:rPr>
              <a:t>撤销注册</a:t>
            </a:r>
            <a:r>
              <a:rPr lang="zh-CN" altLang="en-US" dirty="0"/>
              <a:t>”的形式。</a:t>
            </a:r>
            <a:endParaRPr lang="en-US" altLang="zh-CN" dirty="0"/>
          </a:p>
          <a:p>
            <a:pPr lvl="1">
              <a:buBlip>
                <a:blip r:embed="rId3"/>
              </a:buBlip>
            </a:pPr>
            <a:r>
              <a:rPr lang="zh-CN" altLang="en-US" dirty="0"/>
              <a:t>减少观察者和被观察对象之间的耦合。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1"/>
          <p:cNvSpPr>
            <a:spLocks noGrp="1"/>
          </p:cNvSpPr>
          <p:nvPr>
            <p:ph sz="half" idx="10"/>
          </p:nvPr>
        </p:nvSpPr>
        <p:spPr>
          <a:xfrm>
            <a:off x="1981201" y="1071563"/>
            <a:ext cx="8507413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 dirty="0"/>
              <a:t>扩展说明</a:t>
            </a:r>
            <a:endParaRPr lang="en-US" altLang="zh-CN" dirty="0"/>
          </a:p>
        </p:txBody>
      </p:sp>
      <p:pic>
        <p:nvPicPr>
          <p:cNvPr id="34819" name="Picture 4" descr="http://images.cnblogs.com/cnblogs_com/houleixx/DataAdap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2276475"/>
            <a:ext cx="5865812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1"/>
          <p:cNvSpPr>
            <a:spLocks noGrp="1"/>
          </p:cNvSpPr>
          <p:nvPr>
            <p:ph sz="half" idx="10"/>
          </p:nvPr>
        </p:nvSpPr>
        <p:spPr>
          <a:xfrm>
            <a:off x="1981201" y="1071563"/>
            <a:ext cx="8507413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 dirty="0"/>
              <a:t>扩展说明</a:t>
            </a:r>
            <a:endParaRPr lang="en-US" altLang="zh-CN" dirty="0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844824"/>
            <a:ext cx="6705600" cy="419100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629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小结</a:t>
            </a:r>
            <a:endParaRPr lang="en-US" altLang="zh-CN" dirty="0"/>
          </a:p>
          <a:p>
            <a:pPr lvl="1">
              <a:buBlip>
                <a:blip r:embed="rId3"/>
              </a:buBlip>
            </a:pPr>
            <a:r>
              <a:rPr lang="zh-CN" altLang="en-US" dirty="0"/>
              <a:t>将一个类的接口</a:t>
            </a:r>
            <a:r>
              <a:rPr lang="zh-CN" altLang="en-US" dirty="0">
                <a:solidFill>
                  <a:srgbClr val="FF0000"/>
                </a:solidFill>
              </a:rPr>
              <a:t>转换</a:t>
            </a:r>
            <a:r>
              <a:rPr lang="zh-CN" altLang="en-US" dirty="0"/>
              <a:t>成客户希望的另外一个接口</a:t>
            </a:r>
            <a:endParaRPr lang="en-US" altLang="zh-CN" dirty="0"/>
          </a:p>
          <a:p>
            <a:pPr lvl="1">
              <a:buBlip>
                <a:blip r:embed="rId3"/>
              </a:buBlip>
            </a:pPr>
            <a:r>
              <a:rPr lang="zh-CN" altLang="en-US" dirty="0"/>
              <a:t>使得原本由于</a:t>
            </a:r>
            <a:r>
              <a:rPr lang="zh-CN" altLang="en-US" dirty="0">
                <a:solidFill>
                  <a:srgbClr val="FF0000"/>
                </a:solidFill>
              </a:rPr>
              <a:t>接口不兼容</a:t>
            </a:r>
            <a:r>
              <a:rPr lang="zh-CN" altLang="en-US" dirty="0"/>
              <a:t>而不能一起工作的那些类可以</a:t>
            </a:r>
            <a:r>
              <a:rPr lang="zh-CN" altLang="en-US" dirty="0">
                <a:solidFill>
                  <a:srgbClr val="FF0000"/>
                </a:solidFill>
              </a:rPr>
              <a:t>一起工作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Blip>
                <a:blip r:embed="rId3"/>
              </a:buBlip>
            </a:pPr>
            <a:r>
              <a:rPr lang="zh-CN" altLang="en-US" dirty="0"/>
              <a:t>尽可能</a:t>
            </a:r>
            <a:r>
              <a:rPr lang="zh-CN" altLang="en-US" dirty="0">
                <a:solidFill>
                  <a:srgbClr val="FF0000"/>
                </a:solidFill>
              </a:rPr>
              <a:t>保持已有的类不变</a:t>
            </a:r>
            <a:r>
              <a:rPr lang="zh-CN" altLang="en-US" dirty="0"/>
              <a:t>的前提下，适应当前的系统。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7"/>
          <p:cNvSpPr txBox="1">
            <a:spLocks noChangeArrowheads="1"/>
          </p:cNvSpPr>
          <p:nvPr/>
        </p:nvSpPr>
        <p:spPr bwMode="auto">
          <a:xfrm>
            <a:off x="1809750" y="2593975"/>
            <a:ext cx="252505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500">
                <a:solidFill>
                  <a:schemeClr val="bg1"/>
                </a:solidFill>
              </a:rPr>
              <a:t>THANKS</a:t>
            </a:r>
            <a:endParaRPr lang="zh-CN" altLang="en-US" sz="44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6867" name="图片 4" descr="图片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95564" y="4429126"/>
            <a:ext cx="41433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Thank You</a:t>
            </a:r>
            <a:r>
              <a:rPr lang="zh-CN" altLang="en-US" sz="3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，谢谢！</a:t>
            </a:r>
            <a:endParaRPr lang="en-US" altLang="zh-CN" sz="36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环境及问题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适配器模式详解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适配器模式实现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扩展练习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环境及问题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适配器模式详解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适配器模式实现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扩展练习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 dirty="0"/>
              <a:t>环境</a:t>
            </a:r>
            <a:endParaRPr lang="en-US" altLang="zh-CN" dirty="0"/>
          </a:p>
          <a:p>
            <a:pPr lvl="1">
              <a:buFontTx/>
              <a:buBlip>
                <a:blip r:embed="rId4"/>
              </a:buBlip>
            </a:pPr>
            <a:r>
              <a:rPr lang="zh-CN" altLang="en-US" dirty="0"/>
              <a:t>游戏中的坐骑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rgbClr val="FF0000"/>
                </a:solidFill>
              </a:rPr>
              <a:t>五彩神鹿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4"/>
              </a:buBlip>
            </a:pPr>
            <a:r>
              <a:rPr lang="zh-CN" altLang="en-US" dirty="0"/>
              <a:t>第一世界它的行走方式为</a:t>
            </a:r>
            <a:r>
              <a:rPr lang="zh-CN" altLang="en-US" dirty="0">
                <a:solidFill>
                  <a:srgbClr val="FF0000"/>
                </a:solidFill>
              </a:rPr>
              <a:t>奔跑</a:t>
            </a:r>
            <a:r>
              <a:rPr lang="zh-CN" altLang="en-US" dirty="0"/>
              <a:t>，第二世界它的行走方式为</a:t>
            </a:r>
            <a:r>
              <a:rPr lang="zh-CN" altLang="en-US" dirty="0">
                <a:solidFill>
                  <a:srgbClr val="FF0000"/>
                </a:solidFill>
              </a:rPr>
              <a:t>飞！</a:t>
            </a:r>
          </a:p>
        </p:txBody>
      </p:sp>
      <p:pic>
        <p:nvPicPr>
          <p:cNvPr id="1843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9" y="3096476"/>
            <a:ext cx="4921473" cy="3572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环境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880100" y="3789364"/>
            <a:ext cx="3384550" cy="10810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But, I want </a:t>
            </a:r>
            <a:r>
              <a:rPr lang="en-US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Fly</a:t>
            </a:r>
            <a:r>
              <a:rPr lang="en-US" altLang="zh-CN" sz="2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!!!</a:t>
            </a:r>
            <a:endParaRPr lang="zh-CN" altLang="en-US" sz="2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1" y="1773238"/>
            <a:ext cx="6372225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矩形 3"/>
          <p:cNvSpPr>
            <a:spLocks noChangeArrowheads="1"/>
          </p:cNvSpPr>
          <p:nvPr/>
        </p:nvSpPr>
        <p:spPr bwMode="auto">
          <a:xfrm>
            <a:off x="2640013" y="5303838"/>
            <a:ext cx="7256462" cy="10779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请思考</a:t>
            </a:r>
            <a:r>
              <a:rPr lang="en-US" altLang="zh-CN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分钟如何让这只鹿飞起来？？</a:t>
            </a:r>
            <a:endParaRPr lang="en-US" altLang="zh-CN" sz="32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别忘了我们的原则</a:t>
            </a:r>
            <a:r>
              <a:rPr lang="en-US" altLang="zh-CN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修改封闭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1"/>
          <p:cNvSpPr>
            <a:spLocks noGrp="1"/>
          </p:cNvSpPr>
          <p:nvPr>
            <p:ph sz="half" idx="10"/>
          </p:nvPr>
        </p:nvSpPr>
        <p:spPr>
          <a:xfrm>
            <a:off x="1981201" y="1071563"/>
            <a:ext cx="8435975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问题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想使用一个</a:t>
            </a:r>
            <a:r>
              <a:rPr lang="zh-CN" altLang="en-US" dirty="0">
                <a:solidFill>
                  <a:srgbClr val="FF0000"/>
                </a:solidFill>
              </a:rPr>
              <a:t>已经存在的类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但他的</a:t>
            </a:r>
            <a:r>
              <a:rPr lang="zh-CN" altLang="en-US" dirty="0">
                <a:solidFill>
                  <a:srgbClr val="FF0000"/>
                </a:solidFill>
              </a:rPr>
              <a:t>接口不符合</a:t>
            </a:r>
            <a:r>
              <a:rPr lang="zh-CN" altLang="en-US" dirty="0"/>
              <a:t>需求。 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将一个类的接口</a:t>
            </a:r>
            <a:r>
              <a:rPr lang="zh-CN" altLang="en-US" dirty="0">
                <a:solidFill>
                  <a:srgbClr val="FF0000"/>
                </a:solidFill>
              </a:rPr>
              <a:t>转换</a:t>
            </a:r>
            <a:r>
              <a:rPr lang="zh-CN" altLang="en-US" dirty="0"/>
              <a:t>成客户希望的另外一个接口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使得原本由于</a:t>
            </a:r>
            <a:r>
              <a:rPr lang="zh-CN" altLang="en-US" dirty="0">
                <a:solidFill>
                  <a:srgbClr val="FF0000"/>
                </a:solidFill>
              </a:rPr>
              <a:t>接口不兼容</a:t>
            </a:r>
            <a:r>
              <a:rPr lang="zh-CN" altLang="en-US" dirty="0"/>
              <a:t>而不能一起工作的那些类可以</a:t>
            </a:r>
            <a:r>
              <a:rPr lang="zh-CN" altLang="en-US" dirty="0">
                <a:solidFill>
                  <a:srgbClr val="FF0000"/>
                </a:solidFill>
              </a:rPr>
              <a:t>一起工作</a:t>
            </a:r>
            <a:r>
              <a:rPr lang="zh-CN" altLang="en-US" dirty="0"/>
              <a:t>。</a:t>
            </a:r>
          </a:p>
        </p:txBody>
      </p:sp>
      <p:sp>
        <p:nvSpPr>
          <p:cNvPr id="21507" name="矩形 2"/>
          <p:cNvSpPr>
            <a:spLocks noChangeArrowheads="1"/>
          </p:cNvSpPr>
          <p:nvPr/>
        </p:nvSpPr>
        <p:spPr bwMode="auto">
          <a:xfrm>
            <a:off x="3287713" y="3068638"/>
            <a:ext cx="54927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适配器模式（</a:t>
            </a:r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Adapter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环境及问题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适配器模式详解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适配器模式实现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扩展练习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适配器模式（</a:t>
            </a:r>
            <a:r>
              <a:rPr lang="en-US" altLang="zh-CN" dirty="0"/>
              <a:t> Adapter Pattern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适配器模式中有以下的</a:t>
            </a:r>
            <a:r>
              <a:rPr lang="zh-CN" altLang="en-US" dirty="0">
                <a:solidFill>
                  <a:srgbClr val="FF0000"/>
                </a:solidFill>
              </a:rPr>
              <a:t>四种角色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>
              <a:buFontTx/>
              <a:buBlip>
                <a:blip r:embed="rId3"/>
              </a:buBlip>
            </a:pPr>
            <a:r>
              <a:rPr lang="zh-CN" altLang="en-US" dirty="0">
                <a:solidFill>
                  <a:srgbClr val="FF0000"/>
                </a:solidFill>
              </a:rPr>
              <a:t>目标</a:t>
            </a:r>
            <a:r>
              <a:rPr lang="en-US" altLang="zh-CN" dirty="0">
                <a:solidFill>
                  <a:srgbClr val="FF0000"/>
                </a:solidFill>
              </a:rPr>
              <a:t>(target)</a:t>
            </a:r>
            <a:r>
              <a:rPr lang="zh-CN" altLang="en-US" dirty="0"/>
              <a:t>：定义客户端使用的与特定领域相关的接口。</a:t>
            </a:r>
            <a:endParaRPr lang="en-US" altLang="zh-CN" dirty="0"/>
          </a:p>
          <a:p>
            <a:pPr lvl="2">
              <a:buFontTx/>
              <a:buBlip>
                <a:blip r:embed="rId3"/>
              </a:buBlip>
            </a:pPr>
            <a:r>
              <a:rPr lang="zh-CN" altLang="en-US" dirty="0">
                <a:solidFill>
                  <a:srgbClr val="FF0000"/>
                </a:solidFill>
              </a:rPr>
              <a:t>被适配者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adaptee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：定义了一个已经存在的接口，这个接口需要匹配。</a:t>
            </a:r>
            <a:r>
              <a:rPr lang="en-US" altLang="zh-CN" dirty="0"/>
              <a:t>	</a:t>
            </a:r>
          </a:p>
          <a:p>
            <a:pPr lvl="2">
              <a:buFontTx/>
              <a:buBlip>
                <a:blip r:embed="rId3"/>
              </a:buBlip>
            </a:pPr>
            <a:r>
              <a:rPr lang="zh-CN" altLang="en-US" dirty="0">
                <a:solidFill>
                  <a:srgbClr val="FF0000"/>
                </a:solidFill>
              </a:rPr>
              <a:t>适配者</a:t>
            </a:r>
            <a:r>
              <a:rPr lang="en-US" altLang="zh-CN" dirty="0">
                <a:solidFill>
                  <a:srgbClr val="FF0000"/>
                </a:solidFill>
              </a:rPr>
              <a:t>(adapter)</a:t>
            </a:r>
            <a:r>
              <a:rPr lang="zh-CN" altLang="en-US" dirty="0"/>
              <a:t>：对</a:t>
            </a:r>
            <a:r>
              <a:rPr lang="en-US" altLang="zh-CN" dirty="0" err="1"/>
              <a:t>Adaptee</a:t>
            </a:r>
            <a:r>
              <a:rPr lang="zh-CN" altLang="en-US" dirty="0"/>
              <a:t>的接口与</a:t>
            </a:r>
            <a:r>
              <a:rPr lang="en-US" altLang="zh-CN" dirty="0"/>
              <a:t>target</a:t>
            </a:r>
            <a:r>
              <a:rPr lang="zh-CN" altLang="en-US" dirty="0"/>
              <a:t>的接口进行适配。</a:t>
            </a:r>
            <a:endParaRPr lang="en-US" altLang="zh-CN" dirty="0"/>
          </a:p>
          <a:p>
            <a:pPr lvl="2">
              <a:buFontTx/>
              <a:buBlip>
                <a:blip r:embed="rId3"/>
              </a:buBlip>
            </a:pPr>
            <a:r>
              <a:rPr lang="zh-CN" altLang="en-US" dirty="0"/>
              <a:t>客户端</a:t>
            </a:r>
            <a:r>
              <a:rPr lang="en-US" altLang="zh-CN" dirty="0"/>
              <a:t>(Client)</a:t>
            </a:r>
            <a:r>
              <a:rPr lang="zh-CN" altLang="en-US" dirty="0"/>
              <a:t>：与符合</a:t>
            </a:r>
            <a:r>
              <a:rPr lang="en-US" altLang="zh-CN" dirty="0"/>
              <a:t>target</a:t>
            </a:r>
            <a:r>
              <a:rPr lang="zh-CN" altLang="en-US" dirty="0"/>
              <a:t>接口的对象协同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8017</TotalTime>
  <Words>702</Words>
  <Application>Microsoft Office PowerPoint</Application>
  <PresentationFormat>宽屏</PresentationFormat>
  <Paragraphs>99</Paragraphs>
  <Slides>23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微软雅黑</vt:lpstr>
      <vt:lpstr>Calibri</vt:lpstr>
      <vt:lpstr>宋体</vt:lpstr>
      <vt:lpstr>黑体</vt:lpstr>
      <vt:lpstr>Wingdings</vt:lpstr>
      <vt:lpstr>Times New Roman</vt:lpstr>
      <vt:lpstr>Arial</vt:lpstr>
      <vt:lpstr>Office 主题</vt:lpstr>
      <vt:lpstr>第三章 适配器模式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wei</dc:creator>
  <cp:lastModifiedBy>武永亮</cp:lastModifiedBy>
  <cp:revision>713</cp:revision>
  <dcterms:modified xsi:type="dcterms:W3CDTF">2018-02-05T08:44:51Z</dcterms:modified>
</cp:coreProperties>
</file>