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316" r:id="rId2"/>
    <p:sldId id="410" r:id="rId3"/>
    <p:sldId id="317" r:id="rId4"/>
    <p:sldId id="424" r:id="rId5"/>
    <p:sldId id="412" r:id="rId6"/>
    <p:sldId id="441" r:id="rId7"/>
    <p:sldId id="413" r:id="rId8"/>
    <p:sldId id="435" r:id="rId9"/>
    <p:sldId id="436" r:id="rId10"/>
    <p:sldId id="415" r:id="rId11"/>
    <p:sldId id="425" r:id="rId12"/>
    <p:sldId id="434" r:id="rId13"/>
    <p:sldId id="416" r:id="rId14"/>
    <p:sldId id="426" r:id="rId15"/>
    <p:sldId id="443" r:id="rId16"/>
    <p:sldId id="431" r:id="rId17"/>
    <p:sldId id="430" r:id="rId18"/>
    <p:sldId id="432" r:id="rId19"/>
    <p:sldId id="433" r:id="rId20"/>
    <p:sldId id="427" r:id="rId21"/>
    <p:sldId id="423" r:id="rId22"/>
    <p:sldId id="437" r:id="rId23"/>
    <p:sldId id="442" r:id="rId24"/>
    <p:sldId id="438" r:id="rId25"/>
    <p:sldId id="439" r:id="rId26"/>
    <p:sldId id="409" r:id="rId27"/>
    <p:sldId id="306" r:id="rId28"/>
  </p:sldIdLst>
  <p:sldSz cx="12192000" cy="6858000"/>
  <p:notesSz cx="6858000" cy="9144000"/>
  <p:embeddedFontLst>
    <p:embeddedFont>
      <p:font typeface="黑体" panose="02010609060101010101" pitchFamily="49" charset="-122"/>
      <p:regular r:id="rId30"/>
    </p:embeddedFont>
    <p:embeddedFont>
      <p:font typeface="微软雅黑" panose="020B0503020204020204" pitchFamily="34" charset="-122"/>
      <p:regular r:id="rId31"/>
      <p:bold r:id="rId32"/>
    </p:embeddedFont>
    <p:embeddedFont>
      <p:font typeface="Calibri" panose="020F0502020204030204" pitchFamily="34" charset="0"/>
      <p:regular r:id="rId33"/>
      <p:bold r:id="rId34"/>
      <p:italic r:id="rId35"/>
      <p:boldItalic r:id="rId36"/>
    </p:embeddedFont>
  </p:embeddedFontLst>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346" userDrawn="1">
          <p15:clr>
            <a:srgbClr val="A4A3A4"/>
          </p15:clr>
        </p15:guide>
        <p15:guide id="2" pos="76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CC"/>
    <a:srgbClr val="0000CC"/>
    <a:srgbClr val="DD6501"/>
    <a:srgbClr val="B03F00"/>
    <a:srgbClr val="921800"/>
    <a:srgbClr val="7A2E00"/>
    <a:srgbClr val="923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2" autoAdjust="0"/>
    <p:restoredTop sz="93554" autoAdjust="0"/>
  </p:normalViewPr>
  <p:slideViewPr>
    <p:cSldViewPr>
      <p:cViewPr varScale="1">
        <p:scale>
          <a:sx n="67" d="100"/>
          <a:sy n="67" d="100"/>
        </p:scale>
        <p:origin x="558" y="66"/>
      </p:cViewPr>
      <p:guideLst>
        <p:guide orient="horz" pos="346"/>
        <p:guide pos="765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BE4F7E53-D8B2-434C-8B21-F8F50B650E87}" type="datetimeFigureOut">
              <a:rPr lang="zh-CN" altLang="en-US"/>
              <a:pPr>
                <a:defRPr/>
              </a:pPr>
              <a:t>2018/2/5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pitchFamily="2" charset="-122"/>
              </a:defRPr>
            </a:lvl1pPr>
          </a:lstStyle>
          <a:p>
            <a:pPr>
              <a:defRPr/>
            </a:pPr>
            <a:fld id="{A5623CA4-03E6-4E1A-A507-98C63A8FAA32}" type="slidenum">
              <a:rPr lang="zh-CN" altLang="en-US"/>
              <a:pPr>
                <a:defRPr/>
              </a:pPr>
              <a:t>‹#›</a:t>
            </a:fld>
            <a:endParaRPr lang="zh-CN" altLang="en-US"/>
          </a:p>
        </p:txBody>
      </p:sp>
    </p:spTree>
    <p:extLst>
      <p:ext uri="{BB962C8B-B14F-4D97-AF65-F5344CB8AC3E}">
        <p14:creationId xmlns:p14="http://schemas.microsoft.com/office/powerpoint/2010/main" val="18935799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   </a:t>
            </a:r>
            <a:endParaRPr lang="zh-CN" altLang="en-US"/>
          </a:p>
        </p:txBody>
      </p:sp>
      <p:sp>
        <p:nvSpPr>
          <p:cNvPr id="389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C35603E-C531-44F7-95BC-DF03A2CBFD86}"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b="1" dirty="0"/>
              <a:t>http://yangguangfu.iteye.com/blog/815107</a:t>
            </a:r>
          </a:p>
          <a:p>
            <a:endParaRPr lang="zh-CN" altLang="en-US" dirty="0"/>
          </a:p>
        </p:txBody>
      </p:sp>
      <p:sp>
        <p:nvSpPr>
          <p:cNvPr id="624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7E0F9B9-C055-4606-A473-54A37F7B8F79}" type="slidenum">
              <a:rPr lang="zh-CN" altLang="en-US" smtClean="0"/>
              <a:pPr/>
              <a:t>12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a:t>，可以通过使用享元模式在一定程度上减少对象的数量</a:t>
            </a:r>
          </a:p>
        </p:txBody>
      </p:sp>
      <p:sp>
        <p:nvSpPr>
          <p:cNvPr id="4" name="灯片编号占位符 3"/>
          <p:cNvSpPr>
            <a:spLocks noGrp="1"/>
          </p:cNvSpPr>
          <p:nvPr>
            <p:ph type="sldNum" sz="quarter" idx="10"/>
          </p:nvPr>
        </p:nvSpPr>
        <p:spPr/>
        <p:txBody>
          <a:bodyPr/>
          <a:lstStyle/>
          <a:p>
            <a:pPr>
              <a:defRPr/>
            </a:pPr>
            <a:fld id="{A5623CA4-03E6-4E1A-A507-98C63A8FAA32}" type="slidenum">
              <a:rPr lang="zh-CN" altLang="en-US" smtClean="0"/>
              <a:pPr>
                <a:defRPr/>
              </a:pPr>
              <a:t>23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a:t>，可以通过使用享元模式在一定程度上减少对象的数量</a:t>
            </a:r>
          </a:p>
        </p:txBody>
      </p:sp>
      <p:sp>
        <p:nvSpPr>
          <p:cNvPr id="4" name="灯片编号占位符 3"/>
          <p:cNvSpPr>
            <a:spLocks noGrp="1"/>
          </p:cNvSpPr>
          <p:nvPr>
            <p:ph type="sldNum" sz="quarter" idx="10"/>
          </p:nvPr>
        </p:nvSpPr>
        <p:spPr/>
        <p:txBody>
          <a:bodyPr/>
          <a:lstStyle/>
          <a:p>
            <a:pPr>
              <a:defRPr/>
            </a:pPr>
            <a:fld id="{A5623CA4-03E6-4E1A-A507-98C63A8FAA32}" type="slidenum">
              <a:rPr lang="zh-CN" altLang="en-US" smtClean="0"/>
              <a:pPr>
                <a:defRPr/>
              </a:pPr>
              <a:t>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2.jpeg"/><Relationship Id="rId7" Type="http://schemas.openxmlformats.org/officeDocument/2006/relationships/image" Target="../media/image4.gif"/><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4"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47121" r:id="rId4" imgW="7222617" imgH="1138809" progId="">
                  <p:embed/>
                </p:oleObj>
              </mc:Choice>
              <mc:Fallback>
                <p:oleObj r:id="rId4" imgW="7222617" imgH="1138809"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5"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任课教师：武永亮</a:t>
            </a:r>
          </a:p>
          <a:p>
            <a:pPr algn="ctr">
              <a:lnSpc>
                <a:spcPct val="125000"/>
              </a:lnSpc>
              <a:defRPr/>
            </a:pPr>
            <a:r>
              <a:rPr lang="en-US" altLang="zh-CN" sz="1200" b="1" dirty="0">
                <a:solidFill>
                  <a:srgbClr val="0D0D0D"/>
                </a:solidFill>
                <a:latin typeface="微软雅黑" pitchFamily="34" charset="-122"/>
                <a:ea typeface="微软雅黑" pitchFamily="34" charset="-122"/>
              </a:rPr>
              <a:t>wuyongliang@edu2act.org</a:t>
            </a:r>
          </a:p>
        </p:txBody>
      </p:sp>
      <p:sp>
        <p:nvSpPr>
          <p:cNvPr id="8" name="标题占位符 1"/>
          <p:cNvSpPr>
            <a:spLocks noGrp="1"/>
          </p:cNvSpPr>
          <p:nvPr>
            <p:ph type="title"/>
          </p:nvPr>
        </p:nvSpPr>
        <p:spPr bwMode="auto">
          <a:xfrm>
            <a:off x="666712" y="4368792"/>
            <a:ext cx="10572824" cy="560406"/>
          </a:xfrm>
          <a:prstGeom prst="rect">
            <a:avLst/>
          </a:prstGeom>
          <a:noFill/>
          <a:ln w="9525">
            <a:noFill/>
            <a:miter lim="800000"/>
            <a:headEnd/>
            <a:tailEnd/>
          </a:ln>
        </p:spPr>
        <p:txBody>
          <a:bodyPr/>
          <a:lstStyle>
            <a:lvl1pPr algn="ctr">
              <a:defRPr lang="zh-CN" altLang="en-US" sz="3600" b="1" kern="1200" noProof="0" dirty="0" smtClean="0">
                <a:solidFill>
                  <a:srgbClr val="0D0D0D"/>
                </a:solidFill>
                <a:latin typeface="黑体" pitchFamily="2" charset="-122"/>
                <a:ea typeface="黑体" pitchFamily="2" charset="-122"/>
                <a:cs typeface="+mn-cs"/>
              </a:defRPr>
            </a:lvl1pPr>
          </a:lstStyle>
          <a:p>
            <a:pPr lvl="0"/>
            <a:r>
              <a:rPr lang="zh-CN" altLang="en-US"/>
              <a:t>单击此处编辑母版标题样式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9B44CBC-4695-44EA-A7F5-3378771B0E5D}" type="datetimeFigureOut">
              <a:rPr lang="zh-CN" altLang="en-US"/>
              <a:pPr>
                <a:defRPr/>
              </a:pPr>
              <a:t>2018/2/5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C695DDA-6FD1-479B-89EF-E377AC32036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B57B489-D2F5-4853-9735-17A293C90D49}" type="datetimeFigureOut">
              <a:rPr lang="zh-CN" altLang="en-US"/>
              <a:pPr>
                <a:defRPr/>
              </a:pPr>
              <a:t>2018/2/5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54B74A49-63EA-4950-B7B0-F9644D021AA6}"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标题和内容">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5"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2241" r:id="rId4" imgW="7222617" imgH="1138809" progId="">
                  <p:embed/>
                </p:oleObj>
              </mc:Choice>
              <mc:Fallback>
                <p:oleObj r:id="rId4" imgW="7222617" imgH="1138809"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sp>
        <p:nvSpPr>
          <p:cNvPr id="2" name="标题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baseline="0">
                <a:latin typeface="Arial" pitchFamily="34" charset="0"/>
              </a:defRPr>
            </a:lvl1pPr>
            <a:lvl2pPr>
              <a:defRPr sz="2400"/>
            </a:lvl2pPr>
            <a:lvl3pPr>
              <a:defRPr baseline="0">
                <a:solidFill>
                  <a:schemeClr val="tx2"/>
                </a:solidFill>
                <a:latin typeface="Times New Roman" pitchFamily="18" charset="0"/>
              </a:defRPr>
            </a:lvl3pPr>
            <a:lvl4pPr>
              <a:defRPr baseline="0">
                <a:solidFill>
                  <a:schemeClr val="tx2"/>
                </a:solidFill>
                <a:latin typeface="Times New Roman" pitchFamily="18" charset="0"/>
              </a:defRPr>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5"/>
          <p:cNvSpPr>
            <a:spLocks noGrp="1" noChangeArrowheads="1"/>
          </p:cNvSpPr>
          <p:nvPr>
            <p:ph type="ftr" sz="quarter" idx="10"/>
          </p:nvPr>
        </p:nvSpPr>
        <p:spPr/>
        <p:txBody>
          <a:bodyPr/>
          <a:lstStyle>
            <a:lvl1pPr>
              <a:defRPr/>
            </a:lvl1pPr>
          </a:lstStyle>
          <a:p>
            <a:pPr>
              <a:defRPr/>
            </a:pPr>
            <a:r>
              <a:rPr lang="en-US" altLang="zh-CN"/>
              <a:t>THU</a:t>
            </a:r>
            <a:r>
              <a:rPr lang="zh-CN" altLang="en-US"/>
              <a:t> </a:t>
            </a:r>
            <a:r>
              <a:rPr lang="en-US" altLang="zh-CN" err="1"/>
              <a:t>SAGroup</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35FB2051-DB54-4336-8BB6-86ECE2C7FF7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4"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48145" r:id="rId4" imgW="7222617" imgH="1138809" progId="">
                  <p:embed/>
                </p:oleObj>
              </mc:Choice>
              <mc:Fallback>
                <p:oleObj r:id="rId4" imgW="7222617" imgH="1138809"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7"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5" name="内容占位符 2"/>
          <p:cNvSpPr>
            <a:spLocks noGrp="1"/>
          </p:cNvSpPr>
          <p:nvPr>
            <p:ph sz="half" idx="10"/>
          </p:nvPr>
        </p:nvSpPr>
        <p:spPr>
          <a:xfrm>
            <a:off x="609600" y="1071546"/>
            <a:ext cx="10915688" cy="5357850"/>
          </a:xfrm>
        </p:spPr>
        <p:txBody>
          <a:bodyPr/>
          <a:lstStyle>
            <a:lvl1pPr>
              <a:buFontTx/>
              <a:buBlip>
                <a:blip r:embed="rId7"/>
              </a:buBlip>
              <a:defRPr sz="3200" b="1">
                <a:latin typeface="微软雅黑" pitchFamily="34" charset="-122"/>
                <a:ea typeface="微软雅黑" pitchFamily="34" charset="-122"/>
              </a:defRPr>
            </a:lvl1pPr>
            <a:lvl2pPr>
              <a:buFontTx/>
              <a:buBlip>
                <a:blip r:embed="rId8"/>
              </a:buBlip>
              <a:defRPr sz="2800">
                <a:latin typeface="微软雅黑" pitchFamily="34" charset="-122"/>
                <a:ea typeface="微软雅黑" pitchFamily="34" charset="-122"/>
              </a:defRPr>
            </a:lvl2pPr>
            <a:lvl3pPr>
              <a:buFontTx/>
              <a:buBlip>
                <a:blip r:embed="rId8"/>
              </a:buBlip>
              <a:defRPr sz="2400">
                <a:latin typeface="微软雅黑" pitchFamily="34" charset="-122"/>
                <a:ea typeface="微软雅黑" pitchFamily="34" charset="-122"/>
              </a:defRPr>
            </a:lvl3pPr>
            <a:lvl4pPr>
              <a:buFontTx/>
              <a:buBlip>
                <a:blip r:embed="rId8"/>
              </a:buBlip>
              <a:defRPr sz="2000">
                <a:latin typeface="微软雅黑" pitchFamily="34" charset="-122"/>
                <a:ea typeface="微软雅黑" pitchFamily="34" charset="-122"/>
              </a:defRPr>
            </a:lvl4pPr>
            <a:lvl5pPr>
              <a:buFontTx/>
              <a:buBlip>
                <a:blip r:embed="rId8"/>
              </a:buBlip>
              <a:defRPr sz="20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5"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49169" r:id="rId4" imgW="7222617" imgH="1138809" progId="">
                  <p:embed/>
                </p:oleObj>
              </mc:Choice>
              <mc:Fallback>
                <p:oleObj r:id="rId4" imgW="7222617" imgH="1138809"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7"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3" name="内容占位符 2"/>
          <p:cNvSpPr>
            <a:spLocks noGrp="1"/>
          </p:cNvSpPr>
          <p:nvPr>
            <p:ph sz="half" idx="10"/>
          </p:nvPr>
        </p:nvSpPr>
        <p:spPr>
          <a:xfrm>
            <a:off x="609600" y="928670"/>
            <a:ext cx="10915688" cy="5500726"/>
          </a:xfrm>
        </p:spPr>
        <p:txBody>
          <a:bodyPr/>
          <a:lstStyle>
            <a:lvl1pPr>
              <a:buFont typeface="Wingdings" pitchFamily="2" charset="2"/>
              <a:buChar char="n"/>
              <a:defRPr sz="3600">
                <a:latin typeface="微软雅黑" pitchFamily="34" charset="-122"/>
                <a:ea typeface="微软雅黑" pitchFamily="34" charset="-122"/>
              </a:defRPr>
            </a:lvl1pPr>
            <a:lvl2pPr>
              <a:buFont typeface="Wingdings" pitchFamily="2" charset="2"/>
              <a:buChar char="n"/>
              <a:defRPr sz="2800">
                <a:latin typeface="微软雅黑" pitchFamily="34" charset="-122"/>
                <a:ea typeface="微软雅黑" pitchFamily="34" charset="-122"/>
              </a:defRPr>
            </a:lvl2pPr>
            <a:lvl3pPr>
              <a:defRPr sz="2400">
                <a:latin typeface="微软雅黑" pitchFamily="34" charset="-122"/>
                <a:ea typeface="微软雅黑" pitchFamily="34" charset="-122"/>
              </a:defRPr>
            </a:lvl3pPr>
            <a:lvl4pPr>
              <a:defRPr sz="2000">
                <a:latin typeface="微软雅黑" pitchFamily="34" charset="-122"/>
                <a:ea typeface="微软雅黑" pitchFamily="34" charset="-122"/>
              </a:defRPr>
            </a:lvl4pPr>
            <a:lvl5pPr>
              <a:defRPr sz="20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pic>
        <p:nvPicPr>
          <p:cNvPr id="5"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6"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0193" r:id="rId4" imgW="7222617" imgH="1138809" progId="">
                  <p:embed/>
                </p:oleObj>
              </mc:Choice>
              <mc:Fallback>
                <p:oleObj r:id="rId4" imgW="7222617" imgH="1138809"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7"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8"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10"/>
          </p:nvPr>
        </p:nvSpPr>
        <p:spPr/>
        <p:txBody>
          <a:bodyPr/>
          <a:lstStyle>
            <a:lvl1pPr>
              <a:defRPr/>
            </a:lvl1pPr>
          </a:lstStyle>
          <a:p>
            <a:pPr>
              <a:defRPr/>
            </a:pPr>
            <a:fld id="{9892F5F9-D1A9-4301-B7C3-D3CA14D39130}" type="datetimeFigureOut">
              <a:rPr lang="zh-CN" altLang="en-US"/>
              <a:pPr>
                <a:defRPr/>
              </a:pPr>
              <a:t>2018/2/5</a:t>
            </a:fld>
            <a:endParaRPr lang="zh-CN" altLang="en-US"/>
          </a:p>
        </p:txBody>
      </p:sp>
      <p:sp>
        <p:nvSpPr>
          <p:cNvPr id="10" name="页脚占位符 4"/>
          <p:cNvSpPr>
            <a:spLocks noGrp="1"/>
          </p:cNvSpPr>
          <p:nvPr>
            <p:ph type="ftr" sz="quarter" idx="11"/>
          </p:nvPr>
        </p:nvSpPr>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p:txBody>
          <a:bodyPr/>
          <a:lstStyle>
            <a:lvl1pPr>
              <a:defRPr/>
            </a:lvl1pPr>
          </a:lstStyle>
          <a:p>
            <a:pPr>
              <a:defRPr/>
            </a:pPr>
            <a:fld id="{4EC464D0-4CE5-40C8-831A-37CDC6B3220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AE7A644-7798-4654-A179-D982C1B8D694}" type="datetimeFigureOut">
              <a:rPr lang="zh-CN" altLang="en-US"/>
              <a:pPr>
                <a:defRPr/>
              </a:pPr>
              <a:t>2018/2/5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595684B1-20B0-4CA6-888B-D8792F1C20CA}"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4"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1217" r:id="rId4" imgW="7222617" imgH="1138809" progId="">
                  <p:embed/>
                </p:oleObj>
              </mc:Choice>
              <mc:Fallback>
                <p:oleObj r:id="rId4" imgW="7222617" imgH="1138809"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5"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6"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7" name="日期占位符 3"/>
          <p:cNvSpPr>
            <a:spLocks noGrp="1"/>
          </p:cNvSpPr>
          <p:nvPr>
            <p:ph type="dt" sz="half" idx="10"/>
          </p:nvPr>
        </p:nvSpPr>
        <p:spPr/>
        <p:txBody>
          <a:bodyPr/>
          <a:lstStyle>
            <a:lvl1pPr>
              <a:defRPr/>
            </a:lvl1pPr>
          </a:lstStyle>
          <a:p>
            <a:pPr>
              <a:defRPr/>
            </a:pPr>
            <a:fld id="{AF424965-2BB5-42E5-BEFB-BBBF946AD157}" type="datetimeFigureOut">
              <a:rPr lang="zh-CN" altLang="en-US"/>
              <a:pPr>
                <a:defRPr/>
              </a:pPr>
              <a:t>2018/2/5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BC8157D9-26CD-41D2-93ED-EA3E06A8EE70}"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7B98E4-8F64-4242-9CB4-51C91A1E97A1}" type="datetimeFigureOut">
              <a:rPr lang="zh-CN" altLang="en-US"/>
              <a:pPr>
                <a:defRPr/>
              </a:pPr>
              <a:t>2018/2/5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7012F5E9-41DA-4BC7-9395-0CBCF6DA33A2}"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0EA1782-5A53-4356-9D3A-78CACC516E60}" type="datetimeFigureOut">
              <a:rPr lang="zh-CN" altLang="en-US"/>
              <a:pPr>
                <a:defRPr/>
              </a:pPr>
              <a:t>2018/2/5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F443057A-D0D6-4F34-81BE-818DDDB713B3}"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6D6724D-40AD-40B1-8C91-722B01CCFEBC}" type="datetimeFigureOut">
              <a:rPr lang="zh-CN" altLang="en-US"/>
              <a:pPr>
                <a:defRPr/>
              </a:pPr>
              <a:t>2018/2/5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EC58AC13-739D-44B4-97D7-A76F94A89ED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图片 6" descr="图片1.jpg"/>
          <p:cNvPicPr>
            <a:picLocks noChangeAspect="1"/>
          </p:cNvPicPr>
          <p:nvPr userDrawn="1"/>
        </p:nvPicPr>
        <p:blipFill>
          <a:blip r:embed="rId15" cstate="print"/>
          <a:srcRect/>
          <a:stretch>
            <a:fillRect/>
          </a:stretch>
        </p:blipFill>
        <p:spPr bwMode="auto">
          <a:xfrm>
            <a:off x="0" y="0"/>
            <a:ext cx="12192000" cy="6858000"/>
          </a:xfrm>
          <a:prstGeom prst="rect">
            <a:avLst/>
          </a:prstGeom>
          <a:noFill/>
          <a:ln w="9525">
            <a:noFill/>
            <a:miter lim="800000"/>
            <a:headEnd/>
            <a:tailEnd/>
          </a:ln>
        </p:spPr>
      </p:pic>
      <p:sp>
        <p:nvSpPr>
          <p:cNvPr id="1029"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609600" y="1600200"/>
            <a:ext cx="10972800" cy="211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67A4A66B-9D64-49F1-B167-0DE8275314A6}" type="datetimeFigureOut">
              <a:rPr lang="zh-CN" altLang="en-US"/>
              <a:pPr>
                <a:defRPr/>
              </a:pPr>
              <a:t>2018/2/5</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6A4C841-F5FB-4B11-910D-EF9F4A275A15}" type="slidenum">
              <a:rPr lang="zh-CN" altLang="en-US"/>
              <a:pPr>
                <a:defRPr/>
              </a:pPr>
              <a:t>‹#›</a:t>
            </a:fld>
            <a:endParaRPr lang="zh-CN" altLang="en-US"/>
          </a:p>
        </p:txBody>
      </p:sp>
      <p:graphicFrame>
        <p:nvGraphicFramePr>
          <p:cNvPr id="1026"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041" r:id="rId16" imgW="7222617" imgH="1138809" progId="">
                  <p:embed/>
                </p:oleObj>
              </mc:Choice>
              <mc:Fallback>
                <p:oleObj r:id="rId16" imgW="7222617" imgH="1138809" progId="">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11"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任课教师：孟双英</a:t>
            </a:r>
          </a:p>
          <a:p>
            <a:pPr algn="ctr">
              <a:lnSpc>
                <a:spcPct val="125000"/>
              </a:lnSpc>
              <a:defRPr/>
            </a:pPr>
            <a:r>
              <a:rPr lang="en-US" altLang="zh-CN" sz="1200" b="1" dirty="0">
                <a:solidFill>
                  <a:srgbClr val="0D0D0D"/>
                </a:solidFill>
                <a:latin typeface="微软雅黑" pitchFamily="34" charset="-122"/>
                <a:ea typeface="微软雅黑" pitchFamily="34" charset="-122"/>
              </a:rPr>
              <a:t>mengshuangying@eud2act.org</a:t>
            </a:r>
          </a:p>
        </p:txBody>
      </p:sp>
    </p:spTree>
  </p:cSld>
  <p:clrMap bg1="lt1" tx1="dk1" bg2="lt2" tx2="dk2" accent1="accent1" accent2="accent2" accent3="accent3" accent4="accent4" accent5="accent5" accent6="accent6" hlink="hlink" folHlink="folHlink"/>
  <p:sldLayoutIdLst>
    <p:sldLayoutId id="2147484635" r:id="rId1"/>
    <p:sldLayoutId id="2147484636" r:id="rId2"/>
    <p:sldLayoutId id="2147484637" r:id="rId3"/>
    <p:sldLayoutId id="2147484638" r:id="rId4"/>
    <p:sldLayoutId id="2147484629" r:id="rId5"/>
    <p:sldLayoutId id="2147484639" r:id="rId6"/>
    <p:sldLayoutId id="2147484630" r:id="rId7"/>
    <p:sldLayoutId id="2147484631" r:id="rId8"/>
    <p:sldLayoutId id="2147484632" r:id="rId9"/>
    <p:sldLayoutId id="2147484633" r:id="rId10"/>
    <p:sldLayoutId id="2147484634" r:id="rId11"/>
    <p:sldLayoutId id="214748464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024063" y="4368800"/>
            <a:ext cx="7929562" cy="560388"/>
          </a:xfrm>
        </p:spPr>
        <p:txBody>
          <a:bodyPr/>
          <a:lstStyle/>
          <a:p>
            <a:pPr>
              <a:defRPr/>
            </a:pPr>
            <a:r>
              <a:rPr dirty="0"/>
              <a:t>第</a:t>
            </a:r>
            <a:r>
              <a:rPr lang="zh-CN" altLang="en-US" dirty="0"/>
              <a:t>四</a:t>
            </a:r>
            <a:r>
              <a:rPr dirty="0"/>
              <a:t>章 </a:t>
            </a:r>
            <a:r>
              <a:rPr lang="zh-CN" altLang="en-US" dirty="0"/>
              <a:t>策略</a:t>
            </a:r>
            <a:r>
              <a:rPr dirty="0"/>
              <a:t>模式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sz="half" idx="10"/>
          </p:nvPr>
        </p:nvSpPr>
        <p:spPr>
          <a:xfrm>
            <a:off x="1981201" y="1071563"/>
            <a:ext cx="8435975" cy="5357812"/>
          </a:xfrm>
        </p:spPr>
        <p:txBody>
          <a:bodyPr/>
          <a:lstStyle/>
          <a:p>
            <a:pPr>
              <a:buFontTx/>
              <a:buBlip>
                <a:blip r:embed="rId2"/>
              </a:buBlip>
            </a:pPr>
            <a:r>
              <a:rPr lang="zh-CN" altLang="en-US" dirty="0"/>
              <a:t>问题</a:t>
            </a:r>
            <a:endParaRPr lang="en-US" altLang="zh-CN" dirty="0"/>
          </a:p>
          <a:p>
            <a:pPr lvl="1">
              <a:buBlip>
                <a:blip r:embed="rId3"/>
              </a:buBlip>
            </a:pPr>
            <a:r>
              <a:rPr lang="zh-CN" altLang="en-US" dirty="0"/>
              <a:t>将每一个</a:t>
            </a:r>
            <a:r>
              <a:rPr lang="zh-CN" altLang="en-US" dirty="0">
                <a:solidFill>
                  <a:srgbClr val="FF0000"/>
                </a:solidFill>
              </a:rPr>
              <a:t>一系列的算法封装</a:t>
            </a:r>
            <a:r>
              <a:rPr lang="zh-CN" altLang="en-US" dirty="0"/>
              <a:t>起来。</a:t>
            </a:r>
            <a:endParaRPr lang="en-US" altLang="zh-CN" dirty="0"/>
          </a:p>
          <a:p>
            <a:pPr lvl="1">
              <a:buBlip>
                <a:blip r:embed="rId3"/>
              </a:buBlip>
            </a:pPr>
            <a:r>
              <a:rPr lang="zh-CN" altLang="en-US" dirty="0"/>
              <a:t>而且使它们还可以相互替换。 </a:t>
            </a:r>
            <a:endParaRPr lang="en-US" altLang="zh-CN" dirty="0"/>
          </a:p>
          <a:p>
            <a:pPr lvl="1">
              <a:buFontTx/>
              <a:buBlip>
                <a:blip r:embed="rId3"/>
              </a:buBlip>
            </a:pPr>
            <a:endParaRPr lang="en-US" altLang="zh-CN" dirty="0"/>
          </a:p>
          <a:p>
            <a:pPr lvl="1">
              <a:buFontTx/>
              <a:buBlip>
                <a:blip r:embed="rId3"/>
              </a:buBlip>
            </a:pPr>
            <a:endParaRPr lang="en-US" altLang="zh-CN" dirty="0"/>
          </a:p>
          <a:p>
            <a:pPr lvl="1">
              <a:buFontTx/>
              <a:buBlip>
                <a:blip r:embed="rId3"/>
              </a:buBlip>
            </a:pPr>
            <a:endParaRPr lang="en-US" altLang="zh-CN" dirty="0"/>
          </a:p>
          <a:p>
            <a:pPr lvl="1">
              <a:buBlip>
                <a:blip r:embed="rId3"/>
              </a:buBlip>
            </a:pPr>
            <a:r>
              <a:rPr lang="zh-CN" altLang="en-US" dirty="0"/>
              <a:t>让</a:t>
            </a:r>
            <a:r>
              <a:rPr lang="zh-CN" altLang="en-US" dirty="0">
                <a:solidFill>
                  <a:srgbClr val="FF0000"/>
                </a:solidFill>
              </a:rPr>
              <a:t>算法独立于</a:t>
            </a:r>
            <a:r>
              <a:rPr lang="zh-CN" altLang="en-US" dirty="0"/>
              <a:t>使用它的</a:t>
            </a:r>
            <a:r>
              <a:rPr lang="zh-CN" altLang="en-US" dirty="0">
                <a:solidFill>
                  <a:srgbClr val="FF0000"/>
                </a:solidFill>
              </a:rPr>
              <a:t>客户</a:t>
            </a:r>
            <a:r>
              <a:rPr lang="zh-CN" altLang="en-US" dirty="0"/>
              <a:t>而</a:t>
            </a:r>
            <a:r>
              <a:rPr lang="zh-CN" altLang="en-US" dirty="0">
                <a:solidFill>
                  <a:srgbClr val="FF0000"/>
                </a:solidFill>
              </a:rPr>
              <a:t>独立变化</a:t>
            </a:r>
            <a:r>
              <a:rPr lang="zh-CN" altLang="en-US" dirty="0"/>
              <a:t>。</a:t>
            </a:r>
          </a:p>
        </p:txBody>
      </p:sp>
      <p:sp>
        <p:nvSpPr>
          <p:cNvPr id="21507" name="矩形 2"/>
          <p:cNvSpPr>
            <a:spLocks noChangeArrowheads="1"/>
          </p:cNvSpPr>
          <p:nvPr/>
        </p:nvSpPr>
        <p:spPr bwMode="auto">
          <a:xfrm>
            <a:off x="3287713" y="3068639"/>
            <a:ext cx="4900252" cy="646331"/>
          </a:xfrm>
          <a:prstGeom prst="rect">
            <a:avLst/>
          </a:prstGeom>
          <a:noFill/>
          <a:ln w="9525">
            <a:noFill/>
            <a:miter lim="800000"/>
            <a:headEnd/>
            <a:tailEnd/>
          </a:ln>
        </p:spPr>
        <p:txBody>
          <a:bodyPr wrap="none">
            <a:spAutoFit/>
          </a:bodyPr>
          <a:lstStyle/>
          <a:p>
            <a:r>
              <a:rPr lang="zh-CN" altLang="en-US" sz="3600" b="1" dirty="0">
                <a:solidFill>
                  <a:srgbClr val="FF0000"/>
                </a:solidFill>
                <a:latin typeface="微软雅黑" pitchFamily="34" charset="-122"/>
                <a:ea typeface="微软雅黑" pitchFamily="34" charset="-122"/>
              </a:rPr>
              <a:t>策略模式（</a:t>
            </a:r>
            <a:r>
              <a:rPr lang="en-US" altLang="zh-CN" sz="3600" b="1" dirty="0">
                <a:solidFill>
                  <a:srgbClr val="FF0000"/>
                </a:solidFill>
                <a:latin typeface="微软雅黑" pitchFamily="34" charset="-122"/>
                <a:ea typeface="微软雅黑" pitchFamily="34" charset="-122"/>
              </a:rPr>
              <a:t>Strategy</a:t>
            </a:r>
            <a:r>
              <a:rPr lang="zh-CN" altLang="en-US" sz="3600" b="1" dirty="0">
                <a:solidFill>
                  <a:srgbClr val="FF0000"/>
                </a:solidFill>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6">
                                            <p:txEl>
                                              <p:pRg st="6" end="6"/>
                                            </p:txEl>
                                          </p:spTgt>
                                        </p:tgtEl>
                                        <p:attrNameLst>
                                          <p:attrName>style.visibility</p:attrName>
                                        </p:attrNameLst>
                                      </p:cBhvr>
                                      <p:to>
                                        <p:strVal val="visible"/>
                                      </p:to>
                                    </p:set>
                                    <p:animEffect transition="in" filter="fade">
                                      <p:cBhvr>
                                        <p:cTn id="7" dur="1000"/>
                                        <p:tgtEl>
                                          <p:spTgt spid="21506">
                                            <p:txEl>
                                              <p:pRg st="6" end="6"/>
                                            </p:txEl>
                                          </p:spTgt>
                                        </p:tgtEl>
                                      </p:cBhvr>
                                    </p:animEffect>
                                    <p:anim calcmode="lin" valueType="num">
                                      <p:cBhvr>
                                        <p:cTn id="8" dur="1000" fill="hold"/>
                                        <p:tgtEl>
                                          <p:spTgt spid="21506">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21506">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fade">
                                      <p:cBhvr>
                                        <p:cTn id="12" dur="1000"/>
                                        <p:tgtEl>
                                          <p:spTgt spid="21507"/>
                                        </p:tgtEl>
                                      </p:cBhvr>
                                    </p:animEffect>
                                    <p:anim calcmode="lin" valueType="num">
                                      <p:cBhvr>
                                        <p:cTn id="13" dur="1000" fill="hold"/>
                                        <p:tgtEl>
                                          <p:spTgt spid="21507"/>
                                        </p:tgtEl>
                                        <p:attrNameLst>
                                          <p:attrName>ppt_x</p:attrName>
                                        </p:attrNameLst>
                                      </p:cBhvr>
                                      <p:tavLst>
                                        <p:tav tm="0">
                                          <p:val>
                                            <p:strVal val="#ppt_x"/>
                                          </p:val>
                                        </p:tav>
                                        <p:tav tm="100000">
                                          <p:val>
                                            <p:strVal val="#ppt_x"/>
                                          </p:val>
                                        </p:tav>
                                      </p:tavLst>
                                    </p:anim>
                                    <p:anim calcmode="lin" valueType="num">
                                      <p:cBhvr>
                                        <p:cTn id="14" dur="1000" fill="hold"/>
                                        <p:tgtEl>
                                          <p:spTgt spid="215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FontTx/>
              <a:buBlip>
                <a:blip r:embed="rId3"/>
              </a:buBlip>
            </a:pPr>
            <a:r>
              <a:rPr lang="zh-CN" altLang="en-US" dirty="0">
                <a:solidFill>
                  <a:srgbClr val="FF0000"/>
                </a:solidFill>
              </a:rPr>
              <a:t>策略模式详解</a:t>
            </a:r>
            <a:endParaRPr lang="en-US" altLang="zh-CN" dirty="0">
              <a:solidFill>
                <a:srgbClr val="FF0000"/>
              </a:solidFill>
            </a:endParaRPr>
          </a:p>
          <a:p>
            <a:pPr lvl="1">
              <a:buFontTx/>
              <a:buBlip>
                <a:blip r:embed="rId3"/>
              </a:buBlip>
            </a:pPr>
            <a:r>
              <a:rPr lang="zh-CN" altLang="en-US" dirty="0"/>
              <a:t>策略模式实现</a:t>
            </a:r>
            <a:endParaRPr lang="en-US" altLang="zh-CN" dirty="0"/>
          </a:p>
          <a:p>
            <a:pPr lvl="1">
              <a:buFontTx/>
              <a:buBlip>
                <a:blip r:embed="rId3"/>
              </a:buBlip>
            </a:pPr>
            <a:r>
              <a:rPr lang="zh-CN" altLang="en-US" dirty="0"/>
              <a:t>扩展练习</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sz="half" idx="10"/>
          </p:nvPr>
        </p:nvSpPr>
        <p:spPr>
          <a:xfrm>
            <a:off x="1981200" y="908051"/>
            <a:ext cx="8186738" cy="5357813"/>
          </a:xfrm>
        </p:spPr>
        <p:txBody>
          <a:bodyPr/>
          <a:lstStyle/>
          <a:p>
            <a:pPr>
              <a:buBlip>
                <a:blip r:embed="rId3"/>
              </a:buBlip>
            </a:pPr>
            <a:r>
              <a:rPr lang="zh-CN" altLang="en-US" dirty="0"/>
              <a:t>策略模式（</a:t>
            </a:r>
            <a:r>
              <a:rPr lang="en-US" altLang="zh-CN" dirty="0"/>
              <a:t>Strategy</a:t>
            </a:r>
            <a:r>
              <a:rPr lang="en-US" altLang="zh-CN" dirty="0">
                <a:solidFill>
                  <a:srgbClr val="FF0000"/>
                </a:solidFill>
              </a:rPr>
              <a:t> </a:t>
            </a:r>
            <a:r>
              <a:rPr lang="en-US" altLang="zh-CN" dirty="0"/>
              <a:t>Pattern</a:t>
            </a:r>
            <a:r>
              <a:rPr lang="zh-CN" altLang="en-US" dirty="0"/>
              <a:t>）</a:t>
            </a:r>
            <a:endParaRPr lang="en-US" altLang="zh-CN" dirty="0"/>
          </a:p>
          <a:p>
            <a:pPr lvl="1">
              <a:buFontTx/>
              <a:buBlip>
                <a:blip r:embed="rId4"/>
              </a:buBlip>
            </a:pPr>
            <a:r>
              <a:rPr lang="zh-CN" altLang="en-US" dirty="0"/>
              <a:t>策略模式定义了</a:t>
            </a:r>
            <a:r>
              <a:rPr lang="zh-CN" altLang="en-US" dirty="0">
                <a:solidFill>
                  <a:srgbClr val="FF0000"/>
                </a:solidFill>
              </a:rPr>
              <a:t>一系列的算法</a:t>
            </a:r>
            <a:r>
              <a:rPr lang="zh-CN" altLang="en-US" dirty="0"/>
              <a:t>，并将每一个</a:t>
            </a:r>
            <a:r>
              <a:rPr lang="zh-CN" altLang="en-US" dirty="0">
                <a:solidFill>
                  <a:srgbClr val="FF0000"/>
                </a:solidFill>
              </a:rPr>
              <a:t>算法封装</a:t>
            </a:r>
            <a:r>
              <a:rPr lang="zh-CN" altLang="en-US" dirty="0"/>
              <a:t>起来，而且使它们还可以相互替换。策略模式让算法独立于使用它的客户而独立变化</a:t>
            </a:r>
          </a:p>
        </p:txBody>
      </p:sp>
      <p:pic>
        <p:nvPicPr>
          <p:cNvPr id="56322" name="Picture 2" descr="http://my.csdn.net/uploads/201205/11/1336732187_4598.jpg"/>
          <p:cNvPicPr>
            <a:picLocks noChangeAspect="1" noChangeArrowheads="1"/>
          </p:cNvPicPr>
          <p:nvPr/>
        </p:nvPicPr>
        <p:blipFill>
          <a:blip r:embed="rId5" cstate="print"/>
          <a:srcRect/>
          <a:stretch>
            <a:fillRect/>
          </a:stretch>
        </p:blipFill>
        <p:spPr bwMode="auto">
          <a:xfrm>
            <a:off x="2351584" y="3284984"/>
            <a:ext cx="7752972" cy="259228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8">
                                            <p:txEl>
                                              <p:pRg st="1" end="1"/>
                                            </p:txEl>
                                          </p:spTgt>
                                        </p:tgtEl>
                                        <p:attrNameLst>
                                          <p:attrName>style.visibility</p:attrName>
                                        </p:attrNameLst>
                                      </p:cBhvr>
                                      <p:to>
                                        <p:strVal val="visible"/>
                                      </p:to>
                                    </p:set>
                                    <p:anim calcmode="lin" valueType="num">
                                      <p:cBhvr additive="base">
                                        <p:cTn id="7" dur="5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56322"/>
                                        </p:tgtEl>
                                        <p:attrNameLst>
                                          <p:attrName>style.visibility</p:attrName>
                                        </p:attrNameLst>
                                      </p:cBhvr>
                                      <p:to>
                                        <p:strVal val="visible"/>
                                      </p:to>
                                    </p:set>
                                    <p:anim calcmode="lin" valueType="num">
                                      <p:cBhvr>
                                        <p:cTn id="13" dur="500" fill="hold"/>
                                        <p:tgtEl>
                                          <p:spTgt spid="56322"/>
                                        </p:tgtEl>
                                        <p:attrNameLst>
                                          <p:attrName>ppt_w</p:attrName>
                                        </p:attrNameLst>
                                      </p:cBhvr>
                                      <p:tavLst>
                                        <p:tav tm="0">
                                          <p:val>
                                            <p:strVal val="#ppt_w*0.70"/>
                                          </p:val>
                                        </p:tav>
                                        <p:tav tm="100000">
                                          <p:val>
                                            <p:strVal val="#ppt_w"/>
                                          </p:val>
                                        </p:tav>
                                      </p:tavLst>
                                    </p:anim>
                                    <p:anim calcmode="lin" valueType="num">
                                      <p:cBhvr>
                                        <p:cTn id="14" dur="500" fill="hold"/>
                                        <p:tgtEl>
                                          <p:spTgt spid="56322"/>
                                        </p:tgtEl>
                                        <p:attrNameLst>
                                          <p:attrName>ppt_h</p:attrName>
                                        </p:attrNameLst>
                                      </p:cBhvr>
                                      <p:tavLst>
                                        <p:tav tm="0">
                                          <p:val>
                                            <p:strVal val="#ppt_h"/>
                                          </p:val>
                                        </p:tav>
                                        <p:tav tm="100000">
                                          <p:val>
                                            <p:strVal val="#ppt_h"/>
                                          </p:val>
                                        </p:tav>
                                      </p:tavLst>
                                    </p:anim>
                                    <p:animEffect transition="in" filter="fade">
                                      <p:cBhvr>
                                        <p:cTn id="15" dur="500"/>
                                        <p:tgtEl>
                                          <p:spTgt spid="5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sz="half" idx="10"/>
          </p:nvPr>
        </p:nvSpPr>
        <p:spPr>
          <a:xfrm>
            <a:off x="1981200" y="1071563"/>
            <a:ext cx="8075240" cy="5357812"/>
          </a:xfrm>
        </p:spPr>
        <p:txBody>
          <a:bodyPr/>
          <a:lstStyle/>
          <a:p>
            <a:pPr>
              <a:buBlip>
                <a:blip r:embed="rId2"/>
              </a:buBlip>
            </a:pPr>
            <a:r>
              <a:rPr lang="zh-CN" altLang="en-US" dirty="0"/>
              <a:t>策略模式（</a:t>
            </a:r>
            <a:r>
              <a:rPr lang="en-US" altLang="zh-CN" dirty="0"/>
              <a:t>Strategy</a:t>
            </a:r>
            <a:r>
              <a:rPr lang="en-US" altLang="zh-CN" dirty="0">
                <a:solidFill>
                  <a:srgbClr val="FF0000"/>
                </a:solidFill>
              </a:rPr>
              <a:t> </a:t>
            </a:r>
            <a:r>
              <a:rPr lang="en-US" altLang="zh-CN" dirty="0"/>
              <a:t>Pattern</a:t>
            </a:r>
            <a:r>
              <a:rPr lang="zh-CN" altLang="en-US" dirty="0"/>
              <a:t>）</a:t>
            </a:r>
            <a:endParaRPr lang="en-US" altLang="zh-CN" dirty="0"/>
          </a:p>
          <a:p>
            <a:pPr lvl="1">
              <a:buFontTx/>
              <a:buBlip>
                <a:blip r:embed="rId3"/>
              </a:buBlip>
            </a:pPr>
            <a:r>
              <a:rPr lang="zh-CN" altLang="en-US" dirty="0"/>
              <a:t>策略模式中的有以下的</a:t>
            </a:r>
            <a:r>
              <a:rPr lang="zh-CN" altLang="en-US" dirty="0">
                <a:solidFill>
                  <a:srgbClr val="FF0000"/>
                </a:solidFill>
              </a:rPr>
              <a:t>三种角色</a:t>
            </a:r>
            <a:r>
              <a:rPr lang="zh-CN" altLang="en-US" dirty="0"/>
              <a:t>。</a:t>
            </a:r>
            <a:endParaRPr lang="en-US" altLang="zh-CN" dirty="0"/>
          </a:p>
          <a:p>
            <a:pPr lvl="2">
              <a:buBlip>
                <a:blip r:embed="rId3"/>
              </a:buBlip>
            </a:pPr>
            <a:r>
              <a:rPr lang="zh-CN" altLang="en-US" dirty="0">
                <a:solidFill>
                  <a:srgbClr val="FF0000"/>
                </a:solidFill>
              </a:rPr>
              <a:t>抽象策略类</a:t>
            </a:r>
            <a:r>
              <a:rPr lang="en-US" altLang="zh-CN" dirty="0">
                <a:solidFill>
                  <a:srgbClr val="FF0000"/>
                </a:solidFill>
              </a:rPr>
              <a:t>(Strategy): </a:t>
            </a:r>
            <a:r>
              <a:rPr lang="zh-CN" altLang="en-US" dirty="0"/>
              <a:t>定义所有支持的算法的公共接口。 </a:t>
            </a:r>
            <a:r>
              <a:rPr lang="en-US" altLang="zh-CN" dirty="0"/>
              <a:t>	</a:t>
            </a:r>
          </a:p>
          <a:p>
            <a:pPr lvl="2">
              <a:buBlip>
                <a:blip r:embed="rId3"/>
              </a:buBlip>
            </a:pPr>
            <a:r>
              <a:rPr lang="zh-CN" altLang="en-US" dirty="0">
                <a:solidFill>
                  <a:srgbClr val="FF0000"/>
                </a:solidFill>
              </a:rPr>
              <a:t>具体策略类</a:t>
            </a:r>
            <a:r>
              <a:rPr lang="en-US" altLang="zh-CN" dirty="0">
                <a:solidFill>
                  <a:srgbClr val="FF0000"/>
                </a:solidFill>
              </a:rPr>
              <a:t>(</a:t>
            </a:r>
            <a:r>
              <a:rPr lang="en-US" altLang="zh-CN" dirty="0" err="1">
                <a:solidFill>
                  <a:srgbClr val="FF0000"/>
                </a:solidFill>
              </a:rPr>
              <a:t>ConcreteStrategy</a:t>
            </a:r>
            <a:r>
              <a:rPr lang="en-US" altLang="zh-CN" dirty="0">
                <a:solidFill>
                  <a:srgbClr val="FF0000"/>
                </a:solidFill>
              </a:rPr>
              <a:t>): </a:t>
            </a:r>
            <a:r>
              <a:rPr lang="zh-CN" altLang="en-US" dirty="0"/>
              <a:t>以</a:t>
            </a:r>
            <a:r>
              <a:rPr lang="en-US" altLang="zh-CN" dirty="0"/>
              <a:t>Strategy</a:t>
            </a:r>
            <a:r>
              <a:rPr lang="zh-CN" altLang="en-US" dirty="0"/>
              <a:t>接口实现某具体算法。</a:t>
            </a:r>
            <a:endParaRPr lang="en-US" altLang="zh-CN" dirty="0"/>
          </a:p>
          <a:p>
            <a:pPr lvl="2">
              <a:buBlip>
                <a:blip r:embed="rId3"/>
              </a:buBlip>
            </a:pPr>
            <a:r>
              <a:rPr lang="zh-CN" altLang="en-US" dirty="0">
                <a:solidFill>
                  <a:srgbClr val="FF0000"/>
                </a:solidFill>
              </a:rPr>
              <a:t>环境类</a:t>
            </a:r>
            <a:r>
              <a:rPr lang="en-US" altLang="zh-CN" dirty="0">
                <a:solidFill>
                  <a:srgbClr val="FF0000"/>
                </a:solidFill>
              </a:rPr>
              <a:t>(Context) : </a:t>
            </a:r>
            <a:r>
              <a:rPr lang="zh-CN" altLang="en-US" dirty="0"/>
              <a:t>维护一个对</a:t>
            </a:r>
            <a:r>
              <a:rPr lang="en-US" altLang="zh-CN" dirty="0"/>
              <a:t>Strategy</a:t>
            </a:r>
            <a:r>
              <a:rPr lang="zh-CN" altLang="en-US" dirty="0"/>
              <a:t>对象的引用。可定义一个接口来让</a:t>
            </a:r>
            <a:r>
              <a:rPr lang="en-US" altLang="zh-CN" dirty="0"/>
              <a:t>Strategy</a:t>
            </a:r>
            <a:r>
              <a:rPr lang="zh-CN" altLang="en-US" dirty="0"/>
              <a:t>访问它的数据。 </a:t>
            </a:r>
            <a:endParaRPr lang="en-US" altLang="zh-CN" dirty="0"/>
          </a:p>
          <a:p>
            <a:pPr lvl="2">
              <a:buBlip>
                <a:blip r:embed="rId3"/>
              </a:buBlip>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FontTx/>
              <a:buBlip>
                <a:blip r:embed="rId3"/>
              </a:buBlip>
            </a:pPr>
            <a:r>
              <a:rPr lang="zh-CN" altLang="en-US" dirty="0"/>
              <a:t>策略模式详解</a:t>
            </a:r>
            <a:endParaRPr lang="en-US" altLang="zh-CN" dirty="0"/>
          </a:p>
          <a:p>
            <a:pPr lvl="1">
              <a:buFontTx/>
              <a:buBlip>
                <a:blip r:embed="rId3"/>
              </a:buBlip>
            </a:pPr>
            <a:r>
              <a:rPr lang="zh-CN" altLang="en-US" dirty="0">
                <a:solidFill>
                  <a:srgbClr val="FF0000"/>
                </a:solidFill>
              </a:rPr>
              <a:t>策略模式实现</a:t>
            </a:r>
            <a:endParaRPr lang="en-US" altLang="zh-CN" dirty="0">
              <a:solidFill>
                <a:srgbClr val="FF0000"/>
              </a:solidFill>
            </a:endParaRPr>
          </a:p>
          <a:p>
            <a:pPr lvl="1">
              <a:buFontTx/>
              <a:buBlip>
                <a:blip r:embed="rId3"/>
              </a:buBlip>
            </a:pPr>
            <a:r>
              <a:rPr lang="zh-CN" altLang="en-US" dirty="0"/>
              <a:t>扩展练习</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sz="half" idx="10"/>
          </p:nvPr>
        </p:nvSpPr>
        <p:spPr>
          <a:xfrm>
            <a:off x="1981200" y="1071563"/>
            <a:ext cx="8362950" cy="5357812"/>
          </a:xfrm>
        </p:spPr>
        <p:txBody>
          <a:bodyPr/>
          <a:lstStyle/>
          <a:p>
            <a:pPr>
              <a:buFontTx/>
              <a:buBlip>
                <a:blip r:embed="rId2"/>
              </a:buBlip>
            </a:pPr>
            <a:r>
              <a:rPr lang="zh-CN" altLang="en-US" dirty="0"/>
              <a:t>策略模式实现</a:t>
            </a:r>
            <a:r>
              <a:rPr lang="zh-CN" altLang="en-US" dirty="0">
                <a:solidFill>
                  <a:srgbClr val="FF0000"/>
                </a:solidFill>
              </a:rPr>
              <a:t>步骤</a:t>
            </a:r>
            <a:endParaRPr lang="en-US" altLang="zh-CN" dirty="0">
              <a:solidFill>
                <a:srgbClr val="FF0000"/>
              </a:solidFill>
            </a:endParaRPr>
          </a:p>
          <a:p>
            <a:pPr lvl="1">
              <a:buFontTx/>
              <a:buBlip>
                <a:blip r:embed="rId3"/>
              </a:buBlip>
            </a:pPr>
            <a:r>
              <a:rPr lang="zh-CN" altLang="en-US" dirty="0"/>
              <a:t>定义抽象策略类</a:t>
            </a:r>
            <a:endParaRPr lang="en-US" altLang="zh-CN" dirty="0"/>
          </a:p>
          <a:p>
            <a:pPr lvl="1">
              <a:buFontTx/>
              <a:buBlip>
                <a:blip r:embed="rId3"/>
              </a:buBlip>
            </a:pPr>
            <a:r>
              <a:rPr lang="zh-CN" altLang="en-US" dirty="0"/>
              <a:t>实现具体策略类</a:t>
            </a:r>
            <a:endParaRPr lang="en-US" altLang="zh-CN" dirty="0"/>
          </a:p>
          <a:p>
            <a:pPr lvl="1">
              <a:buFontTx/>
              <a:buBlip>
                <a:blip r:embed="rId3"/>
              </a:buBlip>
            </a:pPr>
            <a:r>
              <a:rPr lang="zh-CN" altLang="en-US" dirty="0"/>
              <a:t>定义环境类</a:t>
            </a:r>
            <a:endParaRPr lang="en-US" altLang="zh-CN" dirty="0"/>
          </a:p>
        </p:txBody>
      </p:sp>
    </p:spTree>
    <p:extLst>
      <p:ext uri="{BB962C8B-B14F-4D97-AF65-F5344CB8AC3E}">
        <p14:creationId xmlns:p14="http://schemas.microsoft.com/office/powerpoint/2010/main" val="212691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策略模式实现</a:t>
            </a:r>
            <a:r>
              <a:rPr lang="zh-CN" altLang="en-US" dirty="0">
                <a:solidFill>
                  <a:srgbClr val="FF0000"/>
                </a:solidFill>
              </a:rPr>
              <a:t>步骤一</a:t>
            </a:r>
            <a:endParaRPr lang="en-US" altLang="zh-CN" dirty="0">
              <a:solidFill>
                <a:srgbClr val="FF0000"/>
              </a:solidFill>
            </a:endParaRPr>
          </a:p>
          <a:p>
            <a:pPr lvl="1">
              <a:buFontTx/>
              <a:buBlip>
                <a:blip r:embed="rId3"/>
              </a:buBlip>
            </a:pPr>
            <a:r>
              <a:rPr lang="zh-CN" altLang="en-US" dirty="0"/>
              <a:t>定义抽象策略类。</a:t>
            </a:r>
          </a:p>
        </p:txBody>
      </p:sp>
      <p:pic>
        <p:nvPicPr>
          <p:cNvPr id="27652" name="Picture 4"/>
          <p:cNvPicPr>
            <a:picLocks noChangeAspect="1" noChangeArrowheads="1"/>
          </p:cNvPicPr>
          <p:nvPr/>
        </p:nvPicPr>
        <p:blipFill>
          <a:blip r:embed="rId4" cstate="print"/>
          <a:srcRect/>
          <a:stretch>
            <a:fillRect/>
          </a:stretch>
        </p:blipFill>
        <p:spPr bwMode="auto">
          <a:xfrm>
            <a:off x="3719737" y="3068960"/>
            <a:ext cx="4215119" cy="184078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策略模式实现</a:t>
            </a:r>
            <a:r>
              <a:rPr lang="zh-CN" altLang="en-US" dirty="0">
                <a:solidFill>
                  <a:srgbClr val="FF0000"/>
                </a:solidFill>
              </a:rPr>
              <a:t>步骤二</a:t>
            </a:r>
            <a:endParaRPr lang="en-US" altLang="zh-CN" dirty="0">
              <a:solidFill>
                <a:srgbClr val="FF0000"/>
              </a:solidFill>
            </a:endParaRPr>
          </a:p>
          <a:p>
            <a:pPr lvl="1">
              <a:buFontTx/>
              <a:buBlip>
                <a:blip r:embed="rId3"/>
              </a:buBlip>
            </a:pPr>
            <a:r>
              <a:rPr lang="zh-CN" altLang="en-US" dirty="0"/>
              <a:t>实现具体策略类。</a:t>
            </a:r>
          </a:p>
        </p:txBody>
      </p:sp>
      <p:pic>
        <p:nvPicPr>
          <p:cNvPr id="29704" name="Picture 8"/>
          <p:cNvPicPr>
            <a:picLocks noChangeAspect="1" noChangeArrowheads="1"/>
          </p:cNvPicPr>
          <p:nvPr/>
        </p:nvPicPr>
        <p:blipFill>
          <a:blip r:embed="rId4" cstate="print"/>
          <a:srcRect/>
          <a:stretch>
            <a:fillRect/>
          </a:stretch>
        </p:blipFill>
        <p:spPr bwMode="auto">
          <a:xfrm>
            <a:off x="2135561" y="2204865"/>
            <a:ext cx="4953435" cy="1698321"/>
          </a:xfrm>
          <a:prstGeom prst="rect">
            <a:avLst/>
          </a:prstGeom>
          <a:noFill/>
          <a:ln w="9525">
            <a:noFill/>
            <a:miter lim="800000"/>
            <a:headEnd/>
            <a:tailEnd/>
          </a:ln>
        </p:spPr>
      </p:pic>
      <p:pic>
        <p:nvPicPr>
          <p:cNvPr id="29705" name="Picture 9"/>
          <p:cNvPicPr>
            <a:picLocks noChangeAspect="1" noChangeArrowheads="1"/>
          </p:cNvPicPr>
          <p:nvPr/>
        </p:nvPicPr>
        <p:blipFill>
          <a:blip r:embed="rId5" cstate="print"/>
          <a:srcRect/>
          <a:stretch>
            <a:fillRect/>
          </a:stretch>
        </p:blipFill>
        <p:spPr bwMode="auto">
          <a:xfrm>
            <a:off x="3143673" y="3645025"/>
            <a:ext cx="5052503" cy="1627557"/>
          </a:xfrm>
          <a:prstGeom prst="rect">
            <a:avLst/>
          </a:prstGeom>
          <a:noFill/>
          <a:ln w="9525">
            <a:noFill/>
            <a:miter lim="800000"/>
            <a:headEnd/>
            <a:tailEnd/>
          </a:ln>
        </p:spPr>
      </p:pic>
      <p:pic>
        <p:nvPicPr>
          <p:cNvPr id="29706" name="Picture 10"/>
          <p:cNvPicPr>
            <a:picLocks noChangeAspect="1" noChangeArrowheads="1"/>
          </p:cNvPicPr>
          <p:nvPr/>
        </p:nvPicPr>
        <p:blipFill>
          <a:blip r:embed="rId6" cstate="print"/>
          <a:srcRect/>
          <a:stretch>
            <a:fillRect/>
          </a:stretch>
        </p:blipFill>
        <p:spPr bwMode="auto">
          <a:xfrm>
            <a:off x="5159896" y="5085184"/>
            <a:ext cx="5080808" cy="155679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9704"/>
                                        </p:tgtEl>
                                        <p:attrNameLst>
                                          <p:attrName>style.visibility</p:attrName>
                                        </p:attrNameLst>
                                      </p:cBhvr>
                                      <p:to>
                                        <p:strVal val="visible"/>
                                      </p:to>
                                    </p:set>
                                    <p:anim calcmode="lin" valueType="num">
                                      <p:cBhvr>
                                        <p:cTn id="7" dur="500" fill="hold"/>
                                        <p:tgtEl>
                                          <p:spTgt spid="29704"/>
                                        </p:tgtEl>
                                        <p:attrNameLst>
                                          <p:attrName>ppt_w</p:attrName>
                                        </p:attrNameLst>
                                      </p:cBhvr>
                                      <p:tavLst>
                                        <p:tav tm="0">
                                          <p:val>
                                            <p:strVal val="#ppt_w*0.70"/>
                                          </p:val>
                                        </p:tav>
                                        <p:tav tm="100000">
                                          <p:val>
                                            <p:strVal val="#ppt_w"/>
                                          </p:val>
                                        </p:tav>
                                      </p:tavLst>
                                    </p:anim>
                                    <p:anim calcmode="lin" valueType="num">
                                      <p:cBhvr>
                                        <p:cTn id="8" dur="500" fill="hold"/>
                                        <p:tgtEl>
                                          <p:spTgt spid="29704"/>
                                        </p:tgtEl>
                                        <p:attrNameLst>
                                          <p:attrName>ppt_h</p:attrName>
                                        </p:attrNameLst>
                                      </p:cBhvr>
                                      <p:tavLst>
                                        <p:tav tm="0">
                                          <p:val>
                                            <p:strVal val="#ppt_h"/>
                                          </p:val>
                                        </p:tav>
                                        <p:tav tm="100000">
                                          <p:val>
                                            <p:strVal val="#ppt_h"/>
                                          </p:val>
                                        </p:tav>
                                      </p:tavLst>
                                    </p:anim>
                                    <p:animEffect transition="in" filter="fade">
                                      <p:cBhvr>
                                        <p:cTn id="9" dur="500"/>
                                        <p:tgtEl>
                                          <p:spTgt spid="2970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9705"/>
                                        </p:tgtEl>
                                        <p:attrNameLst>
                                          <p:attrName>style.visibility</p:attrName>
                                        </p:attrNameLst>
                                      </p:cBhvr>
                                      <p:to>
                                        <p:strVal val="visible"/>
                                      </p:to>
                                    </p:set>
                                    <p:anim calcmode="lin" valueType="num">
                                      <p:cBhvr>
                                        <p:cTn id="14" dur="500" fill="hold"/>
                                        <p:tgtEl>
                                          <p:spTgt spid="29705"/>
                                        </p:tgtEl>
                                        <p:attrNameLst>
                                          <p:attrName>ppt_w</p:attrName>
                                        </p:attrNameLst>
                                      </p:cBhvr>
                                      <p:tavLst>
                                        <p:tav tm="0">
                                          <p:val>
                                            <p:strVal val="#ppt_w*0.70"/>
                                          </p:val>
                                        </p:tav>
                                        <p:tav tm="100000">
                                          <p:val>
                                            <p:strVal val="#ppt_w"/>
                                          </p:val>
                                        </p:tav>
                                      </p:tavLst>
                                    </p:anim>
                                    <p:anim calcmode="lin" valueType="num">
                                      <p:cBhvr>
                                        <p:cTn id="15" dur="500" fill="hold"/>
                                        <p:tgtEl>
                                          <p:spTgt spid="29705"/>
                                        </p:tgtEl>
                                        <p:attrNameLst>
                                          <p:attrName>ppt_h</p:attrName>
                                        </p:attrNameLst>
                                      </p:cBhvr>
                                      <p:tavLst>
                                        <p:tav tm="0">
                                          <p:val>
                                            <p:strVal val="#ppt_h"/>
                                          </p:val>
                                        </p:tav>
                                        <p:tav tm="100000">
                                          <p:val>
                                            <p:strVal val="#ppt_h"/>
                                          </p:val>
                                        </p:tav>
                                      </p:tavLst>
                                    </p:anim>
                                    <p:animEffect transition="in" filter="fade">
                                      <p:cBhvr>
                                        <p:cTn id="16" dur="500"/>
                                        <p:tgtEl>
                                          <p:spTgt spid="29705"/>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9706"/>
                                        </p:tgtEl>
                                        <p:attrNameLst>
                                          <p:attrName>style.visibility</p:attrName>
                                        </p:attrNameLst>
                                      </p:cBhvr>
                                      <p:to>
                                        <p:strVal val="visible"/>
                                      </p:to>
                                    </p:set>
                                    <p:anim calcmode="lin" valueType="num">
                                      <p:cBhvr>
                                        <p:cTn id="21" dur="500" fill="hold"/>
                                        <p:tgtEl>
                                          <p:spTgt spid="29706"/>
                                        </p:tgtEl>
                                        <p:attrNameLst>
                                          <p:attrName>ppt_w</p:attrName>
                                        </p:attrNameLst>
                                      </p:cBhvr>
                                      <p:tavLst>
                                        <p:tav tm="0">
                                          <p:val>
                                            <p:strVal val="#ppt_w*0.70"/>
                                          </p:val>
                                        </p:tav>
                                        <p:tav tm="100000">
                                          <p:val>
                                            <p:strVal val="#ppt_w"/>
                                          </p:val>
                                        </p:tav>
                                      </p:tavLst>
                                    </p:anim>
                                    <p:anim calcmode="lin" valueType="num">
                                      <p:cBhvr>
                                        <p:cTn id="22" dur="500" fill="hold"/>
                                        <p:tgtEl>
                                          <p:spTgt spid="29706"/>
                                        </p:tgtEl>
                                        <p:attrNameLst>
                                          <p:attrName>ppt_h</p:attrName>
                                        </p:attrNameLst>
                                      </p:cBhvr>
                                      <p:tavLst>
                                        <p:tav tm="0">
                                          <p:val>
                                            <p:strVal val="#ppt_h"/>
                                          </p:val>
                                        </p:tav>
                                        <p:tav tm="100000">
                                          <p:val>
                                            <p:strVal val="#ppt_h"/>
                                          </p:val>
                                        </p:tav>
                                      </p:tavLst>
                                    </p:anim>
                                    <p:animEffect transition="in" filter="fade">
                                      <p:cBhvr>
                                        <p:cTn id="23" dur="500"/>
                                        <p:tgtEl>
                                          <p:spTgt spid="29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策略模式实现</a:t>
            </a:r>
            <a:r>
              <a:rPr lang="zh-CN" altLang="en-US" dirty="0">
                <a:solidFill>
                  <a:srgbClr val="FF0000"/>
                </a:solidFill>
              </a:rPr>
              <a:t>步骤三</a:t>
            </a:r>
            <a:endParaRPr lang="en-US" altLang="zh-CN" dirty="0">
              <a:solidFill>
                <a:srgbClr val="FF0000"/>
              </a:solidFill>
            </a:endParaRPr>
          </a:p>
          <a:p>
            <a:pPr lvl="1">
              <a:buFontTx/>
              <a:buBlip>
                <a:blip r:embed="rId3"/>
              </a:buBlip>
            </a:pPr>
            <a:r>
              <a:rPr lang="zh-CN" altLang="en-US" dirty="0"/>
              <a:t>定义环境类。</a:t>
            </a:r>
          </a:p>
          <a:p>
            <a:pPr>
              <a:buFontTx/>
              <a:buBlip>
                <a:blip r:embed="rId2"/>
              </a:buBlip>
            </a:pPr>
            <a:endParaRPr lang="zh-CN" altLang="en-US" dirty="0"/>
          </a:p>
        </p:txBody>
      </p:sp>
      <p:pic>
        <p:nvPicPr>
          <p:cNvPr id="30727" name="Picture 7"/>
          <p:cNvPicPr>
            <a:picLocks noChangeAspect="1" noChangeArrowheads="1"/>
          </p:cNvPicPr>
          <p:nvPr/>
        </p:nvPicPr>
        <p:blipFill>
          <a:blip r:embed="rId4" cstate="print"/>
          <a:srcRect/>
          <a:stretch>
            <a:fillRect/>
          </a:stretch>
        </p:blipFill>
        <p:spPr bwMode="auto">
          <a:xfrm>
            <a:off x="1991544" y="2420888"/>
            <a:ext cx="3789812" cy="3240360"/>
          </a:xfrm>
          <a:prstGeom prst="rect">
            <a:avLst/>
          </a:prstGeom>
          <a:noFill/>
          <a:ln w="9525">
            <a:noFill/>
            <a:miter lim="800000"/>
            <a:headEnd/>
            <a:tailEnd/>
          </a:ln>
        </p:spPr>
      </p:pic>
      <p:pic>
        <p:nvPicPr>
          <p:cNvPr id="30728" name="Picture 8"/>
          <p:cNvPicPr>
            <a:picLocks noChangeAspect="1" noChangeArrowheads="1"/>
          </p:cNvPicPr>
          <p:nvPr/>
        </p:nvPicPr>
        <p:blipFill>
          <a:blip r:embed="rId5" cstate="print"/>
          <a:srcRect/>
          <a:stretch>
            <a:fillRect/>
          </a:stretch>
        </p:blipFill>
        <p:spPr bwMode="auto">
          <a:xfrm>
            <a:off x="5807968" y="1628800"/>
            <a:ext cx="4445186" cy="468052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0727"/>
                                        </p:tgtEl>
                                        <p:attrNameLst>
                                          <p:attrName>style.visibility</p:attrName>
                                        </p:attrNameLst>
                                      </p:cBhvr>
                                      <p:to>
                                        <p:strVal val="visible"/>
                                      </p:to>
                                    </p:set>
                                    <p:anim calcmode="lin" valueType="num">
                                      <p:cBhvr>
                                        <p:cTn id="7" dur="500" fill="hold"/>
                                        <p:tgtEl>
                                          <p:spTgt spid="30727"/>
                                        </p:tgtEl>
                                        <p:attrNameLst>
                                          <p:attrName>ppt_w</p:attrName>
                                        </p:attrNameLst>
                                      </p:cBhvr>
                                      <p:tavLst>
                                        <p:tav tm="0">
                                          <p:val>
                                            <p:strVal val="#ppt_w*0.70"/>
                                          </p:val>
                                        </p:tav>
                                        <p:tav tm="100000">
                                          <p:val>
                                            <p:strVal val="#ppt_w"/>
                                          </p:val>
                                        </p:tav>
                                      </p:tavLst>
                                    </p:anim>
                                    <p:anim calcmode="lin" valueType="num">
                                      <p:cBhvr>
                                        <p:cTn id="8" dur="500" fill="hold"/>
                                        <p:tgtEl>
                                          <p:spTgt spid="30727"/>
                                        </p:tgtEl>
                                        <p:attrNameLst>
                                          <p:attrName>ppt_h</p:attrName>
                                        </p:attrNameLst>
                                      </p:cBhvr>
                                      <p:tavLst>
                                        <p:tav tm="0">
                                          <p:val>
                                            <p:strVal val="#ppt_h"/>
                                          </p:val>
                                        </p:tav>
                                        <p:tav tm="100000">
                                          <p:val>
                                            <p:strVal val="#ppt_h"/>
                                          </p:val>
                                        </p:tav>
                                      </p:tavLst>
                                    </p:anim>
                                    <p:animEffect transition="in" filter="fade">
                                      <p:cBhvr>
                                        <p:cTn id="9" dur="500"/>
                                        <p:tgtEl>
                                          <p:spTgt spid="3072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0728"/>
                                        </p:tgtEl>
                                        <p:attrNameLst>
                                          <p:attrName>style.visibility</p:attrName>
                                        </p:attrNameLst>
                                      </p:cBhvr>
                                      <p:to>
                                        <p:strVal val="visible"/>
                                      </p:to>
                                    </p:set>
                                    <p:anim calcmode="lin" valueType="num">
                                      <p:cBhvr>
                                        <p:cTn id="14" dur="500" fill="hold"/>
                                        <p:tgtEl>
                                          <p:spTgt spid="30728"/>
                                        </p:tgtEl>
                                        <p:attrNameLst>
                                          <p:attrName>ppt_w</p:attrName>
                                        </p:attrNameLst>
                                      </p:cBhvr>
                                      <p:tavLst>
                                        <p:tav tm="0">
                                          <p:val>
                                            <p:strVal val="#ppt_w*0.70"/>
                                          </p:val>
                                        </p:tav>
                                        <p:tav tm="100000">
                                          <p:val>
                                            <p:strVal val="#ppt_w"/>
                                          </p:val>
                                        </p:tav>
                                      </p:tavLst>
                                    </p:anim>
                                    <p:anim calcmode="lin" valueType="num">
                                      <p:cBhvr>
                                        <p:cTn id="15" dur="500" fill="hold"/>
                                        <p:tgtEl>
                                          <p:spTgt spid="30728"/>
                                        </p:tgtEl>
                                        <p:attrNameLst>
                                          <p:attrName>ppt_h</p:attrName>
                                        </p:attrNameLst>
                                      </p:cBhvr>
                                      <p:tavLst>
                                        <p:tav tm="0">
                                          <p:val>
                                            <p:strVal val="#ppt_h"/>
                                          </p:val>
                                        </p:tav>
                                        <p:tav tm="100000">
                                          <p:val>
                                            <p:strVal val="#ppt_h"/>
                                          </p:val>
                                        </p:tav>
                                      </p:tavLst>
                                    </p:anim>
                                    <p:animEffect transition="in" filter="fade">
                                      <p:cBhvr>
                                        <p:cTn id="16"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思考：适配器模式与策略模式的</a:t>
            </a:r>
            <a:r>
              <a:rPr lang="zh-CN" altLang="en-US" dirty="0">
                <a:solidFill>
                  <a:srgbClr val="FF0000"/>
                </a:solidFill>
              </a:rPr>
              <a:t>区别</a:t>
            </a:r>
          </a:p>
          <a:p>
            <a:pPr lvl="1">
              <a:buFontTx/>
              <a:buBlip>
                <a:blip r:embed="rId3"/>
              </a:buBlip>
            </a:pPr>
            <a:r>
              <a:rPr lang="zh-CN" altLang="en-US"/>
              <a:t>武器</a:t>
            </a:r>
            <a:r>
              <a:rPr lang="zh-CN" altLang="en-US">
                <a:solidFill>
                  <a:srgbClr val="FF0000"/>
                </a:solidFill>
              </a:rPr>
              <a:t>升级</a:t>
            </a:r>
            <a:r>
              <a:rPr lang="zh-CN" altLang="en-US"/>
              <a:t>，</a:t>
            </a:r>
            <a:r>
              <a:rPr lang="zh-CN" altLang="en-US" dirty="0"/>
              <a:t>其他接口实现与匹配。</a:t>
            </a:r>
            <a:endParaRPr lang="en-US" altLang="zh-CN" dirty="0"/>
          </a:p>
          <a:p>
            <a:pPr lvl="1">
              <a:buFontTx/>
              <a:buBlip>
                <a:blip r:embed="rId3"/>
              </a:buBlip>
            </a:pPr>
            <a:r>
              <a:rPr lang="zh-CN" altLang="en-US" dirty="0"/>
              <a:t>武器</a:t>
            </a:r>
            <a:r>
              <a:rPr lang="zh-CN" altLang="en-US" dirty="0">
                <a:solidFill>
                  <a:srgbClr val="FF0000"/>
                </a:solidFill>
              </a:rPr>
              <a:t>变更</a:t>
            </a:r>
            <a:r>
              <a:rPr lang="zh-CN" altLang="en-US" dirty="0"/>
              <a:t>，其他武器动态更换。</a:t>
            </a:r>
            <a:endParaRPr lang="en-US" altLang="zh-CN" dirty="0"/>
          </a:p>
        </p:txBody>
      </p:sp>
      <p:pic>
        <p:nvPicPr>
          <p:cNvPr id="31748" name="Picture 4"/>
          <p:cNvPicPr>
            <a:picLocks noChangeAspect="1" noChangeArrowheads="1"/>
          </p:cNvPicPr>
          <p:nvPr/>
        </p:nvPicPr>
        <p:blipFill>
          <a:blip r:embed="rId4" cstate="print"/>
          <a:srcRect/>
          <a:stretch>
            <a:fillRect/>
          </a:stretch>
        </p:blipFill>
        <p:spPr bwMode="auto">
          <a:xfrm>
            <a:off x="6204520" y="2909514"/>
            <a:ext cx="2808312" cy="3543822"/>
          </a:xfrm>
          <a:prstGeom prst="rect">
            <a:avLst/>
          </a:prstGeom>
          <a:noFill/>
          <a:ln w="9525">
            <a:noFill/>
            <a:miter lim="800000"/>
            <a:headEnd/>
            <a:tailEnd/>
          </a:ln>
        </p:spPr>
      </p:pic>
      <p:pic>
        <p:nvPicPr>
          <p:cNvPr id="31749" name="Picture 5"/>
          <p:cNvPicPr>
            <a:picLocks noChangeAspect="1" noChangeArrowheads="1"/>
          </p:cNvPicPr>
          <p:nvPr/>
        </p:nvPicPr>
        <p:blipFill>
          <a:blip r:embed="rId5" cstate="print"/>
          <a:srcRect/>
          <a:stretch>
            <a:fillRect/>
          </a:stretch>
        </p:blipFill>
        <p:spPr bwMode="auto">
          <a:xfrm>
            <a:off x="3036168" y="2978094"/>
            <a:ext cx="2736304" cy="3387805"/>
          </a:xfrm>
          <a:prstGeom prst="rect">
            <a:avLst/>
          </a:prstGeom>
          <a:noFill/>
          <a:ln w="9525">
            <a:noFill/>
            <a:miter lim="800000"/>
            <a:headEnd/>
            <a:tailEnd/>
          </a:ln>
        </p:spPr>
      </p:pic>
      <p:sp>
        <p:nvSpPr>
          <p:cNvPr id="7" name="云形标注 6"/>
          <p:cNvSpPr/>
          <p:nvPr/>
        </p:nvSpPr>
        <p:spPr>
          <a:xfrm>
            <a:off x="1668016" y="3140968"/>
            <a:ext cx="2483768" cy="828672"/>
          </a:xfrm>
          <a:prstGeom prst="cloudCallout">
            <a:avLst>
              <a:gd name="adj1" fmla="val 29282"/>
              <a:gd name="adj2" fmla="val 10232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变成五彩神鹿飞起来！</a:t>
            </a:r>
          </a:p>
        </p:txBody>
      </p:sp>
      <p:sp>
        <p:nvSpPr>
          <p:cNvPr id="8" name="云形标注 7"/>
          <p:cNvSpPr/>
          <p:nvPr/>
        </p:nvSpPr>
        <p:spPr>
          <a:xfrm>
            <a:off x="8076728" y="5085184"/>
            <a:ext cx="2483768" cy="612648"/>
          </a:xfrm>
          <a:prstGeom prst="cloudCallout">
            <a:avLst>
              <a:gd name="adj1" fmla="val -21340"/>
              <a:gd name="adj2" fmla="val -15309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我要加农炮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anim calcmode="lin" valueType="num">
                                      <p:cBhvr>
                                        <p:cTn id="7" dur="500" fill="hold"/>
                                        <p:tgtEl>
                                          <p:spTgt spid="31749"/>
                                        </p:tgtEl>
                                        <p:attrNameLst>
                                          <p:attrName>ppt_w</p:attrName>
                                        </p:attrNameLst>
                                      </p:cBhvr>
                                      <p:tavLst>
                                        <p:tav tm="0">
                                          <p:val>
                                            <p:strVal val="#ppt_w*0.70"/>
                                          </p:val>
                                        </p:tav>
                                        <p:tav tm="100000">
                                          <p:val>
                                            <p:strVal val="#ppt_w"/>
                                          </p:val>
                                        </p:tav>
                                      </p:tavLst>
                                    </p:anim>
                                    <p:anim calcmode="lin" valueType="num">
                                      <p:cBhvr>
                                        <p:cTn id="8" dur="500" fill="hold"/>
                                        <p:tgtEl>
                                          <p:spTgt spid="31749"/>
                                        </p:tgtEl>
                                        <p:attrNameLst>
                                          <p:attrName>ppt_h</p:attrName>
                                        </p:attrNameLst>
                                      </p:cBhvr>
                                      <p:tavLst>
                                        <p:tav tm="0">
                                          <p:val>
                                            <p:strVal val="#ppt_h"/>
                                          </p:val>
                                        </p:tav>
                                        <p:tav tm="100000">
                                          <p:val>
                                            <p:strVal val="#ppt_h"/>
                                          </p:val>
                                        </p:tav>
                                      </p:tavLst>
                                    </p:anim>
                                    <p:animEffect transition="in" filter="fade">
                                      <p:cBhvr>
                                        <p:cTn id="9" dur="500"/>
                                        <p:tgtEl>
                                          <p:spTgt spid="31749"/>
                                        </p:tgtEl>
                                      </p:cBhvr>
                                    </p:animEffect>
                                  </p:childTnLst>
                                </p:cTn>
                              </p:par>
                              <p:par>
                                <p:cTn id="10" presetID="55" presetClass="entr" presetSubtype="0" fill="hold" nodeType="withEffect">
                                  <p:stCondLst>
                                    <p:cond delay="0"/>
                                  </p:stCondLst>
                                  <p:childTnLst>
                                    <p:set>
                                      <p:cBhvr>
                                        <p:cTn id="11" dur="1" fill="hold">
                                          <p:stCondLst>
                                            <p:cond delay="0"/>
                                          </p:stCondLst>
                                        </p:cTn>
                                        <p:tgtEl>
                                          <p:spTgt spid="31748"/>
                                        </p:tgtEl>
                                        <p:attrNameLst>
                                          <p:attrName>style.visibility</p:attrName>
                                        </p:attrNameLst>
                                      </p:cBhvr>
                                      <p:to>
                                        <p:strVal val="visible"/>
                                      </p:to>
                                    </p:set>
                                    <p:anim calcmode="lin" valueType="num">
                                      <p:cBhvr>
                                        <p:cTn id="12" dur="500" fill="hold"/>
                                        <p:tgtEl>
                                          <p:spTgt spid="31748"/>
                                        </p:tgtEl>
                                        <p:attrNameLst>
                                          <p:attrName>ppt_w</p:attrName>
                                        </p:attrNameLst>
                                      </p:cBhvr>
                                      <p:tavLst>
                                        <p:tav tm="0">
                                          <p:val>
                                            <p:strVal val="#ppt_w*0.70"/>
                                          </p:val>
                                        </p:tav>
                                        <p:tav tm="100000">
                                          <p:val>
                                            <p:strVal val="#ppt_w"/>
                                          </p:val>
                                        </p:tav>
                                      </p:tavLst>
                                    </p:anim>
                                    <p:anim calcmode="lin" valueType="num">
                                      <p:cBhvr>
                                        <p:cTn id="13" dur="500" fill="hold"/>
                                        <p:tgtEl>
                                          <p:spTgt spid="31748"/>
                                        </p:tgtEl>
                                        <p:attrNameLst>
                                          <p:attrName>ppt_h</p:attrName>
                                        </p:attrNameLst>
                                      </p:cBhvr>
                                      <p:tavLst>
                                        <p:tav tm="0">
                                          <p:val>
                                            <p:strVal val="#ppt_h"/>
                                          </p:val>
                                        </p:tav>
                                        <p:tav tm="100000">
                                          <p:val>
                                            <p:strVal val="#ppt_h"/>
                                          </p:val>
                                        </p:tav>
                                      </p:tavLst>
                                    </p:anim>
                                    <p:animEffect transition="in" filter="fade">
                                      <p:cBhvr>
                                        <p:cTn id="14" dur="500"/>
                                        <p:tgtEl>
                                          <p:spTgt spid="31748"/>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strVal val="#ppt_w*0.70"/>
                                          </p:val>
                                        </p:tav>
                                        <p:tav tm="100000">
                                          <p:val>
                                            <p:strVal val="#ppt_w"/>
                                          </p:val>
                                        </p:tav>
                                      </p:tavLst>
                                    </p:anim>
                                    <p:anim calcmode="lin" valueType="num">
                                      <p:cBhvr>
                                        <p:cTn id="20" dur="500" fill="hold"/>
                                        <p:tgtEl>
                                          <p:spTgt spid="7"/>
                                        </p:tgtEl>
                                        <p:attrNameLst>
                                          <p:attrName>ppt_h</p:attrName>
                                        </p:attrNameLst>
                                      </p:cBhvr>
                                      <p:tavLst>
                                        <p:tav tm="0">
                                          <p:val>
                                            <p:strVal val="#ppt_h"/>
                                          </p:val>
                                        </p:tav>
                                        <p:tav tm="100000">
                                          <p:val>
                                            <p:strVal val="#ppt_h"/>
                                          </p:val>
                                        </p:tav>
                                      </p:tavLst>
                                    </p:anim>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strVal val="#ppt_w*0.70"/>
                                          </p:val>
                                        </p:tav>
                                        <p:tav tm="100000">
                                          <p:val>
                                            <p:strVal val="#ppt_w"/>
                                          </p:val>
                                        </p:tav>
                                      </p:tavLst>
                                    </p:anim>
                                    <p:anim calcmode="lin" valueType="num">
                                      <p:cBhvr>
                                        <p:cTn id="27" dur="500" fill="hold"/>
                                        <p:tgtEl>
                                          <p:spTgt spid="8"/>
                                        </p:tgtEl>
                                        <p:attrNameLst>
                                          <p:attrName>ppt_h</p:attrName>
                                        </p:attrNameLst>
                                      </p:cBhvr>
                                      <p:tavLst>
                                        <p:tav tm="0">
                                          <p:val>
                                            <p:strVal val="#ppt_h"/>
                                          </p:val>
                                        </p:tav>
                                        <p:tav tm="100000">
                                          <p:val>
                                            <p:strVal val="#ppt_h"/>
                                          </p:val>
                                        </p:tav>
                                      </p:tavLst>
                                    </p:anim>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1746">
                                            <p:txEl>
                                              <p:pRg st="1" end="1"/>
                                            </p:txEl>
                                          </p:spTgt>
                                        </p:tgtEl>
                                        <p:attrNameLst>
                                          <p:attrName>style.visibility</p:attrName>
                                        </p:attrNameLst>
                                      </p:cBhvr>
                                      <p:to>
                                        <p:strVal val="visible"/>
                                      </p:to>
                                    </p:set>
                                    <p:anim calcmode="lin" valueType="num">
                                      <p:cBhvr additive="base">
                                        <p:cTn id="33" dur="500" fill="hold"/>
                                        <p:tgtEl>
                                          <p:spTgt spid="31746">
                                            <p:txEl>
                                              <p:pRg st="1" end="1"/>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174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31746">
                                            <p:txEl>
                                              <p:pRg st="2" end="2"/>
                                            </p:txEl>
                                          </p:spTgt>
                                        </p:tgtEl>
                                        <p:attrNameLst>
                                          <p:attrName>style.visibility</p:attrName>
                                        </p:attrNameLst>
                                      </p:cBhvr>
                                      <p:to>
                                        <p:strVal val="visible"/>
                                      </p:to>
                                    </p:set>
                                    <p:anim calcmode="lin" valueType="num">
                                      <p:cBhvr additive="base">
                                        <p:cTn id="39" dur="500" fill="hold"/>
                                        <p:tgtEl>
                                          <p:spTgt spid="31746">
                                            <p:txEl>
                                              <p:pRg st="2" end="2"/>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174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上节回顾</a:t>
            </a:r>
            <a:endParaRPr lang="en-US" altLang="zh-CN" dirty="0"/>
          </a:p>
          <a:p>
            <a:pPr lvl="1">
              <a:buBlip>
                <a:blip r:embed="rId3"/>
              </a:buBlip>
            </a:pPr>
            <a:r>
              <a:rPr lang="zh-CN" altLang="en-US" dirty="0"/>
              <a:t>将一个类的接口</a:t>
            </a:r>
            <a:r>
              <a:rPr lang="zh-CN" altLang="en-US" dirty="0">
                <a:solidFill>
                  <a:srgbClr val="FF0000"/>
                </a:solidFill>
              </a:rPr>
              <a:t>转换</a:t>
            </a:r>
            <a:r>
              <a:rPr lang="zh-CN" altLang="en-US" dirty="0"/>
              <a:t>成客户希望的另外一个接口</a:t>
            </a:r>
            <a:endParaRPr lang="en-US" altLang="zh-CN" dirty="0"/>
          </a:p>
          <a:p>
            <a:pPr lvl="1">
              <a:buBlip>
                <a:blip r:embed="rId3"/>
              </a:buBlip>
            </a:pPr>
            <a:r>
              <a:rPr lang="zh-CN" altLang="en-US" dirty="0"/>
              <a:t>使得原本由于</a:t>
            </a:r>
            <a:r>
              <a:rPr lang="zh-CN" altLang="en-US" dirty="0">
                <a:solidFill>
                  <a:srgbClr val="FF0000"/>
                </a:solidFill>
              </a:rPr>
              <a:t>接口不兼容</a:t>
            </a:r>
            <a:r>
              <a:rPr lang="zh-CN" altLang="en-US" dirty="0"/>
              <a:t>而不能一起工作的那些类可以</a:t>
            </a:r>
            <a:r>
              <a:rPr lang="zh-CN" altLang="en-US" dirty="0">
                <a:solidFill>
                  <a:srgbClr val="FF0000"/>
                </a:solidFill>
              </a:rPr>
              <a:t>一起工作</a:t>
            </a:r>
            <a:r>
              <a:rPr lang="zh-CN" altLang="en-US" dirty="0"/>
              <a:t>。</a:t>
            </a:r>
            <a:endParaRPr lang="en-US" altLang="zh-CN" dirty="0"/>
          </a:p>
          <a:p>
            <a:pPr lvl="1">
              <a:buBlip>
                <a:blip r:embed="rId3"/>
              </a:buBlip>
            </a:pPr>
            <a:r>
              <a:rPr lang="zh-CN" altLang="en-US" dirty="0"/>
              <a:t>尽可能</a:t>
            </a:r>
            <a:r>
              <a:rPr lang="zh-CN" altLang="en-US" dirty="0">
                <a:solidFill>
                  <a:srgbClr val="FF0000"/>
                </a:solidFill>
              </a:rPr>
              <a:t>保持已有的类不变</a:t>
            </a:r>
            <a:r>
              <a:rPr lang="zh-CN" altLang="en-US" dirty="0"/>
              <a:t>的前提下，适应当前的系统。</a:t>
            </a:r>
            <a:endParaRPr lang="en-US" altLang="zh-CN" dirty="0"/>
          </a:p>
          <a:p>
            <a:pPr lvl="1">
              <a:buFontTx/>
              <a:buBlip>
                <a:blip r:embed="rId3"/>
              </a:buBlip>
            </a:pPr>
            <a:endParaRPr lang="en-US" altLang="zh-CN" dirty="0">
              <a:solidFill>
                <a:srgbClr val="FF0000"/>
              </a:solidFill>
            </a:endParaRPr>
          </a:p>
          <a:p>
            <a:pPr lvl="1">
              <a:buFontTx/>
              <a:buBlip>
                <a:blip r:embed="rId3"/>
              </a:buBlip>
            </a:pPr>
            <a:endParaRPr lang="zh-CN" altLang="en-US"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FontTx/>
              <a:buBlip>
                <a:blip r:embed="rId3"/>
              </a:buBlip>
            </a:pPr>
            <a:r>
              <a:rPr lang="zh-CN" altLang="en-US" dirty="0"/>
              <a:t>策略模式详解</a:t>
            </a:r>
            <a:endParaRPr lang="en-US" altLang="zh-CN" dirty="0"/>
          </a:p>
          <a:p>
            <a:pPr lvl="1">
              <a:buBlip>
                <a:blip r:embed="rId3"/>
              </a:buBlip>
            </a:pPr>
            <a:r>
              <a:rPr lang="zh-CN" altLang="en-US" dirty="0"/>
              <a:t>策略模式实现</a:t>
            </a:r>
            <a:endParaRPr lang="en-US" altLang="zh-CN" dirty="0"/>
          </a:p>
          <a:p>
            <a:pPr lvl="1">
              <a:buFontTx/>
              <a:buBlip>
                <a:blip r:embed="rId3"/>
              </a:buBlip>
            </a:pPr>
            <a:r>
              <a:rPr lang="zh-CN" altLang="en-US" dirty="0">
                <a:solidFill>
                  <a:srgbClr val="FF0000"/>
                </a:solidFill>
              </a:rPr>
              <a:t>扩展练习</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sz="half" idx="10"/>
          </p:nvPr>
        </p:nvSpPr>
        <p:spPr>
          <a:xfrm>
            <a:off x="1981200" y="1071563"/>
            <a:ext cx="8186738" cy="5357812"/>
          </a:xfrm>
        </p:spPr>
        <p:txBody>
          <a:bodyPr/>
          <a:lstStyle/>
          <a:p>
            <a:pPr>
              <a:buFontTx/>
              <a:buBlip>
                <a:blip r:embed="rId2"/>
              </a:buBlip>
            </a:pPr>
            <a:r>
              <a:rPr lang="zh-CN" altLang="en-US"/>
              <a:t>案例练习</a:t>
            </a:r>
            <a:endParaRPr lang="en-US" altLang="zh-CN"/>
          </a:p>
        </p:txBody>
      </p:sp>
      <p:pic>
        <p:nvPicPr>
          <p:cNvPr id="33799" name="Picture 7" descr="http://my.csdn.net/uploads/201205/11/1336731431_2462.png"/>
          <p:cNvPicPr>
            <a:picLocks noChangeAspect="1" noChangeArrowheads="1"/>
          </p:cNvPicPr>
          <p:nvPr/>
        </p:nvPicPr>
        <p:blipFill>
          <a:blip r:embed="rId3" cstate="print"/>
          <a:srcRect/>
          <a:stretch>
            <a:fillRect/>
          </a:stretch>
        </p:blipFill>
        <p:spPr bwMode="auto">
          <a:xfrm>
            <a:off x="5015880" y="692696"/>
            <a:ext cx="4209696" cy="2736304"/>
          </a:xfrm>
          <a:prstGeom prst="rect">
            <a:avLst/>
          </a:prstGeom>
          <a:noFill/>
        </p:spPr>
      </p:pic>
      <p:pic>
        <p:nvPicPr>
          <p:cNvPr id="33801" name="Picture 9" descr="http://my.csdn.net/uploads/201205/11/1336733743_7225.jpg"/>
          <p:cNvPicPr>
            <a:picLocks noChangeAspect="1" noChangeArrowheads="1"/>
          </p:cNvPicPr>
          <p:nvPr/>
        </p:nvPicPr>
        <p:blipFill>
          <a:blip r:embed="rId4" cstate="print"/>
          <a:srcRect/>
          <a:stretch>
            <a:fillRect/>
          </a:stretch>
        </p:blipFill>
        <p:spPr bwMode="auto">
          <a:xfrm>
            <a:off x="3143672" y="3573017"/>
            <a:ext cx="6624736" cy="299438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3799"/>
                                        </p:tgtEl>
                                        <p:attrNameLst>
                                          <p:attrName>style.visibility</p:attrName>
                                        </p:attrNameLst>
                                      </p:cBhvr>
                                      <p:to>
                                        <p:strVal val="visible"/>
                                      </p:to>
                                    </p:set>
                                    <p:anim calcmode="lin" valueType="num">
                                      <p:cBhvr>
                                        <p:cTn id="7" dur="500" fill="hold"/>
                                        <p:tgtEl>
                                          <p:spTgt spid="33799"/>
                                        </p:tgtEl>
                                        <p:attrNameLst>
                                          <p:attrName>ppt_w</p:attrName>
                                        </p:attrNameLst>
                                      </p:cBhvr>
                                      <p:tavLst>
                                        <p:tav tm="0">
                                          <p:val>
                                            <p:strVal val="#ppt_w*0.70"/>
                                          </p:val>
                                        </p:tav>
                                        <p:tav tm="100000">
                                          <p:val>
                                            <p:strVal val="#ppt_w"/>
                                          </p:val>
                                        </p:tav>
                                      </p:tavLst>
                                    </p:anim>
                                    <p:anim calcmode="lin" valueType="num">
                                      <p:cBhvr>
                                        <p:cTn id="8" dur="500" fill="hold"/>
                                        <p:tgtEl>
                                          <p:spTgt spid="33799"/>
                                        </p:tgtEl>
                                        <p:attrNameLst>
                                          <p:attrName>ppt_h</p:attrName>
                                        </p:attrNameLst>
                                      </p:cBhvr>
                                      <p:tavLst>
                                        <p:tav tm="0">
                                          <p:val>
                                            <p:strVal val="#ppt_h"/>
                                          </p:val>
                                        </p:tav>
                                        <p:tav tm="100000">
                                          <p:val>
                                            <p:strVal val="#ppt_h"/>
                                          </p:val>
                                        </p:tav>
                                      </p:tavLst>
                                    </p:anim>
                                    <p:animEffect transition="in" filter="fade">
                                      <p:cBhvr>
                                        <p:cTn id="9" dur="500"/>
                                        <p:tgtEl>
                                          <p:spTgt spid="3379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3801"/>
                                        </p:tgtEl>
                                        <p:attrNameLst>
                                          <p:attrName>style.visibility</p:attrName>
                                        </p:attrNameLst>
                                      </p:cBhvr>
                                      <p:to>
                                        <p:strVal val="visible"/>
                                      </p:to>
                                    </p:set>
                                    <p:anim calcmode="lin" valueType="num">
                                      <p:cBhvr>
                                        <p:cTn id="14" dur="500" fill="hold"/>
                                        <p:tgtEl>
                                          <p:spTgt spid="33801"/>
                                        </p:tgtEl>
                                        <p:attrNameLst>
                                          <p:attrName>ppt_w</p:attrName>
                                        </p:attrNameLst>
                                      </p:cBhvr>
                                      <p:tavLst>
                                        <p:tav tm="0">
                                          <p:val>
                                            <p:strVal val="#ppt_w*0.70"/>
                                          </p:val>
                                        </p:tav>
                                        <p:tav tm="100000">
                                          <p:val>
                                            <p:strVal val="#ppt_w"/>
                                          </p:val>
                                        </p:tav>
                                      </p:tavLst>
                                    </p:anim>
                                    <p:anim calcmode="lin" valueType="num">
                                      <p:cBhvr>
                                        <p:cTn id="15" dur="500" fill="hold"/>
                                        <p:tgtEl>
                                          <p:spTgt spid="33801"/>
                                        </p:tgtEl>
                                        <p:attrNameLst>
                                          <p:attrName>ppt_h</p:attrName>
                                        </p:attrNameLst>
                                      </p:cBhvr>
                                      <p:tavLst>
                                        <p:tav tm="0">
                                          <p:val>
                                            <p:strVal val="#ppt_h"/>
                                          </p:val>
                                        </p:tav>
                                        <p:tav tm="100000">
                                          <p:val>
                                            <p:strVal val="#ppt_h"/>
                                          </p:val>
                                        </p:tav>
                                      </p:tavLst>
                                    </p:anim>
                                    <p:animEffect transition="in" filter="fade">
                                      <p:cBhvr>
                                        <p:cTn id="16" dur="500"/>
                                        <p:tgtEl>
                                          <p:spTgt spid="33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sz="half" idx="10"/>
          </p:nvPr>
        </p:nvSpPr>
        <p:spPr>
          <a:xfrm>
            <a:off x="1981200" y="1071563"/>
            <a:ext cx="8186738" cy="5357812"/>
          </a:xfrm>
        </p:spPr>
        <p:txBody>
          <a:bodyPr/>
          <a:lstStyle/>
          <a:p>
            <a:pPr>
              <a:buFontTx/>
              <a:buBlip>
                <a:blip r:embed="rId2"/>
              </a:buBlip>
            </a:pPr>
            <a:r>
              <a:rPr lang="zh-CN" altLang="en-US"/>
              <a:t>案例练习</a:t>
            </a:r>
            <a:endParaRPr lang="en-US" altLang="zh-CN"/>
          </a:p>
        </p:txBody>
      </p:sp>
      <p:pic>
        <p:nvPicPr>
          <p:cNvPr id="63490" name="Picture 2" descr="http://images.cnblogs.com/cnblogs_com/colinsong/%E5%95%86%E5%9C%BA%E6%94%B6%E9%93%B6%E7%B3%BB%E7%BB%9F%E7%95%8C%E9%9D%A2_%E7%AD%96%E7%95%A5%E6%A8%A1%E5%BC%8F%E5%BA%94%E7%94%A8.JPG"/>
          <p:cNvPicPr>
            <a:picLocks noChangeAspect="1" noChangeArrowheads="1"/>
          </p:cNvPicPr>
          <p:nvPr/>
        </p:nvPicPr>
        <p:blipFill>
          <a:blip r:embed="rId3" cstate="print"/>
          <a:srcRect/>
          <a:stretch>
            <a:fillRect/>
          </a:stretch>
        </p:blipFill>
        <p:spPr bwMode="auto">
          <a:xfrm>
            <a:off x="3503712" y="1916832"/>
            <a:ext cx="4392488" cy="418066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3490"/>
                                        </p:tgtEl>
                                        <p:attrNameLst>
                                          <p:attrName>style.visibility</p:attrName>
                                        </p:attrNameLst>
                                      </p:cBhvr>
                                      <p:to>
                                        <p:strVal val="visible"/>
                                      </p:to>
                                    </p:set>
                                    <p:anim calcmode="lin" valueType="num">
                                      <p:cBhvr>
                                        <p:cTn id="7" dur="500" fill="hold"/>
                                        <p:tgtEl>
                                          <p:spTgt spid="63490"/>
                                        </p:tgtEl>
                                        <p:attrNameLst>
                                          <p:attrName>ppt_w</p:attrName>
                                        </p:attrNameLst>
                                      </p:cBhvr>
                                      <p:tavLst>
                                        <p:tav tm="0">
                                          <p:val>
                                            <p:strVal val="#ppt_w*0.70"/>
                                          </p:val>
                                        </p:tav>
                                        <p:tav tm="100000">
                                          <p:val>
                                            <p:strVal val="#ppt_w"/>
                                          </p:val>
                                        </p:tav>
                                      </p:tavLst>
                                    </p:anim>
                                    <p:anim calcmode="lin" valueType="num">
                                      <p:cBhvr>
                                        <p:cTn id="8" dur="500" fill="hold"/>
                                        <p:tgtEl>
                                          <p:spTgt spid="63490"/>
                                        </p:tgtEl>
                                        <p:attrNameLst>
                                          <p:attrName>ppt_h</p:attrName>
                                        </p:attrNameLst>
                                      </p:cBhvr>
                                      <p:tavLst>
                                        <p:tav tm="0">
                                          <p:val>
                                            <p:strVal val="#ppt_h"/>
                                          </p:val>
                                        </p:tav>
                                        <p:tav tm="100000">
                                          <p:val>
                                            <p:strVal val="#ppt_h"/>
                                          </p:val>
                                        </p:tav>
                                      </p:tavLst>
                                    </p:anim>
                                    <p:animEffect transition="in" filter="fade">
                                      <p:cBhvr>
                                        <p:cTn id="9" dur="5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扩展说明</a:t>
            </a:r>
            <a:endParaRPr lang="en-US" altLang="zh-CN" dirty="0"/>
          </a:p>
          <a:p>
            <a:pPr lvl="1" eaLnBrk="1" hangingPunct="1"/>
            <a:r>
              <a:rPr lang="en-US" altLang="zh-CN" dirty="0"/>
              <a:t>Java SE</a:t>
            </a:r>
            <a:r>
              <a:rPr lang="zh-CN" altLang="en-US" dirty="0"/>
              <a:t>的</a:t>
            </a:r>
            <a:r>
              <a:rPr lang="zh-CN" altLang="en-US" dirty="0">
                <a:solidFill>
                  <a:srgbClr val="FF0000"/>
                </a:solidFill>
              </a:rPr>
              <a:t>容器布局管理</a:t>
            </a:r>
            <a:r>
              <a:rPr lang="zh-CN" altLang="en-US" dirty="0"/>
              <a:t>就是策略模式应用的一个经典实例</a:t>
            </a:r>
            <a:endParaRPr lang="zh-CN" altLang="en-US" dirty="0">
              <a:solidFill>
                <a:srgbClr val="FF0000"/>
              </a:solidFill>
            </a:endParaRPr>
          </a:p>
          <a:p>
            <a:pPr lvl="1"/>
            <a:endParaRPr lang="zh-CN" altLang="en-US" dirty="0"/>
          </a:p>
        </p:txBody>
      </p:sp>
      <p:pic>
        <p:nvPicPr>
          <p:cNvPr id="3" name="Picture 40"/>
          <p:cNvPicPr>
            <a:picLocks noChangeAspect="1" noChangeArrowheads="1"/>
          </p:cNvPicPr>
          <p:nvPr/>
        </p:nvPicPr>
        <p:blipFill>
          <a:blip r:embed="rId3" cstate="print"/>
          <a:srcRect/>
          <a:stretch>
            <a:fillRect/>
          </a:stretch>
        </p:blipFill>
        <p:spPr bwMode="auto">
          <a:xfrm>
            <a:off x="2855640" y="2636912"/>
            <a:ext cx="6489700" cy="3760788"/>
          </a:xfrm>
          <a:prstGeom prst="rect">
            <a:avLst/>
          </a:prstGeom>
          <a:noFill/>
          <a:ln w="9525">
            <a:noFill/>
            <a:miter lim="800000"/>
            <a:headEnd/>
            <a:tailEnd/>
          </a:ln>
        </p:spPr>
      </p:pic>
    </p:spTree>
    <p:extLst>
      <p:ext uri="{BB962C8B-B14F-4D97-AF65-F5344CB8AC3E}">
        <p14:creationId xmlns:p14="http://schemas.microsoft.com/office/powerpoint/2010/main" val="400394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7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扩展说明</a:t>
            </a:r>
            <a:endParaRPr lang="en-US" altLang="zh-CN" dirty="0"/>
          </a:p>
          <a:p>
            <a:pPr lvl="1" eaLnBrk="1" hangingPunct="1"/>
            <a:r>
              <a:rPr lang="zh-CN" altLang="en-US" dirty="0"/>
              <a:t>策略模式的</a:t>
            </a:r>
            <a:r>
              <a:rPr lang="zh-CN" altLang="en-US" dirty="0">
                <a:solidFill>
                  <a:srgbClr val="FF0000"/>
                </a:solidFill>
              </a:rPr>
              <a:t>优点</a:t>
            </a:r>
            <a:endParaRPr lang="en-US" altLang="zh-CN" dirty="0">
              <a:solidFill>
                <a:srgbClr val="FF0000"/>
              </a:solidFill>
            </a:endParaRPr>
          </a:p>
          <a:p>
            <a:pPr lvl="2" eaLnBrk="1" hangingPunct="1"/>
            <a:r>
              <a:rPr lang="zh-CN" altLang="en-US" dirty="0"/>
              <a:t>策略模式提供了</a:t>
            </a:r>
            <a:r>
              <a:rPr lang="zh-CN" altLang="en-US" dirty="0">
                <a:solidFill>
                  <a:srgbClr val="FF0000"/>
                </a:solidFill>
              </a:rPr>
              <a:t>对“开闭原则”的完美支持</a:t>
            </a:r>
            <a:r>
              <a:rPr lang="zh-CN" altLang="en-US" dirty="0"/>
              <a:t>，用户可以在不修改原有系统的基础上选择算法或行为，也可以灵活地增加新的算法或行为。</a:t>
            </a:r>
          </a:p>
          <a:p>
            <a:pPr lvl="2" eaLnBrk="1" hangingPunct="1"/>
            <a:r>
              <a:rPr lang="zh-CN" altLang="en-US" dirty="0"/>
              <a:t>策略模式提供了</a:t>
            </a:r>
            <a:r>
              <a:rPr lang="zh-CN" altLang="en-US" dirty="0">
                <a:solidFill>
                  <a:srgbClr val="FF0000"/>
                </a:solidFill>
              </a:rPr>
              <a:t>管理相关的算法族</a:t>
            </a:r>
            <a:r>
              <a:rPr lang="zh-CN" altLang="en-US" dirty="0"/>
              <a:t>的办法。</a:t>
            </a:r>
          </a:p>
          <a:p>
            <a:pPr lvl="2" eaLnBrk="1" hangingPunct="1"/>
            <a:r>
              <a:rPr lang="zh-CN" altLang="en-US" dirty="0"/>
              <a:t>策略模式提供了可以</a:t>
            </a:r>
            <a:r>
              <a:rPr lang="zh-CN" altLang="en-US" dirty="0">
                <a:solidFill>
                  <a:srgbClr val="FF0000"/>
                </a:solidFill>
              </a:rPr>
              <a:t>替换继承关系</a:t>
            </a:r>
            <a:r>
              <a:rPr lang="zh-CN" altLang="en-US" dirty="0"/>
              <a:t>的办法。</a:t>
            </a:r>
          </a:p>
          <a:p>
            <a:pPr lvl="2" eaLnBrk="1" hangingPunct="1"/>
            <a:r>
              <a:rPr lang="zh-CN" altLang="en-US" dirty="0"/>
              <a:t>使用策略模式可以</a:t>
            </a:r>
            <a:r>
              <a:rPr lang="zh-CN" altLang="en-US" dirty="0">
                <a:solidFill>
                  <a:srgbClr val="FF0000"/>
                </a:solidFill>
              </a:rPr>
              <a:t>避免使用多重条件转移</a:t>
            </a:r>
            <a:r>
              <a:rPr lang="zh-CN" altLang="en-US" dirty="0"/>
              <a:t>语句。</a:t>
            </a:r>
          </a:p>
          <a:p>
            <a:pPr lvl="1"/>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扩展说明</a:t>
            </a:r>
            <a:endParaRPr lang="en-US" altLang="zh-CN" dirty="0"/>
          </a:p>
          <a:p>
            <a:pPr lvl="1" eaLnBrk="1" hangingPunct="1"/>
            <a:r>
              <a:rPr lang="zh-CN" altLang="en-US" dirty="0"/>
              <a:t>策略模式的</a:t>
            </a:r>
            <a:r>
              <a:rPr lang="zh-CN" altLang="en-US" dirty="0">
                <a:solidFill>
                  <a:srgbClr val="FF0000"/>
                </a:solidFill>
              </a:rPr>
              <a:t>缺点</a:t>
            </a:r>
            <a:endParaRPr lang="en-US" altLang="zh-CN" dirty="0">
              <a:solidFill>
                <a:srgbClr val="FF0000"/>
              </a:solidFill>
            </a:endParaRPr>
          </a:p>
          <a:p>
            <a:pPr lvl="2" eaLnBrk="1" hangingPunct="1"/>
            <a:r>
              <a:rPr lang="zh-CN" altLang="en-US" dirty="0"/>
              <a:t>客户端</a:t>
            </a:r>
            <a:r>
              <a:rPr lang="zh-CN" altLang="en-US" dirty="0">
                <a:solidFill>
                  <a:srgbClr val="FF0000"/>
                </a:solidFill>
              </a:rPr>
              <a:t>必须知道所有的策略类</a:t>
            </a:r>
            <a:r>
              <a:rPr lang="zh-CN" altLang="en-US" dirty="0"/>
              <a:t>，并自行决定使用哪一个策略类。 </a:t>
            </a:r>
          </a:p>
          <a:p>
            <a:pPr lvl="2" eaLnBrk="1" hangingPunct="1"/>
            <a:r>
              <a:rPr lang="zh-CN" altLang="en-US" dirty="0"/>
              <a:t>策略模式将造成</a:t>
            </a:r>
            <a:r>
              <a:rPr lang="zh-CN" altLang="en-US" dirty="0">
                <a:solidFill>
                  <a:srgbClr val="FF0000"/>
                </a:solidFill>
              </a:rPr>
              <a:t>产生很多策略类</a:t>
            </a:r>
            <a:r>
              <a:rPr lang="zh-CN" altLang="en-US" dirty="0"/>
              <a:t>。</a:t>
            </a:r>
          </a:p>
          <a:p>
            <a:pPr lvl="1"/>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小结</a:t>
            </a:r>
            <a:endParaRPr lang="en-US" altLang="zh-CN" dirty="0"/>
          </a:p>
          <a:p>
            <a:pPr lvl="1">
              <a:buBlip>
                <a:blip r:embed="rId3"/>
              </a:buBlip>
            </a:pPr>
            <a:r>
              <a:rPr lang="zh-CN" altLang="en-US" dirty="0"/>
              <a:t>策略模式适用环境</a:t>
            </a:r>
            <a:endParaRPr lang="en-US" altLang="zh-CN" dirty="0"/>
          </a:p>
          <a:p>
            <a:pPr lvl="2">
              <a:buBlip>
                <a:blip r:embed="rId3"/>
              </a:buBlip>
            </a:pPr>
            <a:r>
              <a:rPr lang="zh-CN" altLang="en-US" dirty="0"/>
              <a:t>如果在一个系统里面有许多类，</a:t>
            </a:r>
            <a:r>
              <a:rPr lang="zh-CN" altLang="en-US" dirty="0">
                <a:solidFill>
                  <a:srgbClr val="FF0000"/>
                </a:solidFill>
              </a:rPr>
              <a:t>它们之间的区别仅在于它们的行为</a:t>
            </a:r>
            <a:r>
              <a:rPr lang="zh-CN" altLang="en-US" dirty="0"/>
              <a:t>，那么使用策略模式可以动态地让一个对象在许多行为中选择一种行为。</a:t>
            </a:r>
            <a:endParaRPr lang="en-US" altLang="zh-CN" dirty="0"/>
          </a:p>
          <a:p>
            <a:pPr lvl="2">
              <a:buBlip>
                <a:blip r:embed="rId3"/>
              </a:buBlip>
            </a:pPr>
            <a:r>
              <a:rPr lang="zh-CN" altLang="en-US" dirty="0"/>
              <a:t>一个系统</a:t>
            </a:r>
            <a:r>
              <a:rPr lang="zh-CN" altLang="en-US" dirty="0">
                <a:solidFill>
                  <a:srgbClr val="FF0000"/>
                </a:solidFill>
              </a:rPr>
              <a:t>需要动态地在几种算法中选择一种。</a:t>
            </a:r>
            <a:endParaRPr lang="en-US" altLang="zh-CN" dirty="0">
              <a:solidFill>
                <a:srgbClr val="FF0000"/>
              </a:solidFill>
            </a:endParaRPr>
          </a:p>
          <a:p>
            <a:pPr lvl="2">
              <a:buBlip>
                <a:blip r:embed="rId3"/>
              </a:buBlip>
            </a:pPr>
            <a:r>
              <a:rPr lang="zh-CN" altLang="en-US" dirty="0"/>
              <a:t>不希望客户端知道复杂的、与算法相关的数据结构，</a:t>
            </a:r>
            <a:r>
              <a:rPr lang="zh-CN" altLang="en-US" dirty="0">
                <a:solidFill>
                  <a:srgbClr val="FF0000"/>
                </a:solidFill>
              </a:rPr>
              <a:t>在具体策略类中封装算法和相关的数据结构</a:t>
            </a:r>
            <a:r>
              <a:rPr lang="zh-CN" altLang="en-US" dirty="0"/>
              <a:t>，提高算法的保密性与安全性。</a:t>
            </a:r>
            <a:endParaRPr lang="en-US" altLang="zh-CN" dirty="0">
              <a:solidFill>
                <a:srgbClr val="FF0000"/>
              </a:solidFill>
            </a:endParaRPr>
          </a:p>
          <a:p>
            <a:pPr lvl="1">
              <a:buFontTx/>
              <a:buBlip>
                <a:blip r:embed="rId3"/>
              </a:buBlip>
            </a:pPr>
            <a:endParaRPr lang="zh-CN" altLang="en-US"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7"/>
          <p:cNvSpPr txBox="1">
            <a:spLocks noChangeArrowheads="1"/>
          </p:cNvSpPr>
          <p:nvPr/>
        </p:nvSpPr>
        <p:spPr bwMode="auto">
          <a:xfrm>
            <a:off x="1809750" y="2593975"/>
            <a:ext cx="2525050" cy="784830"/>
          </a:xfrm>
          <a:prstGeom prst="rect">
            <a:avLst/>
          </a:prstGeom>
          <a:noFill/>
          <a:ln w="9525">
            <a:noFill/>
            <a:miter lim="800000"/>
            <a:headEnd/>
            <a:tailEnd/>
          </a:ln>
        </p:spPr>
        <p:txBody>
          <a:bodyPr wrap="none">
            <a:spAutoFit/>
          </a:bodyPr>
          <a:lstStyle/>
          <a:p>
            <a:r>
              <a:rPr lang="en-US" altLang="zh-CN" sz="4500">
                <a:solidFill>
                  <a:schemeClr val="bg1"/>
                </a:solidFill>
              </a:rPr>
              <a:t>THANKS</a:t>
            </a:r>
            <a:endParaRPr lang="zh-CN" altLang="en-US" sz="4400">
              <a:solidFill>
                <a:schemeClr val="bg1"/>
              </a:solidFill>
              <a:latin typeface="Times New Roman" pitchFamily="18" charset="0"/>
              <a:cs typeface="Times New Roman" pitchFamily="18" charset="0"/>
            </a:endParaRPr>
          </a:p>
        </p:txBody>
      </p:sp>
      <p:pic>
        <p:nvPicPr>
          <p:cNvPr id="36867" name="图片 4" descr="图片1.jpg"/>
          <p:cNvPicPr>
            <a:picLocks noChangeAspect="1"/>
          </p:cNvPicPr>
          <p:nvPr/>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6" name="TextBox 5"/>
          <p:cNvSpPr txBox="1"/>
          <p:nvPr/>
        </p:nvSpPr>
        <p:spPr>
          <a:xfrm>
            <a:off x="2595564" y="4429126"/>
            <a:ext cx="4143375" cy="646113"/>
          </a:xfrm>
          <a:prstGeom prst="rect">
            <a:avLst/>
          </a:prstGeom>
          <a:noFill/>
        </p:spPr>
        <p:txBody>
          <a:bodyPr>
            <a:spAutoFit/>
          </a:bodyPr>
          <a:lstStyle/>
          <a:p>
            <a:pPr>
              <a:defRPr/>
            </a:pPr>
            <a:r>
              <a:rPr lang="en-US" altLang="zh-CN"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rPr>
              <a:t>Thank You</a:t>
            </a:r>
            <a:r>
              <a:rPr lang="zh-CN" altLang="en-US"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rPr>
              <a:t>，谢谢！</a:t>
            </a:r>
            <a:endParaRPr lang="en-US" altLang="zh-CN"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Blip>
                <a:blip r:embed="rId3"/>
              </a:buBlip>
            </a:pPr>
            <a:r>
              <a:rPr lang="zh-CN" altLang="en-US" dirty="0"/>
              <a:t>策略模式详解</a:t>
            </a:r>
            <a:endParaRPr lang="en-US" altLang="zh-CN" dirty="0"/>
          </a:p>
          <a:p>
            <a:pPr lvl="1">
              <a:buBlip>
                <a:blip r:embed="rId3"/>
              </a:buBlip>
            </a:pPr>
            <a:r>
              <a:rPr lang="zh-CN" altLang="en-US" dirty="0"/>
              <a:t>策略模式实现</a:t>
            </a:r>
            <a:endParaRPr lang="en-US" altLang="zh-CN" dirty="0"/>
          </a:p>
          <a:p>
            <a:pPr lvl="1">
              <a:buFontTx/>
              <a:buBlip>
                <a:blip r:embed="rId3"/>
              </a:buBlip>
            </a:pPr>
            <a:r>
              <a:rPr lang="zh-CN" altLang="en-US" dirty="0"/>
              <a:t>扩展练习</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solidFill>
                  <a:srgbClr val="FF0000"/>
                </a:solidFill>
              </a:rPr>
              <a:t>环境及问题</a:t>
            </a:r>
            <a:endParaRPr lang="en-US" altLang="zh-CN" dirty="0">
              <a:solidFill>
                <a:srgbClr val="FF0000"/>
              </a:solidFill>
            </a:endParaRPr>
          </a:p>
          <a:p>
            <a:pPr lvl="1">
              <a:buFontTx/>
              <a:buBlip>
                <a:blip r:embed="rId3"/>
              </a:buBlip>
            </a:pPr>
            <a:r>
              <a:rPr lang="zh-CN" altLang="en-US" dirty="0"/>
              <a:t>策略模式详解</a:t>
            </a:r>
            <a:endParaRPr lang="en-US" altLang="zh-CN" dirty="0"/>
          </a:p>
          <a:p>
            <a:pPr lvl="1">
              <a:buFontTx/>
              <a:buBlip>
                <a:blip r:embed="rId3"/>
              </a:buBlip>
            </a:pPr>
            <a:r>
              <a:rPr lang="zh-CN" altLang="en-US" dirty="0"/>
              <a:t>策略模式实现</a:t>
            </a:r>
            <a:endParaRPr lang="en-US" altLang="zh-CN" dirty="0"/>
          </a:p>
          <a:p>
            <a:pPr lvl="1">
              <a:buFontTx/>
              <a:buBlip>
                <a:blip r:embed="rId3"/>
              </a:buBlip>
            </a:pPr>
            <a:r>
              <a:rPr lang="zh-CN" altLang="en-US" dirty="0"/>
              <a:t>扩展练习</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环境</a:t>
            </a:r>
            <a:endParaRPr lang="en-US" altLang="zh-CN" dirty="0"/>
          </a:p>
          <a:p>
            <a:pPr lvl="1">
              <a:buBlip>
                <a:blip r:embed="rId3"/>
              </a:buBlip>
            </a:pPr>
            <a:r>
              <a:rPr lang="zh-CN" altLang="en-US" dirty="0"/>
              <a:t>武士可以</a:t>
            </a:r>
            <a:r>
              <a:rPr lang="zh-CN" altLang="en-US" dirty="0">
                <a:solidFill>
                  <a:srgbClr val="FF0000"/>
                </a:solidFill>
              </a:rPr>
              <a:t>随时更换武器</a:t>
            </a:r>
            <a:r>
              <a:rPr lang="zh-CN" altLang="en-US" dirty="0"/>
              <a:t>！</a:t>
            </a:r>
            <a:endParaRPr lang="zh-CN" altLang="en-US" dirty="0">
              <a:solidFill>
                <a:srgbClr val="FF0000"/>
              </a:solidFill>
            </a:endParaRPr>
          </a:p>
        </p:txBody>
      </p:sp>
      <p:pic>
        <p:nvPicPr>
          <p:cNvPr id="4" name="Picture 4" descr="http://b.zol-img.com.cn/mobile_soft/ms_24/soCXAYsixAw6.jpg"/>
          <p:cNvPicPr>
            <a:picLocks noChangeAspect="1" noChangeArrowheads="1"/>
          </p:cNvPicPr>
          <p:nvPr/>
        </p:nvPicPr>
        <p:blipFill>
          <a:blip r:embed="rId4" cstate="print"/>
          <a:srcRect/>
          <a:stretch>
            <a:fillRect/>
          </a:stretch>
        </p:blipFill>
        <p:spPr bwMode="auto">
          <a:xfrm>
            <a:off x="3334444" y="2253642"/>
            <a:ext cx="5569868" cy="3479614"/>
          </a:xfrm>
          <a:prstGeom prst="rect">
            <a:avLst/>
          </a:prstGeom>
          <a:noFill/>
          <a:ln w="9525">
            <a:noFill/>
            <a:miter lim="800000"/>
            <a:headEnd/>
            <a:tailEnd/>
          </a:ln>
        </p:spPr>
      </p:pic>
      <p:sp>
        <p:nvSpPr>
          <p:cNvPr id="5" name="矩形 4"/>
          <p:cNvSpPr/>
          <p:nvPr/>
        </p:nvSpPr>
        <p:spPr>
          <a:xfrm>
            <a:off x="3046264" y="5877273"/>
            <a:ext cx="6158780" cy="577031"/>
          </a:xfrm>
          <a:prstGeom prst="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2400" b="1" dirty="0">
                <a:solidFill>
                  <a:srgbClr val="FF0000"/>
                </a:solidFill>
                <a:latin typeface="微软雅黑" pitchFamily="34" charset="-122"/>
                <a:ea typeface="微软雅黑" pitchFamily="34" charset="-122"/>
              </a:rPr>
              <a:t>请思考</a:t>
            </a:r>
            <a:r>
              <a:rPr lang="en-US" altLang="zh-CN" sz="2400" b="1" dirty="0">
                <a:solidFill>
                  <a:srgbClr val="FF0000"/>
                </a:solidFill>
                <a:latin typeface="微软雅黑" pitchFamily="34" charset="-122"/>
                <a:ea typeface="微软雅黑" pitchFamily="34" charset="-122"/>
              </a:rPr>
              <a:t>10</a:t>
            </a:r>
            <a:r>
              <a:rPr lang="zh-CN" altLang="en-US" sz="2400" b="1" dirty="0">
                <a:solidFill>
                  <a:srgbClr val="FF0000"/>
                </a:solidFill>
                <a:latin typeface="微软雅黑" pitchFamily="34" charset="-122"/>
                <a:ea typeface="微软雅黑" pitchFamily="34" charset="-122"/>
              </a:rPr>
              <a:t>分钟</a:t>
            </a:r>
            <a:r>
              <a:rPr lang="zh-CN" altLang="en-US" sz="2400" dirty="0">
                <a:solidFill>
                  <a:schemeClr val="tx1"/>
                </a:solidFill>
                <a:latin typeface="微软雅黑" pitchFamily="34" charset="-122"/>
                <a:ea typeface="微软雅黑" pitchFamily="34" charset="-122"/>
              </a:rPr>
              <a:t>：如何对该需求进行设计？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7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18434">
                                            <p:txEl>
                                              <p:pRg st="1" end="1"/>
                                            </p:txEl>
                                          </p:spTgt>
                                        </p:tgtEl>
                                        <p:attrNameLst>
                                          <p:attrName>style.visibility</p:attrName>
                                        </p:attrNameLst>
                                      </p:cBhvr>
                                      <p:to>
                                        <p:strVal val="visible"/>
                                      </p:to>
                                    </p:set>
                                    <p:anim calcmode="lin" valueType="num">
                                      <p:cBhvr additive="base">
                                        <p:cTn id="14" dur="500" fill="hold"/>
                                        <p:tgtEl>
                                          <p:spTgt spid="1843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84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strVal val="#ppt_w*0.70"/>
                                          </p:val>
                                        </p:tav>
                                        <p:tav tm="100000">
                                          <p:val>
                                            <p:strVal val="#ppt_w"/>
                                          </p:val>
                                        </p:tav>
                                      </p:tavLst>
                                    </p:anim>
                                    <p:anim calcmode="lin" valueType="num">
                                      <p:cBhvr>
                                        <p:cTn id="21" dur="500" fill="hold"/>
                                        <p:tgtEl>
                                          <p:spTgt spid="5"/>
                                        </p:tgtEl>
                                        <p:attrNameLst>
                                          <p:attrName>ppt_h</p:attrName>
                                        </p:attrNameLst>
                                      </p:cBhvr>
                                      <p:tavLst>
                                        <p:tav tm="0">
                                          <p:val>
                                            <p:strVal val="#ppt_h"/>
                                          </p:val>
                                        </p:tav>
                                        <p:tav tm="100000">
                                          <p:val>
                                            <p:strVal val="#ppt_h"/>
                                          </p:val>
                                        </p:tav>
                                      </p:tavLst>
                                    </p:anim>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环境</a:t>
            </a:r>
          </a:p>
        </p:txBody>
      </p:sp>
      <p:graphicFrame>
        <p:nvGraphicFramePr>
          <p:cNvPr id="3" name="Group 21"/>
          <p:cNvGraphicFramePr>
            <a:graphicFrameLocks/>
          </p:cNvGraphicFramePr>
          <p:nvPr/>
        </p:nvGraphicFramePr>
        <p:xfrm>
          <a:off x="2063552" y="1700808"/>
          <a:ext cx="8077200" cy="4919474"/>
        </p:xfrm>
        <a:graphic>
          <a:graphicData uri="http://schemas.openxmlformats.org/drawingml/2006/table">
            <a:tbl>
              <a:tblPr/>
              <a:tblGrid>
                <a:gridCol w="8077200">
                  <a:extLst>
                    <a:ext uri="{9D8B030D-6E8A-4147-A177-3AD203B41FA5}">
                      <a16:colId xmlns:a16="http://schemas.microsoft.com/office/drawing/2014/main" val="20000"/>
                    </a:ext>
                  </a:extLst>
                </a:gridCol>
              </a:tblGrid>
              <a:tr h="4078288">
                <a:tc>
                  <a:txBody>
                    <a:bodyPr/>
                    <a:lstStyle/>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public class Context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public void </a:t>
                      </a:r>
                      <a:r>
                        <a:rPr kumimoji="0" lang="en-US" altLang="zh-CN" sz="1600" b="1" i="0" u="none" strike="noStrike" cap="none" normalizeH="0" baseline="0" dirty="0">
                          <a:ln>
                            <a:noFill/>
                          </a:ln>
                          <a:solidFill>
                            <a:srgbClr val="FF0000"/>
                          </a:solidFill>
                          <a:effectLst/>
                          <a:latin typeface="微软雅黑" pitchFamily="34" charset="-122"/>
                          <a:ea typeface="微软雅黑" pitchFamily="34" charset="-122"/>
                        </a:rPr>
                        <a:t>fighting</a:t>
                      </a: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(String </a:t>
                      </a:r>
                      <a:r>
                        <a:rPr kumimoji="0" lang="en-US" altLang="zh-CN" sz="1600" b="1" i="0" u="none" strike="noStrike" cap="none" normalizeH="0" baseline="0" dirty="0">
                          <a:ln>
                            <a:noFill/>
                          </a:ln>
                          <a:solidFill>
                            <a:srgbClr val="FF0000"/>
                          </a:solidFill>
                          <a:effectLst/>
                          <a:latin typeface="微软雅黑" pitchFamily="34" charset="-122"/>
                          <a:ea typeface="微软雅黑" pitchFamily="34" charset="-122"/>
                        </a:rPr>
                        <a:t>type</a:t>
                      </a: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r>
                        <a:rPr kumimoji="0" lang="en-US" altLang="zh-CN" sz="1600" b="1" i="0" u="none" strike="noStrike" cap="none" normalizeH="0" baseline="0" dirty="0">
                          <a:ln>
                            <a:noFill/>
                          </a:ln>
                          <a:solidFill>
                            <a:srgbClr val="FF0000"/>
                          </a:solidFill>
                          <a:effectLst/>
                          <a:latin typeface="微软雅黑" pitchFamily="34" charset="-122"/>
                          <a:ea typeface="微软雅黑" pitchFamily="34" charset="-122"/>
                        </a:rPr>
                        <a:t>if</a:t>
                      </a: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(type == "</a:t>
                      </a:r>
                      <a:r>
                        <a:rPr kumimoji="0" lang="en-US" altLang="zh-CN" sz="1600" b="1" i="0" u="none" strike="noStrike" cap="none" normalizeH="0" baseline="0" dirty="0">
                          <a:ln>
                            <a:noFill/>
                          </a:ln>
                          <a:solidFill>
                            <a:srgbClr val="FF0000"/>
                          </a:solidFill>
                          <a:effectLst/>
                          <a:latin typeface="微软雅黑" pitchFamily="34" charset="-122"/>
                          <a:ea typeface="微软雅黑" pitchFamily="34" charset="-122"/>
                        </a:rPr>
                        <a:t>knife</a:t>
                      </a: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a:t>
                      </a:r>
                      <a:r>
                        <a:rPr kumimoji="0" lang="zh-CN" altLang="en-US" sz="1600" b="1" i="0" u="none" strike="noStrike" cap="none" normalizeH="0" baseline="0" dirty="0">
                          <a:ln>
                            <a:noFill/>
                          </a:ln>
                          <a:solidFill>
                            <a:srgbClr val="080808"/>
                          </a:solidFill>
                          <a:effectLst/>
                          <a:latin typeface="微软雅黑" pitchFamily="34" charset="-122"/>
                          <a:ea typeface="微软雅黑" pitchFamily="34" charset="-122"/>
                        </a:rPr>
                        <a:t>战斗方案</a:t>
                      </a:r>
                      <a:endParaRPr kumimoji="0" lang="en-US" altLang="zh-CN" sz="1600" b="1" i="0" u="none" strike="noStrike" cap="none" normalizeH="0" baseline="0" dirty="0">
                        <a:ln>
                          <a:noFill/>
                        </a:ln>
                        <a:solidFill>
                          <a:srgbClr val="080808"/>
                        </a:solidFill>
                        <a:effectLst/>
                        <a:latin typeface="微软雅黑" pitchFamily="34" charset="-122"/>
                        <a:ea typeface="微软雅黑" pitchFamily="34" charset="-122"/>
                      </a:endParaRP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r>
                        <a:rPr kumimoji="0" lang="en-US" altLang="zh-CN" sz="1600" b="1" i="0" u="none" strike="noStrike" cap="none" normalizeH="0" baseline="0" dirty="0">
                          <a:ln>
                            <a:noFill/>
                          </a:ln>
                          <a:solidFill>
                            <a:srgbClr val="FF0000"/>
                          </a:solidFill>
                          <a:effectLst/>
                          <a:latin typeface="微软雅黑" pitchFamily="34" charset="-122"/>
                          <a:ea typeface="微软雅黑" pitchFamily="34" charset="-122"/>
                        </a:rPr>
                        <a:t>else if</a:t>
                      </a: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(type == "</a:t>
                      </a:r>
                      <a:r>
                        <a:rPr kumimoji="0" lang="en-US" altLang="zh-CN" sz="1600" b="1" i="0" u="none" strike="noStrike" cap="none" normalizeH="0" baseline="0" dirty="0">
                          <a:ln>
                            <a:noFill/>
                          </a:ln>
                          <a:solidFill>
                            <a:srgbClr val="FF0000"/>
                          </a:solidFill>
                          <a:effectLst/>
                          <a:latin typeface="微软雅黑" pitchFamily="34" charset="-122"/>
                          <a:ea typeface="微软雅黑" pitchFamily="34" charset="-122"/>
                        </a:rPr>
                        <a:t>bow</a:t>
                      </a: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//B</a:t>
                      </a:r>
                      <a:r>
                        <a:rPr kumimoji="0" lang="zh-CN" altLang="en-US" sz="1600" b="1" i="0" u="none" strike="noStrike" cap="none" normalizeH="0" baseline="0" dirty="0">
                          <a:ln>
                            <a:noFill/>
                          </a:ln>
                          <a:solidFill>
                            <a:srgbClr val="080808"/>
                          </a:solidFill>
                          <a:effectLst/>
                          <a:latin typeface="微软雅黑" pitchFamily="34" charset="-122"/>
                          <a:ea typeface="微软雅黑" pitchFamily="34" charset="-122"/>
                        </a:rPr>
                        <a:t>战斗方案</a:t>
                      </a:r>
                      <a:endParaRPr kumimoji="0" lang="en-US" altLang="zh-CN" sz="1600" b="1" i="0" u="none" strike="noStrike" cap="none" normalizeH="0" baseline="0" dirty="0">
                        <a:ln>
                          <a:noFill/>
                        </a:ln>
                        <a:solidFill>
                          <a:srgbClr val="080808"/>
                        </a:solidFill>
                        <a:effectLst/>
                        <a:latin typeface="微软雅黑" pitchFamily="34" charset="-122"/>
                        <a:ea typeface="微软雅黑" pitchFamily="34" charset="-122"/>
                      </a:endParaRP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r>
                        <a:rPr kumimoji="0" lang="en-US" altLang="zh-CN" sz="1600" b="1" i="0" u="none" strike="noStrike" cap="none" normalizeH="0" baseline="0" dirty="0">
                          <a:ln>
                            <a:noFill/>
                          </a:ln>
                          <a:solidFill>
                            <a:srgbClr val="FF0000"/>
                          </a:solidFill>
                          <a:effectLst/>
                          <a:latin typeface="微软雅黑" pitchFamily="34" charset="-122"/>
                          <a:ea typeface="微软雅黑" pitchFamily="34" charset="-122"/>
                        </a:rPr>
                        <a:t>else if</a:t>
                      </a: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(type == "</a:t>
                      </a:r>
                      <a:r>
                        <a:rPr kumimoji="0" lang="en-US" altLang="zh-CN" sz="1600" b="1" i="0" u="none" strike="noStrike" cap="none" normalizeH="0" baseline="0" dirty="0">
                          <a:ln>
                            <a:noFill/>
                          </a:ln>
                          <a:solidFill>
                            <a:srgbClr val="FF0000"/>
                          </a:solidFill>
                          <a:effectLst/>
                          <a:latin typeface="微软雅黑" pitchFamily="34" charset="-122"/>
                          <a:ea typeface="微软雅黑" pitchFamily="34" charset="-122"/>
                        </a:rPr>
                        <a:t>cannon</a:t>
                      </a: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//C</a:t>
                      </a:r>
                      <a:r>
                        <a:rPr kumimoji="0" lang="zh-CN" altLang="en-US" sz="1600" b="1" i="0" u="none" strike="noStrike" cap="none" normalizeH="0" baseline="0" dirty="0">
                          <a:ln>
                            <a:noFill/>
                          </a:ln>
                          <a:solidFill>
                            <a:srgbClr val="080808"/>
                          </a:solidFill>
                          <a:effectLst/>
                          <a:latin typeface="微软雅黑" pitchFamily="34" charset="-122"/>
                          <a:ea typeface="微软雅黑" pitchFamily="34" charset="-122"/>
                        </a:rPr>
                        <a:t>战斗方案</a:t>
                      </a:r>
                      <a:endParaRPr kumimoji="0" lang="en-US" altLang="zh-CN" sz="1600" b="1" i="0" u="none" strike="noStrike" cap="none" normalizeH="0" baseline="0" dirty="0">
                        <a:ln>
                          <a:noFill/>
                        </a:ln>
                        <a:solidFill>
                          <a:srgbClr val="080808"/>
                        </a:solidFill>
                        <a:effectLst/>
                        <a:latin typeface="微软雅黑" pitchFamily="34" charset="-122"/>
                        <a:ea typeface="微软雅黑" pitchFamily="34" charset="-122"/>
                      </a:endParaRP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4" name="矩形 3"/>
          <p:cNvSpPr/>
          <p:nvPr/>
        </p:nvSpPr>
        <p:spPr>
          <a:xfrm>
            <a:off x="6240016" y="1556793"/>
            <a:ext cx="2914580" cy="4508927"/>
          </a:xfrm>
          <a:prstGeom prst="rect">
            <a:avLst/>
          </a:prstGeom>
        </p:spPr>
        <p:txBody>
          <a:bodyPr wrap="square">
            <a:spAutoFit/>
          </a:bodyPr>
          <a:lstStyle/>
          <a:p>
            <a:r>
              <a:rPr lang="en-US" altLang="zh-CN" sz="28700" dirty="0">
                <a:solidFill>
                  <a:srgbClr val="FF0000"/>
                </a:solidFill>
                <a:latin typeface="微软雅黑" pitchFamily="34" charset="-122"/>
                <a:ea typeface="微软雅黑" pitchFamily="34" charset="-122"/>
              </a:rPr>
              <a:t>×</a:t>
            </a:r>
            <a:endParaRPr lang="zh-CN" altLang="en-US" sz="28700"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strVal val="#ppt_w*0.70"/>
                                          </p:val>
                                        </p:tav>
                                        <p:tav tm="100000">
                                          <p:val>
                                            <p:strVal val="#ppt_w"/>
                                          </p:val>
                                        </p:tav>
                                      </p:tavLst>
                                    </p:anim>
                                    <p:anim calcmode="lin" valueType="num">
                                      <p:cBhvr>
                                        <p:cTn id="15" dur="500" fill="hold"/>
                                        <p:tgtEl>
                                          <p:spTgt spid="4"/>
                                        </p:tgtEl>
                                        <p:attrNameLst>
                                          <p:attrName>ppt_h</p:attrName>
                                        </p:attrNameLst>
                                      </p:cBhvr>
                                      <p:tavLst>
                                        <p:tav tm="0">
                                          <p:val>
                                            <p:strVal val="#ppt_h"/>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sz="half" idx="10"/>
          </p:nvPr>
        </p:nvSpPr>
        <p:spPr>
          <a:xfrm>
            <a:off x="1981200" y="1071563"/>
            <a:ext cx="8186738" cy="5357812"/>
          </a:xfrm>
        </p:spPr>
        <p:txBody>
          <a:bodyPr/>
          <a:lstStyle/>
          <a:p>
            <a:pPr>
              <a:buFontTx/>
              <a:buBlip>
                <a:blip r:embed="rId2"/>
              </a:buBlip>
            </a:pPr>
            <a:r>
              <a:rPr lang="zh-CN" altLang="en-US"/>
              <a:t>环境</a:t>
            </a:r>
            <a:endParaRPr lang="en-US" altLang="zh-CN"/>
          </a:p>
          <a:p>
            <a:pPr lvl="1">
              <a:buFontTx/>
              <a:buBlip>
                <a:blip r:embed="rId3"/>
              </a:buBlip>
            </a:pPr>
            <a:endParaRPr lang="zh-CN" altLang="en-US"/>
          </a:p>
        </p:txBody>
      </p:sp>
      <p:pic>
        <p:nvPicPr>
          <p:cNvPr id="19464" name="Picture 8"/>
          <p:cNvPicPr>
            <a:picLocks noChangeAspect="1" noChangeArrowheads="1"/>
          </p:cNvPicPr>
          <p:nvPr/>
        </p:nvPicPr>
        <p:blipFill>
          <a:blip r:embed="rId4" cstate="print"/>
          <a:srcRect/>
          <a:stretch>
            <a:fillRect/>
          </a:stretch>
        </p:blipFill>
        <p:spPr bwMode="auto">
          <a:xfrm>
            <a:off x="2639617" y="2420888"/>
            <a:ext cx="6796853" cy="3096344"/>
          </a:xfrm>
          <a:prstGeom prst="rect">
            <a:avLst/>
          </a:prstGeom>
          <a:noFill/>
          <a:ln w="9525">
            <a:noFill/>
            <a:miter lim="800000"/>
            <a:headEnd/>
            <a:tailEnd/>
          </a:ln>
        </p:spPr>
      </p:pic>
      <p:pic>
        <p:nvPicPr>
          <p:cNvPr id="19465" name="Picture 9"/>
          <p:cNvPicPr>
            <a:picLocks noChangeAspect="1" noChangeArrowheads="1"/>
          </p:cNvPicPr>
          <p:nvPr/>
        </p:nvPicPr>
        <p:blipFill>
          <a:blip r:embed="rId5" cstate="print"/>
          <a:srcRect/>
          <a:stretch>
            <a:fillRect/>
          </a:stretch>
        </p:blipFill>
        <p:spPr bwMode="auto">
          <a:xfrm>
            <a:off x="5159896" y="2420888"/>
            <a:ext cx="4176464" cy="3024336"/>
          </a:xfrm>
          <a:prstGeom prst="rect">
            <a:avLst/>
          </a:prstGeom>
          <a:noFill/>
          <a:ln w="9525">
            <a:noFill/>
            <a:miter lim="800000"/>
            <a:headEnd/>
            <a:tailEnd/>
          </a:ln>
        </p:spPr>
      </p:pic>
      <p:pic>
        <p:nvPicPr>
          <p:cNvPr id="10" name="Picture 9"/>
          <p:cNvPicPr>
            <a:picLocks noChangeAspect="1" noChangeArrowheads="1"/>
          </p:cNvPicPr>
          <p:nvPr/>
        </p:nvPicPr>
        <p:blipFill>
          <a:blip r:embed="rId5" cstate="print"/>
          <a:srcRect/>
          <a:stretch>
            <a:fillRect/>
          </a:stretch>
        </p:blipFill>
        <p:spPr bwMode="auto">
          <a:xfrm>
            <a:off x="2207568" y="2564903"/>
            <a:ext cx="2952328" cy="288032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nodeType="clickEffect">
                                  <p:stCondLst>
                                    <p:cond delay="0"/>
                                  </p:stCondLst>
                                  <p:childTnLst>
                                    <p:anim calcmode="lin" valueType="num">
                                      <p:cBhvr additive="base">
                                        <p:cTn id="6" dur="500"/>
                                        <p:tgtEl>
                                          <p:spTgt spid="19465"/>
                                        </p:tgtEl>
                                        <p:attrNameLst>
                                          <p:attrName>ppt_x</p:attrName>
                                        </p:attrNameLst>
                                      </p:cBhvr>
                                      <p:tavLst>
                                        <p:tav tm="0">
                                          <p:val>
                                            <p:strVal val="ppt_x"/>
                                          </p:val>
                                        </p:tav>
                                        <p:tav tm="100000">
                                          <p:val>
                                            <p:strVal val="1+ppt_w/2"/>
                                          </p:val>
                                        </p:tav>
                                      </p:tavLst>
                                    </p:anim>
                                    <p:anim calcmode="lin" valueType="num">
                                      <p:cBhvr additive="base">
                                        <p:cTn id="7" dur="500"/>
                                        <p:tgtEl>
                                          <p:spTgt spid="19465"/>
                                        </p:tgtEl>
                                        <p:attrNameLst>
                                          <p:attrName>ppt_y</p:attrName>
                                        </p:attrNameLst>
                                      </p:cBhvr>
                                      <p:tavLst>
                                        <p:tav tm="0">
                                          <p:val>
                                            <p:strVal val="ppt_y"/>
                                          </p:val>
                                        </p:tav>
                                        <p:tav tm="100000">
                                          <p:val>
                                            <p:strVal val="ppt_y"/>
                                          </p:val>
                                        </p:tav>
                                      </p:tavLst>
                                    </p:anim>
                                    <p:set>
                                      <p:cBhvr>
                                        <p:cTn id="8" dur="1" fill="hold">
                                          <p:stCondLst>
                                            <p:cond delay="499"/>
                                          </p:stCondLst>
                                        </p:cTn>
                                        <p:tgtEl>
                                          <p:spTgt spid="1946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0-ppt_w/2"/>
                                          </p:val>
                                        </p:tav>
                                      </p:tavLst>
                                    </p:anim>
                                    <p:anim calcmode="lin" valueType="num">
                                      <p:cBhvr additive="base">
                                        <p:cTn id="13" dur="500"/>
                                        <p:tgtEl>
                                          <p:spTgt spid="10"/>
                                        </p:tgtEl>
                                        <p:attrNameLst>
                                          <p:attrName>ppt_y</p:attrName>
                                        </p:attrNameLst>
                                      </p:cBhvr>
                                      <p:tavLst>
                                        <p:tav tm="0">
                                          <p:val>
                                            <p:strVal val="ppt_y"/>
                                          </p:val>
                                        </p:tav>
                                        <p:tav tm="100000">
                                          <p:val>
                                            <p:strVal val="ppt_y"/>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环境</a:t>
            </a:r>
            <a:endParaRPr lang="en-US" altLang="zh-CN" dirty="0"/>
          </a:p>
          <a:p>
            <a:pPr lvl="1">
              <a:buFontTx/>
              <a:buBlip>
                <a:blip r:embed="rId3"/>
              </a:buBlip>
            </a:pPr>
            <a:endParaRPr lang="zh-CN" altLang="en-US" dirty="0"/>
          </a:p>
        </p:txBody>
      </p:sp>
      <p:pic>
        <p:nvPicPr>
          <p:cNvPr id="19464" name="Picture 8"/>
          <p:cNvPicPr>
            <a:picLocks noChangeAspect="1" noChangeArrowheads="1"/>
          </p:cNvPicPr>
          <p:nvPr/>
        </p:nvPicPr>
        <p:blipFill>
          <a:blip r:embed="rId4" cstate="print"/>
          <a:srcRect/>
          <a:stretch>
            <a:fillRect/>
          </a:stretch>
        </p:blipFill>
        <p:spPr bwMode="auto">
          <a:xfrm>
            <a:off x="2639617" y="2420888"/>
            <a:ext cx="6796853" cy="3096344"/>
          </a:xfrm>
          <a:prstGeom prst="rect">
            <a:avLst/>
          </a:prstGeom>
          <a:noFill/>
          <a:ln w="9525">
            <a:noFill/>
            <a:miter lim="800000"/>
            <a:headEnd/>
            <a:tailEnd/>
          </a:ln>
        </p:spPr>
      </p:pic>
      <p:sp>
        <p:nvSpPr>
          <p:cNvPr id="6" name="矩形 5"/>
          <p:cNvSpPr/>
          <p:nvPr/>
        </p:nvSpPr>
        <p:spPr>
          <a:xfrm>
            <a:off x="2207568" y="2045748"/>
            <a:ext cx="3024336"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public class Warrior</a:t>
            </a:r>
          </a:p>
          <a:p>
            <a:r>
              <a:rPr lang="en-US" altLang="zh-CN" dirty="0"/>
              <a:t> {</a:t>
            </a:r>
          </a:p>
          <a:p>
            <a:r>
              <a:rPr lang="en-US" altLang="zh-CN" dirty="0"/>
              <a:t>       public Bow </a:t>
            </a:r>
            <a:r>
              <a:rPr lang="en-US" altLang="zh-CN" dirty="0" err="1"/>
              <a:t>m_Bow</a:t>
            </a:r>
            <a:r>
              <a:rPr lang="en-US" altLang="zh-CN" dirty="0"/>
              <a:t>;</a:t>
            </a:r>
          </a:p>
          <a:p>
            <a:endParaRPr lang="en-US" altLang="zh-CN" dirty="0"/>
          </a:p>
          <a:p>
            <a:r>
              <a:rPr lang="en-US" altLang="zh-CN" dirty="0"/>
              <a:t>       public Warrior()</a:t>
            </a:r>
          </a:p>
          <a:p>
            <a:r>
              <a:rPr lang="en-US" altLang="zh-CN" dirty="0"/>
              <a:t>       {}</a:t>
            </a:r>
          </a:p>
          <a:p>
            <a:r>
              <a:rPr lang="en-US" altLang="zh-CN" dirty="0"/>
              <a:t>}</a:t>
            </a:r>
            <a:endParaRPr lang="zh-CN" altLang="en-US" dirty="0"/>
          </a:p>
        </p:txBody>
      </p:sp>
      <p:sp>
        <p:nvSpPr>
          <p:cNvPr id="7" name="矩形 6"/>
          <p:cNvSpPr/>
          <p:nvPr/>
        </p:nvSpPr>
        <p:spPr>
          <a:xfrm>
            <a:off x="3046264" y="5877273"/>
            <a:ext cx="6158780" cy="577031"/>
          </a:xfrm>
          <a:prstGeom prst="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2400" b="1" dirty="0">
                <a:solidFill>
                  <a:srgbClr val="FF0000"/>
                </a:solidFill>
                <a:latin typeface="微软雅黑" pitchFamily="34" charset="-122"/>
                <a:ea typeface="微软雅黑" pitchFamily="34" charset="-122"/>
              </a:rPr>
              <a:t>请思考</a:t>
            </a:r>
            <a:r>
              <a:rPr lang="zh-CN" altLang="en-US" sz="2400" dirty="0">
                <a:solidFill>
                  <a:schemeClr val="tx1"/>
                </a:solidFill>
                <a:latin typeface="微软雅黑" pitchFamily="34" charset="-122"/>
                <a:ea typeface="微软雅黑" pitchFamily="34" charset="-122"/>
              </a:rPr>
              <a:t>：这样设计有什么样的问题？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7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strVal val="#ppt_w*0.70"/>
                                          </p:val>
                                        </p:tav>
                                        <p:tav tm="100000">
                                          <p:val>
                                            <p:strVal val="#ppt_w"/>
                                          </p:val>
                                        </p:tav>
                                      </p:tavLst>
                                    </p:anim>
                                    <p:anim calcmode="lin" valueType="num">
                                      <p:cBhvr>
                                        <p:cTn id="15" dur="500" fill="hold"/>
                                        <p:tgtEl>
                                          <p:spTgt spid="7"/>
                                        </p:tgtEl>
                                        <p:attrNameLst>
                                          <p:attrName>ppt_h</p:attrName>
                                        </p:attrNameLst>
                                      </p:cBhvr>
                                      <p:tavLst>
                                        <p:tav tm="0">
                                          <p:val>
                                            <p:strVal val="#ppt_h"/>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环境</a:t>
            </a:r>
            <a:endParaRPr lang="en-US" altLang="zh-CN" dirty="0"/>
          </a:p>
          <a:p>
            <a:pPr lvl="1">
              <a:buFontTx/>
              <a:buBlip>
                <a:blip r:embed="rId3"/>
              </a:buBlip>
            </a:pPr>
            <a:endParaRPr lang="zh-CN" altLang="en-US" dirty="0"/>
          </a:p>
        </p:txBody>
      </p:sp>
      <p:pic>
        <p:nvPicPr>
          <p:cNvPr id="19464" name="Picture 8"/>
          <p:cNvPicPr>
            <a:picLocks noChangeAspect="1" noChangeArrowheads="1"/>
          </p:cNvPicPr>
          <p:nvPr/>
        </p:nvPicPr>
        <p:blipFill>
          <a:blip r:embed="rId4" cstate="print"/>
          <a:srcRect/>
          <a:stretch>
            <a:fillRect/>
          </a:stretch>
        </p:blipFill>
        <p:spPr bwMode="auto">
          <a:xfrm>
            <a:off x="2639617" y="2420888"/>
            <a:ext cx="6796853" cy="3096344"/>
          </a:xfrm>
          <a:prstGeom prst="rect">
            <a:avLst/>
          </a:prstGeom>
          <a:noFill/>
          <a:ln w="9525">
            <a:noFill/>
            <a:miter lim="800000"/>
            <a:headEnd/>
            <a:tailEnd/>
          </a:ln>
        </p:spPr>
      </p:pic>
      <p:sp>
        <p:nvSpPr>
          <p:cNvPr id="6" name="矩形 5"/>
          <p:cNvSpPr/>
          <p:nvPr/>
        </p:nvSpPr>
        <p:spPr>
          <a:xfrm>
            <a:off x="2207568" y="2045748"/>
            <a:ext cx="3024336"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public class Warrior</a:t>
            </a:r>
          </a:p>
          <a:p>
            <a:r>
              <a:rPr lang="en-US" altLang="zh-CN" dirty="0"/>
              <a:t> {</a:t>
            </a:r>
          </a:p>
          <a:p>
            <a:r>
              <a:rPr lang="en-US" altLang="zh-CN" dirty="0"/>
              <a:t>       public Bow </a:t>
            </a:r>
            <a:r>
              <a:rPr lang="en-US" altLang="zh-CN" dirty="0" err="1"/>
              <a:t>m_Bow</a:t>
            </a:r>
            <a:r>
              <a:rPr lang="en-US" altLang="zh-CN" dirty="0"/>
              <a:t>;</a:t>
            </a:r>
          </a:p>
          <a:p>
            <a:endParaRPr lang="en-US" altLang="zh-CN" dirty="0"/>
          </a:p>
          <a:p>
            <a:r>
              <a:rPr lang="en-US" altLang="zh-CN" dirty="0"/>
              <a:t>       public Warrior()</a:t>
            </a:r>
          </a:p>
          <a:p>
            <a:r>
              <a:rPr lang="en-US" altLang="zh-CN" dirty="0"/>
              <a:t>       {}</a:t>
            </a:r>
          </a:p>
          <a:p>
            <a:r>
              <a:rPr lang="en-US" altLang="zh-CN" dirty="0"/>
              <a:t>}</a:t>
            </a:r>
            <a:endParaRPr lang="zh-CN" altLang="en-US" dirty="0"/>
          </a:p>
        </p:txBody>
      </p:sp>
      <p:sp>
        <p:nvSpPr>
          <p:cNvPr id="7" name="矩形 6"/>
          <p:cNvSpPr/>
          <p:nvPr/>
        </p:nvSpPr>
        <p:spPr>
          <a:xfrm>
            <a:off x="3046264" y="5877273"/>
            <a:ext cx="6158780" cy="577031"/>
          </a:xfrm>
          <a:prstGeom prst="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2400" dirty="0">
                <a:solidFill>
                  <a:schemeClr val="tx1"/>
                </a:solidFill>
                <a:latin typeface="微软雅黑" pitchFamily="34" charset="-122"/>
                <a:ea typeface="微软雅黑" pitchFamily="34" charset="-122"/>
              </a:rPr>
              <a:t>满足</a:t>
            </a:r>
            <a:r>
              <a:rPr lang="zh-CN" altLang="en-US" sz="2400" dirty="0">
                <a:solidFill>
                  <a:srgbClr val="FF0000"/>
                </a:solidFill>
                <a:latin typeface="微软雅黑" pitchFamily="34" charset="-122"/>
                <a:ea typeface="微软雅黑" pitchFamily="34" charset="-122"/>
              </a:rPr>
              <a:t>开闭原则</a:t>
            </a:r>
            <a:r>
              <a:rPr lang="zh-CN" altLang="en-US" sz="2400" dirty="0">
                <a:solidFill>
                  <a:schemeClr val="tx1"/>
                </a:solidFill>
                <a:latin typeface="微软雅黑" pitchFamily="34" charset="-122"/>
                <a:ea typeface="微软雅黑" pitchFamily="34" charset="-122"/>
              </a:rPr>
              <a:t>吗？满足</a:t>
            </a:r>
            <a:r>
              <a:rPr lang="zh-CN" altLang="en-US" sz="2400" dirty="0">
                <a:solidFill>
                  <a:srgbClr val="FF0000"/>
                </a:solidFill>
                <a:latin typeface="微软雅黑" pitchFamily="34" charset="-122"/>
                <a:ea typeface="微软雅黑" pitchFamily="34" charset="-122"/>
              </a:rPr>
              <a:t>依赖倒置原则</a:t>
            </a:r>
            <a:r>
              <a:rPr lang="zh-CN" altLang="en-US" sz="2400" dirty="0">
                <a:solidFill>
                  <a:schemeClr val="tx1"/>
                </a:solidFill>
                <a:latin typeface="微软雅黑" pitchFamily="34" charset="-122"/>
                <a:ea typeface="微软雅黑" pitchFamily="34" charset="-122"/>
              </a:rPr>
              <a:t>吗？</a:t>
            </a:r>
          </a:p>
        </p:txBody>
      </p:sp>
      <p:sp>
        <p:nvSpPr>
          <p:cNvPr id="8" name="椭圆 7"/>
          <p:cNvSpPr/>
          <p:nvPr/>
        </p:nvSpPr>
        <p:spPr>
          <a:xfrm>
            <a:off x="4871864" y="4077072"/>
            <a:ext cx="4896544" cy="158417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这些是什么？</a:t>
            </a:r>
            <a:endParaRPr lang="zh-CN" altLang="en-US" sz="4000" dirty="0"/>
          </a:p>
        </p:txBody>
      </p:sp>
      <p:sp>
        <p:nvSpPr>
          <p:cNvPr id="10" name="云形标注 9"/>
          <p:cNvSpPr/>
          <p:nvPr/>
        </p:nvSpPr>
        <p:spPr>
          <a:xfrm>
            <a:off x="8184232" y="2852936"/>
            <a:ext cx="2483768" cy="612648"/>
          </a:xfrm>
          <a:prstGeom prst="cloudCallout">
            <a:avLst>
              <a:gd name="adj1" fmla="val -37190"/>
              <a:gd name="adj2" fmla="val 1723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武士战斗策略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7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strVal val="#ppt_w*0.70"/>
                                          </p:val>
                                        </p:tav>
                                        <p:tav tm="100000">
                                          <p:val>
                                            <p:strVal val="#ppt_w"/>
                                          </p:val>
                                        </p:tav>
                                      </p:tavLst>
                                    </p:anim>
                                    <p:anim calcmode="lin" valueType="num">
                                      <p:cBhvr>
                                        <p:cTn id="15" dur="500" fill="hold"/>
                                        <p:tgtEl>
                                          <p:spTgt spid="8"/>
                                        </p:tgtEl>
                                        <p:attrNameLst>
                                          <p:attrName>ppt_h</p:attrName>
                                        </p:attrNameLst>
                                      </p:cBhvr>
                                      <p:tavLst>
                                        <p:tav tm="0">
                                          <p:val>
                                            <p:strVal val="#ppt_h"/>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strVal val="#ppt_w*0.70"/>
                                          </p:val>
                                        </p:tav>
                                        <p:tav tm="100000">
                                          <p:val>
                                            <p:strVal val="#ppt_w"/>
                                          </p:val>
                                        </p:tav>
                                      </p:tavLst>
                                    </p:anim>
                                    <p:anim calcmode="lin" valueType="num">
                                      <p:cBhvr>
                                        <p:cTn id="22" dur="500" fill="hold"/>
                                        <p:tgtEl>
                                          <p:spTgt spid="10"/>
                                        </p:tgtEl>
                                        <p:attrNameLst>
                                          <p:attrName>ppt_h</p:attrName>
                                        </p:attrNameLst>
                                      </p:cBhvr>
                                      <p:tavLst>
                                        <p:tav tm="0">
                                          <p:val>
                                            <p:strVal val="#ppt_h"/>
                                          </p:val>
                                        </p:tav>
                                        <p:tav tm="100000">
                                          <p:val>
                                            <p:strVal val="#ppt_h"/>
                                          </p:val>
                                        </p:tav>
                                      </p:tavLst>
                                    </p:anim>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8046</TotalTime>
  <Words>737</Words>
  <Application>Microsoft Office PowerPoint</Application>
  <PresentationFormat>宽屏</PresentationFormat>
  <Paragraphs>135</Paragraphs>
  <Slides>27</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27</vt:i4>
      </vt:variant>
    </vt:vector>
  </HeadingPairs>
  <TitlesOfParts>
    <vt:vector size="35" baseType="lpstr">
      <vt:lpstr>黑体</vt:lpstr>
      <vt:lpstr>Times New Roman</vt:lpstr>
      <vt:lpstr>Arial</vt:lpstr>
      <vt:lpstr>Wingdings</vt:lpstr>
      <vt:lpstr>微软雅黑</vt:lpstr>
      <vt:lpstr>宋体</vt:lpstr>
      <vt:lpstr>Calibri</vt:lpstr>
      <vt:lpstr>Office 主题</vt:lpstr>
      <vt:lpstr>第四章 策略模式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wei</dc:creator>
  <cp:lastModifiedBy>武永亮</cp:lastModifiedBy>
  <cp:revision>745</cp:revision>
  <dcterms:modified xsi:type="dcterms:W3CDTF">2018-02-05T08:45:40Z</dcterms:modified>
</cp:coreProperties>
</file>