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316" r:id="rId2"/>
    <p:sldId id="410" r:id="rId3"/>
    <p:sldId id="317" r:id="rId4"/>
    <p:sldId id="424" r:id="rId5"/>
    <p:sldId id="412" r:id="rId6"/>
    <p:sldId id="441" r:id="rId7"/>
    <p:sldId id="442" r:id="rId8"/>
    <p:sldId id="415" r:id="rId9"/>
    <p:sldId id="425" r:id="rId10"/>
    <p:sldId id="434" r:id="rId11"/>
    <p:sldId id="416" r:id="rId12"/>
    <p:sldId id="426" r:id="rId13"/>
    <p:sldId id="444" r:id="rId14"/>
    <p:sldId id="431" r:id="rId15"/>
    <p:sldId id="430" r:id="rId16"/>
    <p:sldId id="432" r:id="rId17"/>
    <p:sldId id="443" r:id="rId18"/>
    <p:sldId id="427" r:id="rId19"/>
    <p:sldId id="423" r:id="rId20"/>
    <p:sldId id="437" r:id="rId21"/>
    <p:sldId id="438" r:id="rId22"/>
    <p:sldId id="439" r:id="rId23"/>
    <p:sldId id="409" r:id="rId24"/>
    <p:sldId id="306" r:id="rId25"/>
  </p:sldIdLst>
  <p:sldSz cx="12192000" cy="6858000"/>
  <p:notesSz cx="6858000" cy="9144000"/>
  <p:embeddedFontLst>
    <p:embeddedFont>
      <p:font typeface="黑体" panose="02010609060101010101" pitchFamily="49" charset="-122"/>
      <p:regular r:id="rId27"/>
    </p:embeddedFont>
    <p:embeddedFont>
      <p:font typeface="微软雅黑" panose="020B0503020204020204" pitchFamily="34" charset="-122"/>
      <p:regular r:id="rId28"/>
      <p:bold r:id="rId29"/>
    </p:embeddedFont>
    <p:embeddedFont>
      <p:font typeface="Calibri" panose="020F0502020204030204" pitchFamily="34" charset="0"/>
      <p:regular r:id="rId30"/>
      <p:bold r:id="rId31"/>
      <p:italic r:id="rId32"/>
      <p:boldItalic r:id="rId33"/>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CC"/>
    <a:srgbClr val="0000CC"/>
    <a:srgbClr val="DD6501"/>
    <a:srgbClr val="B03F00"/>
    <a:srgbClr val="921800"/>
    <a:srgbClr val="7A2E00"/>
    <a:srgbClr val="923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46" autoAdjust="0"/>
  </p:normalViewPr>
  <p:slideViewPr>
    <p:cSldViewPr>
      <p:cViewPr varScale="1">
        <p:scale>
          <a:sx n="67" d="100"/>
          <a:sy n="67" d="100"/>
        </p:scale>
        <p:origin x="780" y="72"/>
      </p:cViewPr>
      <p:guideLst>
        <p:guide orient="horz" pos="346"/>
        <p:guide pos="7651"/>
      </p:guideLst>
    </p:cSldViewPr>
  </p:slideViewPr>
  <p:notesTextViewPr>
    <p:cViewPr>
      <p:scale>
        <a:sx n="100" d="100"/>
        <a:sy n="100" d="100"/>
      </p:scale>
      <p:origin x="0" y="0"/>
    </p:cViewPr>
  </p:notesTextViewPr>
  <p:notesViewPr>
    <p:cSldViewPr>
      <p:cViewPr varScale="1">
        <p:scale>
          <a:sx n="65" d="100"/>
          <a:sy n="65" d="100"/>
        </p:scale>
        <p:origin x="-16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BE4F7E53-D8B2-434C-8B21-F8F50B650E87}" type="datetimeFigureOut">
              <a:rPr lang="zh-CN" altLang="en-US"/>
              <a:pPr>
                <a:defRPr/>
              </a:pPr>
              <a:t>2018/2/5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A5623CA4-03E6-4E1A-A507-98C63A8FAA32}" type="slidenum">
              <a:rPr lang="zh-CN" altLang="en-US"/>
              <a:pPr>
                <a:defRPr/>
              </a:pPr>
              <a:t>‹#›</a:t>
            </a:fld>
            <a:endParaRPr lang="zh-CN" altLang="en-US"/>
          </a:p>
        </p:txBody>
      </p:sp>
    </p:spTree>
    <p:extLst>
      <p:ext uri="{BB962C8B-B14F-4D97-AF65-F5344CB8AC3E}">
        <p14:creationId xmlns:p14="http://schemas.microsoft.com/office/powerpoint/2010/main" val="4197917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   </a:t>
            </a:r>
            <a:endParaRPr lang="zh-CN" altLang="en-US"/>
          </a:p>
        </p:txBody>
      </p:sp>
      <p:sp>
        <p:nvSpPr>
          <p:cNvPr id="389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35603E-C531-44F7-95BC-DF03A2CBFD8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a:t>http://yangguangfu.iteye.com/blog/815107</a:t>
            </a:r>
          </a:p>
          <a:p>
            <a:endParaRPr lang="zh-CN" altLang="en-US" dirty="0"/>
          </a:p>
        </p:txBody>
      </p:sp>
      <p:sp>
        <p:nvSpPr>
          <p:cNvPr id="62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E0F9B9-C055-4606-A473-54A37F7B8F79}"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，可以通过使用享元模式在一定程度上减少对象的数量</a:t>
            </a:r>
          </a:p>
        </p:txBody>
      </p:sp>
      <p:sp>
        <p:nvSpPr>
          <p:cNvPr id="4" name="灯片编号占位符 3"/>
          <p:cNvSpPr>
            <a:spLocks noGrp="1"/>
          </p:cNvSpPr>
          <p:nvPr>
            <p:ph type="sldNum" sz="quarter" idx="10"/>
          </p:nvPr>
        </p:nvSpPr>
        <p:spPr/>
        <p:txBody>
          <a:bodyPr/>
          <a:lstStyle/>
          <a:p>
            <a:pPr>
              <a:defRPr/>
            </a:pPr>
            <a:fld id="{A5623CA4-03E6-4E1A-A507-98C63A8FAA32}" type="slidenum">
              <a:rPr lang="zh-CN" altLang="en-US" smtClean="0"/>
              <a:pPr>
                <a:defRPr/>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7134" r:id="rId4" imgW="6824520" imgH="1076040" progId="">
                  <p:embed/>
                </p:oleObj>
              </mc:Choice>
              <mc:Fallback>
                <p:oleObj r:id="rId4" imgW="6824520" imgH="10760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
        <p:nvSpPr>
          <p:cNvPr id="7"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dirty="0">
                <a:solidFill>
                  <a:srgbClr val="0D0D0D"/>
                </a:solidFill>
                <a:latin typeface="微软雅黑" pitchFamily="34" charset="-122"/>
                <a:ea typeface="微软雅黑" pitchFamily="34" charset="-122"/>
              </a:rPr>
              <a:t>wuyongliang@edu2act.org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9B44CBC-4695-44EA-A7F5-3378771B0E5D}"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C695DDA-6FD1-479B-89EF-E377AC32036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B57B489-D2F5-4853-9735-17A293C90D49}"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4B74A49-63EA-4950-B7B0-F9644D021AA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2254" r:id="rId4" imgW="6824520" imgH="1076040" progId="">
                  <p:embed/>
                </p:oleObj>
              </mc:Choice>
              <mc:Fallback>
                <p:oleObj r:id="rId4" imgW="6824520" imgH="10760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35FB2051-DB54-4336-8BB6-86ECE2C7FF7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8158" r:id="rId4" imgW="6824520" imgH="1076040" progId="">
                  <p:embed/>
                </p:oleObj>
              </mc:Choice>
              <mc:Fallback>
                <p:oleObj r:id="rId4" imgW="6824520" imgH="10760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9182" r:id="rId4" imgW="6824520" imgH="1076040" progId="">
                  <p:embed/>
                </p:oleObj>
              </mc:Choice>
              <mc:Fallback>
                <p:oleObj r:id="rId4" imgW="6824520" imgH="10760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0206" r:id="rId4" imgW="6824520" imgH="1076040" progId="">
                  <p:embed/>
                </p:oleObj>
              </mc:Choice>
              <mc:Fallback>
                <p:oleObj r:id="rId4" imgW="6824520" imgH="10760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9892F5F9-D1A9-4301-B7C3-D3CA14D39130}" type="datetimeFigureOut">
              <a:rPr lang="zh-CN" altLang="en-US"/>
              <a:pPr>
                <a:defRPr/>
              </a:pPr>
              <a:t>2018/2/5</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4EC464D0-4CE5-40C8-831A-37CDC6B3220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AE7A644-7798-4654-A179-D982C1B8D694}"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595684B1-20B0-4CA6-888B-D8792F1C20C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1230" r:id="rId4" imgW="6824520" imgH="1076040" progId="">
                  <p:embed/>
                </p:oleObj>
              </mc:Choice>
              <mc:Fallback>
                <p:oleObj r:id="rId4" imgW="6824520" imgH="107604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AF424965-2BB5-42E5-BEFB-BBBF946AD157}"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BC8157D9-26CD-41D2-93ED-EA3E06A8EE7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7B98E4-8F64-4242-9CB4-51C91A1E97A1}" type="datetimeFigureOut">
              <a:rPr lang="zh-CN" altLang="en-US"/>
              <a:pPr>
                <a:defRPr/>
              </a:pPr>
              <a:t>2018/2/5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7012F5E9-41DA-4BC7-9395-0CBCF6DA33A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0EA1782-5A53-4356-9D3A-78CACC516E60}"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F443057A-D0D6-4F34-81BE-818DDDB713B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6D6724D-40AD-40B1-8C91-722B01CCFEBC}"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C58AC13-739D-44B4-97D7-A76F94A89ED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图片 6" descr="图片1.jpg"/>
          <p:cNvPicPr>
            <a:picLocks noChangeAspect="1"/>
          </p:cNvPicPr>
          <p:nvPr userDrawn="1"/>
        </p:nvPicPr>
        <p:blipFill>
          <a:blip r:embed="rId15" cstate="print"/>
          <a:srcRect/>
          <a:stretch>
            <a:fillRect/>
          </a:stretch>
        </p:blipFill>
        <p:spPr bwMode="auto">
          <a:xfrm>
            <a:off x="0" y="0"/>
            <a:ext cx="12192000" cy="6858000"/>
          </a:xfrm>
          <a:prstGeom prst="rect">
            <a:avLst/>
          </a:prstGeom>
          <a:noFill/>
          <a:ln w="9525">
            <a:noFill/>
            <a:miter lim="800000"/>
            <a:headEnd/>
            <a:tailEnd/>
          </a:ln>
        </p:spPr>
      </p:pic>
      <p:sp>
        <p:nvSpPr>
          <p:cNvPr id="1029"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609600" y="1600200"/>
            <a:ext cx="10972800" cy="211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7A4A66B-9D64-49F1-B167-0DE8275314A6}" type="datetimeFigureOut">
              <a:rPr lang="zh-CN" altLang="en-US"/>
              <a:pPr>
                <a:defRPr/>
              </a:pPr>
              <a:t>2018/2/5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6A4C841-F5FB-4B11-910D-EF9F4A275A15}" type="slidenum">
              <a:rPr lang="zh-CN" altLang="en-US"/>
              <a:pPr>
                <a:defRPr/>
              </a:pPr>
              <a:t>‹#›</a:t>
            </a:fld>
            <a:endParaRPr lang="zh-CN" altLang="en-US"/>
          </a:p>
        </p:txBody>
      </p:sp>
      <p:graphicFrame>
        <p:nvGraphicFramePr>
          <p:cNvPr id="102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54" r:id="rId16" imgW="6824520" imgH="1076040" progId="">
                  <p:embed/>
                </p:oleObj>
              </mc:Choice>
              <mc:Fallback>
                <p:oleObj r:id="rId16" imgW="6824520" imgH="1076040"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29" r:id="rId5"/>
    <p:sldLayoutId id="2147484639" r:id="rId6"/>
    <p:sldLayoutId id="2147484630" r:id="rId7"/>
    <p:sldLayoutId id="2147484631" r:id="rId8"/>
    <p:sldLayoutId id="2147484632" r:id="rId9"/>
    <p:sldLayoutId id="2147484633" r:id="rId10"/>
    <p:sldLayoutId id="2147484634" r:id="rId11"/>
    <p:sldLayoutId id="214748464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zh-CN" altLang="en-US" dirty="0"/>
              <a:t>五</a:t>
            </a:r>
            <a:r>
              <a:rPr dirty="0"/>
              <a:t>章 </a:t>
            </a:r>
            <a:r>
              <a:rPr lang="zh-CN" altLang="en-US" dirty="0"/>
              <a:t>组合</a:t>
            </a:r>
            <a:r>
              <a:rPr dirty="0" err="1"/>
              <a:t>模式</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half" idx="10"/>
          </p:nvPr>
        </p:nvSpPr>
        <p:spPr>
          <a:xfrm>
            <a:off x="1981200" y="908051"/>
            <a:ext cx="8186738" cy="5357813"/>
          </a:xfrm>
        </p:spPr>
        <p:txBody>
          <a:bodyPr/>
          <a:lstStyle/>
          <a:p>
            <a:pPr>
              <a:buBlip>
                <a:blip r:embed="rId3"/>
              </a:buBlip>
            </a:pPr>
            <a:r>
              <a:rPr lang="zh-CN" altLang="en-US" dirty="0"/>
              <a:t>组合模式（</a:t>
            </a:r>
            <a:r>
              <a:rPr lang="en-US" altLang="zh-CN" dirty="0"/>
              <a:t>Composite Pattern </a:t>
            </a:r>
            <a:r>
              <a:rPr lang="zh-CN" altLang="en-US" dirty="0"/>
              <a:t>）</a:t>
            </a:r>
            <a:endParaRPr lang="en-US" altLang="zh-CN" dirty="0"/>
          </a:p>
          <a:p>
            <a:pPr lvl="1">
              <a:buFontTx/>
              <a:buBlip>
                <a:blip r:embed="rId4"/>
              </a:buBlip>
            </a:pPr>
            <a:r>
              <a:rPr lang="zh-CN" altLang="en-US" dirty="0"/>
              <a:t>又叫做“</a:t>
            </a:r>
            <a:r>
              <a:rPr lang="zh-CN" altLang="en-US" dirty="0">
                <a:solidFill>
                  <a:srgbClr val="FF0000"/>
                </a:solidFill>
              </a:rPr>
              <a:t>整体</a:t>
            </a:r>
            <a:r>
              <a:rPr lang="en-US" altLang="zh-CN" dirty="0">
                <a:solidFill>
                  <a:srgbClr val="FF0000"/>
                </a:solidFill>
              </a:rPr>
              <a:t>-</a:t>
            </a:r>
            <a:r>
              <a:rPr lang="zh-CN" altLang="en-US" dirty="0">
                <a:solidFill>
                  <a:srgbClr val="FF0000"/>
                </a:solidFill>
              </a:rPr>
              <a:t>部分模式</a:t>
            </a:r>
            <a:r>
              <a:rPr lang="zh-CN" altLang="en-US" dirty="0"/>
              <a:t>”。</a:t>
            </a:r>
            <a:endParaRPr lang="en-US" altLang="zh-CN" dirty="0"/>
          </a:p>
          <a:p>
            <a:pPr lvl="1">
              <a:buBlip>
                <a:blip r:embed="rId4"/>
              </a:buBlip>
            </a:pPr>
            <a:r>
              <a:rPr lang="zh-CN" altLang="en-US" dirty="0"/>
              <a:t>它使树型结构的问题中，</a:t>
            </a:r>
            <a:r>
              <a:rPr lang="zh-CN" altLang="en-US" dirty="0">
                <a:solidFill>
                  <a:srgbClr val="FF0000"/>
                </a:solidFill>
              </a:rPr>
              <a:t>模糊了简单元素和复杂元素的概念</a:t>
            </a:r>
            <a:r>
              <a:rPr lang="zh-CN" altLang="en-US" dirty="0"/>
              <a:t>，客户程序可以像处理简单元素一样来处理复杂元素</a:t>
            </a:r>
            <a:r>
              <a:rPr lang="en-US" altLang="zh-CN" dirty="0"/>
              <a:t>,</a:t>
            </a:r>
            <a:r>
              <a:rPr lang="zh-CN" altLang="en-US" dirty="0"/>
              <a:t>从而使得客户程序与复杂元素的内部结构</a:t>
            </a:r>
            <a:r>
              <a:rPr lang="zh-CN" altLang="en-US" dirty="0">
                <a:solidFill>
                  <a:srgbClr val="FF0000"/>
                </a:solidFill>
              </a:rPr>
              <a:t>解耦</a:t>
            </a:r>
            <a:r>
              <a:rPr lang="zh-CN" altLang="en-US" dirty="0"/>
              <a:t>。</a:t>
            </a:r>
          </a:p>
        </p:txBody>
      </p:sp>
      <p:pic>
        <p:nvPicPr>
          <p:cNvPr id="552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5680" y="3737199"/>
            <a:ext cx="5485308" cy="294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lide(fromBottom)">
                                      <p:cBhvr>
                                        <p:cTn id="7" dur="5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sz="half" idx="10"/>
          </p:nvPr>
        </p:nvSpPr>
        <p:spPr>
          <a:xfrm>
            <a:off x="1981200" y="1071563"/>
            <a:ext cx="8579296" cy="5357812"/>
          </a:xfrm>
        </p:spPr>
        <p:txBody>
          <a:bodyPr/>
          <a:lstStyle/>
          <a:p>
            <a:pPr>
              <a:buBlip>
                <a:blip r:embed="rId2"/>
              </a:buBlip>
            </a:pPr>
            <a:r>
              <a:rPr lang="zh-CN" altLang="en-US" dirty="0"/>
              <a:t>组合模式（</a:t>
            </a:r>
            <a:r>
              <a:rPr lang="en-US" altLang="zh-CN" dirty="0"/>
              <a:t>Strategy</a:t>
            </a:r>
            <a:r>
              <a:rPr lang="en-US" altLang="zh-CN" dirty="0">
                <a:solidFill>
                  <a:srgbClr val="FF0000"/>
                </a:solidFill>
              </a:rPr>
              <a:t> </a:t>
            </a:r>
            <a:r>
              <a:rPr lang="en-US" altLang="zh-CN" dirty="0"/>
              <a:t>Pattern</a:t>
            </a:r>
            <a:r>
              <a:rPr lang="zh-CN" altLang="en-US" dirty="0"/>
              <a:t>）</a:t>
            </a:r>
            <a:endParaRPr lang="en-US" altLang="zh-CN" dirty="0"/>
          </a:p>
          <a:p>
            <a:pPr lvl="1">
              <a:buFontTx/>
              <a:buBlip>
                <a:blip r:embed="rId3"/>
              </a:buBlip>
            </a:pPr>
            <a:r>
              <a:rPr lang="zh-CN" altLang="en-US" dirty="0"/>
              <a:t>组合模式中的有以下的</a:t>
            </a:r>
            <a:r>
              <a:rPr lang="zh-CN" altLang="en-US" dirty="0">
                <a:solidFill>
                  <a:srgbClr val="FF0000"/>
                </a:solidFill>
              </a:rPr>
              <a:t>三种角色</a:t>
            </a:r>
            <a:r>
              <a:rPr lang="zh-CN" altLang="en-US" dirty="0"/>
              <a:t>。</a:t>
            </a:r>
            <a:endParaRPr lang="en-US" altLang="zh-CN" dirty="0"/>
          </a:p>
          <a:p>
            <a:pPr lvl="2">
              <a:buBlip>
                <a:blip r:embed="rId3"/>
              </a:buBlip>
            </a:pPr>
            <a:r>
              <a:rPr lang="zh-CN" altLang="en-US" dirty="0">
                <a:solidFill>
                  <a:srgbClr val="FF0000"/>
                </a:solidFill>
              </a:rPr>
              <a:t>抽象组件类</a:t>
            </a:r>
            <a:r>
              <a:rPr lang="en-US" altLang="zh-CN" dirty="0">
                <a:solidFill>
                  <a:srgbClr val="FF0000"/>
                </a:solidFill>
              </a:rPr>
              <a:t>(Component)</a:t>
            </a:r>
            <a:r>
              <a:rPr lang="zh-CN" altLang="en-US" dirty="0"/>
              <a:t>：组合中的对象声明接口，实现所有类共有接口的行为。声明用于访问和管理</a:t>
            </a:r>
            <a:r>
              <a:rPr lang="en-US" altLang="zh-CN" dirty="0"/>
              <a:t>Component</a:t>
            </a:r>
            <a:r>
              <a:rPr lang="zh-CN" altLang="en-US" dirty="0"/>
              <a:t>的子部件的接口。</a:t>
            </a:r>
          </a:p>
          <a:p>
            <a:pPr lvl="2">
              <a:buBlip>
                <a:blip r:embed="rId3"/>
              </a:buBlip>
            </a:pPr>
            <a:r>
              <a:rPr lang="zh-CN" altLang="en-US" dirty="0">
                <a:solidFill>
                  <a:srgbClr val="FF0000"/>
                </a:solidFill>
              </a:rPr>
              <a:t>叶子节点</a:t>
            </a:r>
            <a:r>
              <a:rPr lang="en-US" altLang="zh-CN" dirty="0">
                <a:solidFill>
                  <a:srgbClr val="FF0000"/>
                </a:solidFill>
              </a:rPr>
              <a:t>(Leaf)</a:t>
            </a:r>
            <a:r>
              <a:rPr lang="zh-CN" altLang="en-US" dirty="0">
                <a:solidFill>
                  <a:srgbClr val="FF0000"/>
                </a:solidFill>
              </a:rPr>
              <a:t>：</a:t>
            </a:r>
            <a:r>
              <a:rPr lang="zh-CN" altLang="en-US" dirty="0"/>
              <a:t>叶节点对象，叶节点没有子节点。由于叶节点不能增加分支和树叶，所以叶节点的</a:t>
            </a:r>
            <a:r>
              <a:rPr lang="en-US" altLang="zh-CN" dirty="0"/>
              <a:t>Add</a:t>
            </a:r>
            <a:r>
              <a:rPr lang="zh-CN" altLang="en-US" dirty="0"/>
              <a:t>和</a:t>
            </a:r>
            <a:r>
              <a:rPr lang="en-US" altLang="zh-CN" dirty="0"/>
              <a:t>Remove</a:t>
            </a:r>
            <a:r>
              <a:rPr lang="zh-CN" altLang="en-US" dirty="0"/>
              <a:t>没有实际意义。</a:t>
            </a:r>
          </a:p>
          <a:p>
            <a:pPr lvl="2">
              <a:buBlip>
                <a:blip r:embed="rId3"/>
              </a:buBlip>
            </a:pPr>
            <a:r>
              <a:rPr lang="zh-CN" altLang="en-US" dirty="0">
                <a:solidFill>
                  <a:srgbClr val="FF0000"/>
                </a:solidFill>
              </a:rPr>
              <a:t>组件集合类</a:t>
            </a:r>
            <a:r>
              <a:rPr lang="en-US" altLang="zh-CN" dirty="0">
                <a:solidFill>
                  <a:srgbClr val="FF0000"/>
                </a:solidFill>
              </a:rPr>
              <a:t>(Composite)</a:t>
            </a:r>
            <a:r>
              <a:rPr lang="zh-CN" altLang="en-US" dirty="0"/>
              <a:t>：实现</a:t>
            </a:r>
            <a:r>
              <a:rPr lang="en-US" altLang="zh-CN" dirty="0" err="1"/>
              <a:t>Componet</a:t>
            </a:r>
            <a:r>
              <a:rPr lang="zh-CN" altLang="en-US" dirty="0"/>
              <a:t>的相关操作，比如</a:t>
            </a:r>
            <a:r>
              <a:rPr lang="en-US" altLang="zh-CN" dirty="0"/>
              <a:t>Add</a:t>
            </a:r>
            <a:r>
              <a:rPr lang="zh-CN" altLang="en-US" dirty="0"/>
              <a:t>和</a:t>
            </a:r>
            <a:r>
              <a:rPr lang="en-US" altLang="zh-CN" dirty="0"/>
              <a:t>Remove</a:t>
            </a:r>
            <a:r>
              <a:rPr lang="zh-CN" altLang="en-US" dirty="0"/>
              <a:t>操作。其中包含</a:t>
            </a:r>
            <a:r>
              <a:rPr lang="en-US" altLang="zh-CN" dirty="0"/>
              <a:t>Component </a:t>
            </a:r>
            <a:r>
              <a:rPr lang="zh-CN" altLang="en-US" dirty="0"/>
              <a:t>的容器，用来存储叶节点集合，有叶节点行为，用来存储叶节点集合。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组合模式详解</a:t>
            </a:r>
            <a:endParaRPr lang="en-US" altLang="zh-CN" dirty="0"/>
          </a:p>
          <a:p>
            <a:pPr lvl="1">
              <a:buFontTx/>
              <a:buBlip>
                <a:blip r:embed="rId3"/>
              </a:buBlip>
            </a:pPr>
            <a:r>
              <a:rPr lang="zh-CN" altLang="en-US" dirty="0">
                <a:solidFill>
                  <a:srgbClr val="FF0000"/>
                </a:solidFill>
              </a:rPr>
              <a:t>组合模式实现</a:t>
            </a:r>
            <a:endParaRPr lang="en-US" altLang="zh-CN" dirty="0">
              <a:solidFill>
                <a:srgbClr val="FF0000"/>
              </a:solidFill>
            </a:endParaRPr>
          </a:p>
          <a:p>
            <a:pPr lvl="1">
              <a:buFontTx/>
              <a:buBlip>
                <a:blip r:embed="rId3"/>
              </a:buBlip>
            </a:pPr>
            <a:r>
              <a:rPr lang="zh-CN" altLang="en-US" dirty="0"/>
              <a:t>扩展练习</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sz="half" idx="10"/>
          </p:nvPr>
        </p:nvSpPr>
        <p:spPr>
          <a:xfrm>
            <a:off x="1981200" y="1071563"/>
            <a:ext cx="8362950" cy="5357812"/>
          </a:xfrm>
        </p:spPr>
        <p:txBody>
          <a:bodyPr/>
          <a:lstStyle/>
          <a:p>
            <a:pPr>
              <a:buFontTx/>
              <a:buBlip>
                <a:blip r:embed="rId2"/>
              </a:buBlip>
            </a:pPr>
            <a:r>
              <a:rPr lang="zh-CN" altLang="en-US" dirty="0"/>
              <a:t>组合模式实现</a:t>
            </a:r>
            <a:r>
              <a:rPr lang="zh-CN" altLang="en-US" dirty="0">
                <a:solidFill>
                  <a:srgbClr val="FF0000"/>
                </a:solidFill>
              </a:rPr>
              <a:t>步骤</a:t>
            </a:r>
            <a:endParaRPr lang="en-US" altLang="zh-CN" dirty="0">
              <a:solidFill>
                <a:srgbClr val="FF0000"/>
              </a:solidFill>
            </a:endParaRPr>
          </a:p>
          <a:p>
            <a:pPr lvl="1">
              <a:buFontTx/>
              <a:buBlip>
                <a:blip r:embed="rId3"/>
              </a:buBlip>
            </a:pPr>
            <a:r>
              <a:rPr lang="zh-CN" altLang="en-US" dirty="0"/>
              <a:t>定义抽象组件接口</a:t>
            </a:r>
            <a:endParaRPr lang="en-US" altLang="zh-CN" dirty="0"/>
          </a:p>
          <a:p>
            <a:pPr lvl="1">
              <a:buFontTx/>
              <a:buBlip>
                <a:blip r:embed="rId3"/>
              </a:buBlip>
            </a:pPr>
            <a:r>
              <a:rPr lang="zh-CN" altLang="en-US" dirty="0"/>
              <a:t>实现叶子节点类，实现抽象组件类的接口</a:t>
            </a:r>
            <a:endParaRPr lang="en-US" altLang="zh-CN" dirty="0"/>
          </a:p>
          <a:p>
            <a:pPr lvl="1">
              <a:buBlip>
                <a:blip r:embed="rId3"/>
              </a:buBlip>
            </a:pPr>
            <a:r>
              <a:rPr lang="zh-CN" altLang="en-US" dirty="0"/>
              <a:t>实现组件集合类，实现抽象组件类的接口</a:t>
            </a:r>
            <a:endParaRPr lang="en-US" altLang="zh-CN" dirty="0"/>
          </a:p>
          <a:p>
            <a:pPr lvl="1">
              <a:buFontTx/>
              <a:buBlip>
                <a:blip r:embed="rId3"/>
              </a:buBlip>
            </a:pPr>
            <a:r>
              <a:rPr lang="zh-CN" altLang="en-US" dirty="0"/>
              <a:t>定义环境类，将叶子节点和组件集合加入根组件集合</a:t>
            </a:r>
            <a:endParaRPr lang="en-US" altLang="zh-CN" dirty="0"/>
          </a:p>
        </p:txBody>
      </p:sp>
    </p:spTree>
    <p:extLst>
      <p:ext uri="{BB962C8B-B14F-4D97-AF65-F5344CB8AC3E}">
        <p14:creationId xmlns:p14="http://schemas.microsoft.com/office/powerpoint/2010/main" val="58752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组合模式实现</a:t>
            </a:r>
            <a:r>
              <a:rPr lang="zh-CN" altLang="en-US" dirty="0">
                <a:solidFill>
                  <a:srgbClr val="FF0000"/>
                </a:solidFill>
              </a:rPr>
              <a:t>步骤一</a:t>
            </a:r>
            <a:endParaRPr lang="en-US" altLang="zh-CN" dirty="0">
              <a:solidFill>
                <a:srgbClr val="FF0000"/>
              </a:solidFill>
            </a:endParaRPr>
          </a:p>
          <a:p>
            <a:pPr lvl="1">
              <a:buBlip>
                <a:blip r:embed="rId3"/>
              </a:buBlip>
            </a:pPr>
            <a:r>
              <a:rPr lang="zh-CN" altLang="en-US" dirty="0"/>
              <a:t>定义抽象组件接口</a:t>
            </a:r>
          </a:p>
        </p:txBody>
      </p:sp>
      <p:pic>
        <p:nvPicPr>
          <p:cNvPr id="563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6064" y="2276872"/>
            <a:ext cx="661987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组合模式实现</a:t>
            </a:r>
            <a:r>
              <a:rPr lang="zh-CN" altLang="en-US" dirty="0">
                <a:solidFill>
                  <a:srgbClr val="FF0000"/>
                </a:solidFill>
              </a:rPr>
              <a:t>步骤二</a:t>
            </a:r>
            <a:endParaRPr lang="en-US" altLang="zh-CN" dirty="0">
              <a:solidFill>
                <a:srgbClr val="FF0000"/>
              </a:solidFill>
            </a:endParaRPr>
          </a:p>
          <a:p>
            <a:pPr lvl="1">
              <a:buFontTx/>
              <a:buBlip>
                <a:blip r:embed="rId3"/>
              </a:buBlip>
            </a:pPr>
            <a:r>
              <a:rPr lang="zh-CN" altLang="en-US" dirty="0"/>
              <a:t>实现叶子节点</a:t>
            </a:r>
          </a:p>
        </p:txBody>
      </p:sp>
      <p:pic>
        <p:nvPicPr>
          <p:cNvPr id="573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0760" y="2103918"/>
            <a:ext cx="6617568" cy="463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组合模式实现</a:t>
            </a:r>
            <a:r>
              <a:rPr lang="zh-CN" altLang="en-US" dirty="0">
                <a:solidFill>
                  <a:srgbClr val="FF0000"/>
                </a:solidFill>
              </a:rPr>
              <a:t>步骤三</a:t>
            </a:r>
            <a:endParaRPr lang="en-US" altLang="zh-CN" dirty="0">
              <a:solidFill>
                <a:srgbClr val="FF0000"/>
              </a:solidFill>
            </a:endParaRPr>
          </a:p>
          <a:p>
            <a:pPr lvl="1">
              <a:buFontTx/>
              <a:buBlip>
                <a:blip r:embed="rId3"/>
              </a:buBlip>
            </a:pPr>
            <a:r>
              <a:rPr lang="zh-CN" altLang="en-US" dirty="0"/>
              <a:t>定义实现组件集合类</a:t>
            </a:r>
          </a:p>
          <a:p>
            <a:pPr>
              <a:buFontTx/>
              <a:buBlip>
                <a:blip r:embed="rId2"/>
              </a:buBlip>
            </a:pPr>
            <a:endParaRPr lang="zh-CN" altLang="en-US" dirty="0"/>
          </a:p>
        </p:txBody>
      </p:sp>
      <p:pic>
        <p:nvPicPr>
          <p:cNvPr id="583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1664" y="2132856"/>
            <a:ext cx="5544617" cy="461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组合模式实现</a:t>
            </a:r>
            <a:r>
              <a:rPr lang="zh-CN" altLang="en-US" dirty="0">
                <a:solidFill>
                  <a:srgbClr val="FF0000"/>
                </a:solidFill>
              </a:rPr>
              <a:t>步骤四</a:t>
            </a:r>
            <a:endParaRPr lang="en-US" altLang="zh-CN" dirty="0">
              <a:solidFill>
                <a:srgbClr val="FF0000"/>
              </a:solidFill>
            </a:endParaRPr>
          </a:p>
          <a:p>
            <a:pPr lvl="1">
              <a:buFontTx/>
              <a:buBlip>
                <a:blip r:embed="rId3"/>
              </a:buBlip>
            </a:pPr>
            <a:r>
              <a:rPr lang="zh-CN" altLang="en-US" dirty="0"/>
              <a:t>模拟用户构建文件树</a:t>
            </a:r>
          </a:p>
          <a:p>
            <a:pPr>
              <a:buFontTx/>
              <a:buBlip>
                <a:blip r:embed="rId2"/>
              </a:buBlip>
            </a:pPr>
            <a:endParaRPr lang="zh-CN" altLang="en-US" dirty="0"/>
          </a:p>
        </p:txBody>
      </p:sp>
      <p:pic>
        <p:nvPicPr>
          <p:cNvPr id="593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9657" y="2132856"/>
            <a:ext cx="563547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52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组合模式详解</a:t>
            </a:r>
            <a:endParaRPr lang="en-US" altLang="zh-CN" dirty="0"/>
          </a:p>
          <a:p>
            <a:pPr lvl="1">
              <a:buFontTx/>
              <a:buBlip>
                <a:blip r:embed="rId3"/>
              </a:buBlip>
            </a:pPr>
            <a:r>
              <a:rPr lang="zh-CN" altLang="en-US" dirty="0"/>
              <a:t>组合模式实现</a:t>
            </a:r>
            <a:endParaRPr lang="en-US" altLang="zh-CN" dirty="0"/>
          </a:p>
          <a:p>
            <a:pPr lvl="1">
              <a:buFontTx/>
              <a:buBlip>
                <a:blip r:embed="rId3"/>
              </a:buBlip>
            </a:pPr>
            <a:r>
              <a:rPr lang="zh-CN" altLang="en-US" dirty="0">
                <a:solidFill>
                  <a:srgbClr val="FF0000"/>
                </a:solidFill>
              </a:rPr>
              <a:t>扩展练习</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案例练习</a:t>
            </a:r>
            <a:endParaRPr lang="en-US" altLang="zh-CN"/>
          </a:p>
        </p:txBody>
      </p:sp>
      <p:pic>
        <p:nvPicPr>
          <p:cNvPr id="6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1" y="2204864"/>
            <a:ext cx="523514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slide(fromBottom)">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上节回顾</a:t>
            </a:r>
            <a:endParaRPr lang="en-US" altLang="zh-CN" dirty="0"/>
          </a:p>
          <a:p>
            <a:pPr lvl="1">
              <a:buBlip>
                <a:blip r:embed="rId3"/>
              </a:buBlip>
            </a:pPr>
            <a:r>
              <a:rPr lang="zh-CN" altLang="en-US" dirty="0"/>
              <a:t>策略模式适用环境</a:t>
            </a:r>
            <a:endParaRPr lang="en-US" altLang="zh-CN" dirty="0"/>
          </a:p>
          <a:p>
            <a:pPr lvl="2">
              <a:buBlip>
                <a:blip r:embed="rId3"/>
              </a:buBlip>
            </a:pPr>
            <a:r>
              <a:rPr lang="zh-CN" altLang="en-US" dirty="0"/>
              <a:t>如果在一个系统里面有许多类，</a:t>
            </a:r>
            <a:r>
              <a:rPr lang="zh-CN" altLang="en-US" dirty="0">
                <a:solidFill>
                  <a:srgbClr val="FF0000"/>
                </a:solidFill>
              </a:rPr>
              <a:t>它们之间的区别仅在于它们的行为</a:t>
            </a:r>
            <a:r>
              <a:rPr lang="zh-CN" altLang="en-US" dirty="0"/>
              <a:t>，那么使用策略模式可以动态地让一个对象在许多行为中选择一种行为。</a:t>
            </a:r>
            <a:endParaRPr lang="en-US" altLang="zh-CN" dirty="0"/>
          </a:p>
          <a:p>
            <a:pPr lvl="2">
              <a:buBlip>
                <a:blip r:embed="rId3"/>
              </a:buBlip>
            </a:pPr>
            <a:r>
              <a:rPr lang="zh-CN" altLang="en-US" dirty="0"/>
              <a:t>一个系统</a:t>
            </a:r>
            <a:r>
              <a:rPr lang="zh-CN" altLang="en-US" dirty="0">
                <a:solidFill>
                  <a:srgbClr val="FF0000"/>
                </a:solidFill>
              </a:rPr>
              <a:t>需要动态地在几种算法中选择一种。</a:t>
            </a:r>
            <a:endParaRPr lang="en-US" altLang="zh-CN" dirty="0">
              <a:solidFill>
                <a:srgbClr val="FF0000"/>
              </a:solidFill>
            </a:endParaRPr>
          </a:p>
          <a:p>
            <a:pPr lvl="2">
              <a:buBlip>
                <a:blip r:embed="rId3"/>
              </a:buBlip>
            </a:pPr>
            <a:r>
              <a:rPr lang="zh-CN" altLang="en-US" dirty="0"/>
              <a:t>不希望客户端知道复杂的、与算法相关的数据结构，</a:t>
            </a:r>
            <a:r>
              <a:rPr lang="zh-CN" altLang="en-US" dirty="0">
                <a:solidFill>
                  <a:srgbClr val="FF0000"/>
                </a:solidFill>
              </a:rPr>
              <a:t>在具体策略类中封装算法和相关的数据结构</a:t>
            </a:r>
            <a:r>
              <a:rPr lang="zh-CN" altLang="en-US" dirty="0"/>
              <a:t>，提高算法的保密性与安全性。</a:t>
            </a:r>
            <a:endParaRPr lang="en-US" altLang="zh-CN" dirty="0">
              <a:solidFill>
                <a:srgbClr val="FF0000"/>
              </a:solidFill>
            </a:endParaRPr>
          </a:p>
          <a:p>
            <a:pPr>
              <a:buFontTx/>
              <a:buBlip>
                <a:blip r:embed="rId2"/>
              </a:buBlip>
            </a:pPr>
            <a:endParaRPr lang="en-US" altLang="zh-CN" dirty="0"/>
          </a:p>
          <a:p>
            <a:pPr lvl="1">
              <a:buFontTx/>
              <a:buBlip>
                <a:blip r:embed="rId3"/>
              </a:buBlip>
            </a:pPr>
            <a:endParaRPr lang="en-US" altLang="zh-CN" dirty="0">
              <a:solidFill>
                <a:srgbClr val="FF0000"/>
              </a:solidFill>
            </a:endParaRPr>
          </a:p>
          <a:p>
            <a:pPr lvl="1">
              <a:buFontTx/>
              <a:buBlip>
                <a:blip r:embed="rId3"/>
              </a:buBlip>
            </a:pP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案例练习</a:t>
            </a:r>
            <a:endParaRPr lang="en-US" altLang="zh-CN"/>
          </a:p>
        </p:txBody>
      </p:sp>
      <p:pic>
        <p:nvPicPr>
          <p:cNvPr id="614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5" y="2636912"/>
            <a:ext cx="8511579" cy="309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Bottom)">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zh-CN" altLang="en-US" dirty="0"/>
              <a:t>组合模式的</a:t>
            </a:r>
            <a:r>
              <a:rPr lang="zh-CN" altLang="en-US" dirty="0">
                <a:solidFill>
                  <a:srgbClr val="FF0000"/>
                </a:solidFill>
              </a:rPr>
              <a:t>优点</a:t>
            </a:r>
            <a:endParaRPr lang="en-US" altLang="zh-CN" dirty="0">
              <a:solidFill>
                <a:srgbClr val="FF0000"/>
              </a:solidFill>
            </a:endParaRPr>
          </a:p>
          <a:p>
            <a:pPr lvl="2" eaLnBrk="1" hangingPunct="1"/>
            <a:r>
              <a:rPr lang="zh-CN" altLang="en-US" dirty="0"/>
              <a:t>组合模式以不遵守单一责任原则换取透明性，让</a:t>
            </a:r>
            <a:r>
              <a:rPr lang="en-US" altLang="zh-CN" dirty="0"/>
              <a:t>Client</a:t>
            </a:r>
            <a:r>
              <a:rPr lang="zh-CN" altLang="en-US" dirty="0"/>
              <a:t>将</a:t>
            </a:r>
            <a:r>
              <a:rPr lang="zh-CN" altLang="en-US" dirty="0">
                <a:solidFill>
                  <a:srgbClr val="FF0000"/>
                </a:solidFill>
              </a:rPr>
              <a:t>组合和叶节点一视同仁</a:t>
            </a:r>
            <a:r>
              <a:rPr lang="zh-CN" altLang="en-US" dirty="0"/>
              <a:t>。</a:t>
            </a:r>
          </a:p>
          <a:p>
            <a:pPr lvl="2" eaLnBrk="1" hangingPunct="1"/>
            <a:r>
              <a:rPr lang="zh-CN" altLang="en-US" dirty="0"/>
              <a:t>在实现组合模式时，有很多设计上的折衷。要根据需求平衡透明性和安全性。</a:t>
            </a:r>
          </a:p>
          <a:p>
            <a:pPr lvl="2" eaLnBrk="1" hangingPunct="1"/>
            <a:r>
              <a:rPr lang="zh-CN" altLang="en-US" dirty="0"/>
              <a:t>有时候系统需要遍历一个树枝构件的子构件很多次，这时候可以把</a:t>
            </a:r>
            <a:r>
              <a:rPr lang="zh-CN" altLang="en-US" dirty="0">
                <a:solidFill>
                  <a:srgbClr val="FF0000"/>
                </a:solidFill>
              </a:rPr>
              <a:t>遍历结果缓存</a:t>
            </a:r>
            <a:r>
              <a:rPr lang="zh-CN" altLang="en-US" dirty="0"/>
              <a:t>起来。</a:t>
            </a:r>
            <a:endParaRPr lang="en-US" altLang="zh-CN"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zh-CN" altLang="en-US" dirty="0"/>
              <a:t>组合模式的</a:t>
            </a:r>
            <a:r>
              <a:rPr lang="zh-CN" altLang="en-US" dirty="0">
                <a:solidFill>
                  <a:srgbClr val="FF0000"/>
                </a:solidFill>
              </a:rPr>
              <a:t>缺点</a:t>
            </a:r>
            <a:endParaRPr lang="en-US" altLang="zh-CN" dirty="0">
              <a:solidFill>
                <a:srgbClr val="FF0000"/>
              </a:solidFill>
            </a:endParaRPr>
          </a:p>
          <a:p>
            <a:pPr lvl="2" eaLnBrk="1" hangingPunct="1"/>
            <a:r>
              <a:rPr lang="zh-CN" altLang="en-US" dirty="0"/>
              <a:t>使用组合模式后，</a:t>
            </a:r>
            <a:r>
              <a:rPr lang="zh-CN" altLang="en-US" dirty="0">
                <a:solidFill>
                  <a:srgbClr val="FF0000"/>
                </a:solidFill>
              </a:rPr>
              <a:t>控制树枝构件的类型不太容易</a:t>
            </a:r>
            <a:r>
              <a:rPr lang="zh-CN" altLang="en-US" dirty="0"/>
              <a:t>。</a:t>
            </a:r>
          </a:p>
          <a:p>
            <a:pPr lvl="2" eaLnBrk="1" hangingPunct="1"/>
            <a:r>
              <a:rPr lang="zh-CN" altLang="en-US" dirty="0"/>
              <a:t>用继承的方法来</a:t>
            </a:r>
            <a:r>
              <a:rPr lang="zh-CN" altLang="en-US" dirty="0">
                <a:solidFill>
                  <a:srgbClr val="FF0000"/>
                </a:solidFill>
              </a:rPr>
              <a:t>增加新的行为很困难</a:t>
            </a:r>
            <a:r>
              <a:rPr lang="zh-CN" altLang="en-US" dirty="0"/>
              <a:t>。</a:t>
            </a:r>
          </a:p>
          <a:p>
            <a:pPr lvl="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小结</a:t>
            </a:r>
            <a:endParaRPr lang="en-US" altLang="zh-CN" dirty="0"/>
          </a:p>
          <a:p>
            <a:pPr lvl="1">
              <a:buBlip>
                <a:blip r:embed="rId3"/>
              </a:buBlip>
            </a:pPr>
            <a:r>
              <a:rPr lang="zh-CN" altLang="en-US" dirty="0"/>
              <a:t>组合模式适用环境</a:t>
            </a:r>
            <a:endParaRPr lang="en-US" altLang="zh-CN" dirty="0"/>
          </a:p>
          <a:p>
            <a:pPr lvl="2">
              <a:buBlip>
                <a:blip r:embed="rId3"/>
              </a:buBlip>
            </a:pPr>
            <a:r>
              <a:rPr lang="zh-CN" altLang="en-US" dirty="0"/>
              <a:t>表示对象的</a:t>
            </a:r>
            <a:r>
              <a:rPr lang="zh-CN" altLang="en-US" dirty="0">
                <a:solidFill>
                  <a:srgbClr val="FF0000"/>
                </a:solidFill>
              </a:rPr>
              <a:t>部分</a:t>
            </a:r>
            <a:r>
              <a:rPr lang="en-US" altLang="zh-CN" dirty="0">
                <a:solidFill>
                  <a:srgbClr val="FF0000"/>
                </a:solidFill>
              </a:rPr>
              <a:t>-</a:t>
            </a:r>
            <a:r>
              <a:rPr lang="zh-CN" altLang="en-US" dirty="0">
                <a:solidFill>
                  <a:srgbClr val="FF0000"/>
                </a:solidFill>
              </a:rPr>
              <a:t>整体</a:t>
            </a:r>
            <a:r>
              <a:rPr lang="zh-CN" altLang="en-US" dirty="0"/>
              <a:t>层次结构</a:t>
            </a:r>
          </a:p>
          <a:p>
            <a:pPr lvl="2">
              <a:buBlip>
                <a:blip r:embed="rId3"/>
              </a:buBlip>
            </a:pPr>
            <a:r>
              <a:rPr lang="zh-CN" altLang="en-US" dirty="0"/>
              <a:t>用户</a:t>
            </a:r>
            <a:r>
              <a:rPr lang="zh-CN" altLang="en-US" dirty="0">
                <a:solidFill>
                  <a:srgbClr val="FF0000"/>
                </a:solidFill>
              </a:rPr>
              <a:t>忽略组合对象与单个对象的不同</a:t>
            </a:r>
            <a:r>
              <a:rPr lang="zh-CN" altLang="en-US" dirty="0"/>
              <a:t>，用户将统一地使用组合结构中的所有对象。</a:t>
            </a:r>
          </a:p>
          <a:p>
            <a:pPr lvl="2">
              <a:buBlip>
                <a:blip r:embed="rId3"/>
              </a:buBlip>
            </a:pPr>
            <a:endParaRPr lang="en-US" altLang="zh-CN" dirty="0">
              <a:solidFill>
                <a:srgbClr val="FF0000"/>
              </a:solidFill>
            </a:endParaRPr>
          </a:p>
          <a:p>
            <a:pPr lvl="1">
              <a:buFontTx/>
              <a:buBlip>
                <a:blip r:embed="rId3"/>
              </a:buBlip>
            </a:pPr>
            <a:endParaRPr lang="zh-CN"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7"/>
          <p:cNvSpPr txBox="1">
            <a:spLocks noChangeArrowheads="1"/>
          </p:cNvSpPr>
          <p:nvPr/>
        </p:nvSpPr>
        <p:spPr bwMode="auto">
          <a:xfrm>
            <a:off x="1809750" y="2593975"/>
            <a:ext cx="2525050" cy="784830"/>
          </a:xfrm>
          <a:prstGeom prst="rect">
            <a:avLst/>
          </a:prstGeom>
          <a:noFill/>
          <a:ln w="9525">
            <a:noFill/>
            <a:miter lim="800000"/>
            <a:headEnd/>
            <a:tailEnd/>
          </a:ln>
        </p:spPr>
        <p:txBody>
          <a:bodyPr wrap="none">
            <a:spAutoFit/>
          </a:bodyPr>
          <a:lstStyle/>
          <a:p>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36867" name="图片 4" descr="图片1.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Blip>
                <a:blip r:embed="rId3"/>
              </a:buBlip>
            </a:pPr>
            <a:r>
              <a:rPr lang="zh-CN" altLang="en-US" dirty="0"/>
              <a:t>组合模式详解</a:t>
            </a:r>
            <a:endParaRPr lang="en-US" altLang="zh-CN" dirty="0"/>
          </a:p>
          <a:p>
            <a:pPr lvl="1">
              <a:buBlip>
                <a:blip r:embed="rId3"/>
              </a:buBlip>
            </a:pPr>
            <a:r>
              <a:rPr lang="zh-CN" altLang="en-US" dirty="0"/>
              <a:t>组合模式实现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solidFill>
                  <a:srgbClr val="FF0000"/>
                </a:solidFill>
              </a:rPr>
              <a:t>环境及问题</a:t>
            </a:r>
            <a:endParaRPr lang="en-US" altLang="zh-CN" dirty="0">
              <a:solidFill>
                <a:srgbClr val="FF0000"/>
              </a:solidFill>
            </a:endParaRPr>
          </a:p>
          <a:p>
            <a:pPr lvl="1">
              <a:buFontTx/>
              <a:buBlip>
                <a:blip r:embed="rId3"/>
              </a:buBlip>
            </a:pPr>
            <a:r>
              <a:rPr lang="zh-CN" altLang="en-US" dirty="0"/>
              <a:t>组合模式详解</a:t>
            </a:r>
            <a:endParaRPr lang="en-US" altLang="zh-CN" dirty="0"/>
          </a:p>
          <a:p>
            <a:pPr lvl="1">
              <a:buFontTx/>
              <a:buBlip>
                <a:blip r:embed="rId3"/>
              </a:buBlip>
            </a:pPr>
            <a:r>
              <a:rPr lang="zh-CN" altLang="en-US" dirty="0"/>
              <a:t>组合模式实现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p:txBody>
      </p:sp>
      <p:pic>
        <p:nvPicPr>
          <p:cNvPr id="6" name="Picture 11"/>
          <p:cNvPicPr>
            <a:picLocks noChangeAspect="1" noChangeArrowheads="1"/>
          </p:cNvPicPr>
          <p:nvPr/>
        </p:nvPicPr>
        <p:blipFill>
          <a:blip r:embed="rId3" cstate="print"/>
          <a:srcRect/>
          <a:stretch>
            <a:fillRect/>
          </a:stretch>
        </p:blipFill>
        <p:spPr bwMode="auto">
          <a:xfrm>
            <a:off x="2927649" y="1700809"/>
            <a:ext cx="2344737" cy="3940175"/>
          </a:xfrm>
          <a:prstGeom prst="rect">
            <a:avLst/>
          </a:prstGeom>
          <a:noFill/>
          <a:ln w="9525">
            <a:noFill/>
            <a:miter lim="800000"/>
            <a:headEnd/>
            <a:tailEnd/>
          </a:ln>
        </p:spPr>
      </p:pic>
      <p:pic>
        <p:nvPicPr>
          <p:cNvPr id="8" name="Picture 12"/>
          <p:cNvPicPr>
            <a:picLocks noChangeAspect="1" noChangeArrowheads="1"/>
          </p:cNvPicPr>
          <p:nvPr/>
        </p:nvPicPr>
        <p:blipFill>
          <a:blip r:embed="rId4" cstate="print"/>
          <a:srcRect/>
          <a:stretch>
            <a:fillRect/>
          </a:stretch>
        </p:blipFill>
        <p:spPr bwMode="auto">
          <a:xfrm>
            <a:off x="5735961" y="3573017"/>
            <a:ext cx="4154487" cy="2230437"/>
          </a:xfrm>
          <a:prstGeom prst="rect">
            <a:avLst/>
          </a:prstGeom>
          <a:noFill/>
          <a:ln w="9525">
            <a:noFill/>
            <a:miter lim="800000"/>
            <a:headEnd/>
            <a:tailEnd/>
          </a:ln>
        </p:spPr>
      </p:pic>
      <p:pic>
        <p:nvPicPr>
          <p:cNvPr id="59396" name="Picture 4"/>
          <p:cNvPicPr>
            <a:picLocks noChangeAspect="1" noChangeArrowheads="1"/>
          </p:cNvPicPr>
          <p:nvPr/>
        </p:nvPicPr>
        <p:blipFill>
          <a:blip r:embed="rId5" cstate="print"/>
          <a:srcRect/>
          <a:stretch>
            <a:fillRect/>
          </a:stretch>
        </p:blipFill>
        <p:spPr bwMode="auto">
          <a:xfrm>
            <a:off x="5807968" y="980728"/>
            <a:ext cx="3456384" cy="24210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Bottom)">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9396"/>
                                        </p:tgtEl>
                                        <p:attrNameLst>
                                          <p:attrName>style.visibility</p:attrName>
                                        </p:attrNameLst>
                                      </p:cBhvr>
                                      <p:to>
                                        <p:strVal val="visible"/>
                                      </p:to>
                                    </p:set>
                                    <p:animEffect transition="in" filter="slide(fromBottom)">
                                      <p:cBhvr>
                                        <p:cTn id="16"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环境</a:t>
            </a:r>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1545" y="1844825"/>
            <a:ext cx="36480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024" y="1340768"/>
            <a:ext cx="39814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816080" y="1844824"/>
            <a:ext cx="22322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00329" y="2996952"/>
            <a:ext cx="2247999"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16080" y="4221088"/>
            <a:ext cx="3384376"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slide(fromBottom)">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slide(fromBottom)">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Bottom)">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环境</a:t>
            </a:r>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3792" y="1988840"/>
            <a:ext cx="25527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943872" y="3950990"/>
            <a:ext cx="1152128" cy="11341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599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slide(fromBottom)">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1" y="1071563"/>
            <a:ext cx="8435975" cy="5357812"/>
          </a:xfrm>
        </p:spPr>
        <p:txBody>
          <a:bodyPr/>
          <a:lstStyle/>
          <a:p>
            <a:pPr>
              <a:buFontTx/>
              <a:buBlip>
                <a:blip r:embed="rId2"/>
              </a:buBlip>
            </a:pPr>
            <a:r>
              <a:rPr lang="zh-CN" altLang="en-US" dirty="0"/>
              <a:t>问题</a:t>
            </a:r>
            <a:endParaRPr lang="en-US" altLang="zh-CN" dirty="0"/>
          </a:p>
          <a:p>
            <a:pPr lvl="1" eaLnBrk="1" hangingPunct="1"/>
            <a:r>
              <a:rPr lang="zh-CN" altLang="en-US" dirty="0"/>
              <a:t>用户想表示对象的部分</a:t>
            </a:r>
            <a:r>
              <a:rPr lang="en-US" altLang="zh-CN" dirty="0"/>
              <a:t>-</a:t>
            </a:r>
            <a:r>
              <a:rPr lang="zh-CN" altLang="en-US" dirty="0"/>
              <a:t>整体层次结构。</a:t>
            </a:r>
          </a:p>
          <a:p>
            <a:pPr lvl="1" eaLnBrk="1" hangingPunct="1"/>
            <a:r>
              <a:rPr lang="zh-CN" altLang="en-US" dirty="0"/>
              <a:t>并希望忽略组合对象与单个对象的不同，统一地使用组合结构中的所有对象。 </a:t>
            </a:r>
            <a:endParaRPr lang="en-US" altLang="zh-CN" dirty="0"/>
          </a:p>
          <a:p>
            <a:pPr lvl="1">
              <a:buFontTx/>
              <a:buBlip>
                <a:blip r:embed="rId3"/>
              </a:buBlip>
            </a:pPr>
            <a:endParaRPr lang="en-US" altLang="zh-CN" dirty="0"/>
          </a:p>
          <a:p>
            <a:pPr lvl="1">
              <a:buFontTx/>
              <a:buBlip>
                <a:blip r:embed="rId3"/>
              </a:buBlip>
            </a:pPr>
            <a:endParaRPr lang="en-US" altLang="zh-CN" dirty="0"/>
          </a:p>
          <a:p>
            <a:pPr lvl="1">
              <a:buBlip>
                <a:blip r:embed="rId3"/>
              </a:buBlip>
            </a:pPr>
            <a:endParaRPr lang="en-US" altLang="zh-CN" dirty="0"/>
          </a:p>
          <a:p>
            <a:pPr lvl="1">
              <a:buBlip>
                <a:blip r:embed="rId3"/>
              </a:buBlip>
            </a:pPr>
            <a:r>
              <a:rPr lang="zh-CN" altLang="en-US" dirty="0"/>
              <a:t>描述了</a:t>
            </a:r>
            <a:r>
              <a:rPr lang="zh-CN" altLang="en-US" dirty="0">
                <a:solidFill>
                  <a:srgbClr val="FF3300"/>
                </a:solidFill>
              </a:rPr>
              <a:t>如何将容器对象和叶子对象进行递归组合</a:t>
            </a:r>
            <a:r>
              <a:rPr lang="zh-CN" altLang="en-US" dirty="0"/>
              <a:t>，使得</a:t>
            </a:r>
            <a:r>
              <a:rPr lang="zh-CN" altLang="en-US" dirty="0">
                <a:solidFill>
                  <a:srgbClr val="FF3300"/>
                </a:solidFill>
              </a:rPr>
              <a:t>用户在使用时无须对它们进行区分</a:t>
            </a:r>
            <a:r>
              <a:rPr lang="zh-CN" altLang="en-US" dirty="0"/>
              <a:t>，可以</a:t>
            </a:r>
            <a:r>
              <a:rPr lang="zh-CN" altLang="en-US" dirty="0">
                <a:solidFill>
                  <a:srgbClr val="FF3300"/>
                </a:solidFill>
              </a:rPr>
              <a:t>一致地对待容器对象和叶子对象</a:t>
            </a:r>
            <a:r>
              <a:rPr lang="zh-CN" altLang="en-US" dirty="0"/>
              <a:t>。</a:t>
            </a:r>
          </a:p>
        </p:txBody>
      </p:sp>
      <p:sp>
        <p:nvSpPr>
          <p:cNvPr id="21507" name="矩形 2"/>
          <p:cNvSpPr>
            <a:spLocks noChangeArrowheads="1"/>
          </p:cNvSpPr>
          <p:nvPr/>
        </p:nvSpPr>
        <p:spPr bwMode="auto">
          <a:xfrm>
            <a:off x="3431705" y="3284985"/>
            <a:ext cx="5583131"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组合模式（</a:t>
            </a:r>
            <a:r>
              <a:rPr lang="en-US" altLang="zh-CN" sz="3600" b="1" dirty="0">
                <a:solidFill>
                  <a:srgbClr val="FF0000"/>
                </a:solidFill>
                <a:latin typeface="微软雅黑" pitchFamily="34" charset="-122"/>
                <a:ea typeface="微软雅黑" pitchFamily="34" charset="-122"/>
              </a:rPr>
              <a:t>Composite</a:t>
            </a:r>
            <a:r>
              <a:rPr lang="en-US" altLang="zh-CN" sz="3600" dirty="0"/>
              <a:t> </a:t>
            </a:r>
            <a:r>
              <a:rPr lang="zh-CN" altLang="en-US" sz="3600" b="1" dirty="0">
                <a:solidFill>
                  <a:srgbClr val="FF0000"/>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1000"/>
                                        <p:tgtEl>
                                          <p:spTgt spid="21507"/>
                                        </p:tgtEl>
                                      </p:cBhvr>
                                    </p:animEffect>
                                    <p:anim calcmode="lin" valueType="num">
                                      <p:cBhvr>
                                        <p:cTn id="8" dur="1000" fill="hold"/>
                                        <p:tgtEl>
                                          <p:spTgt spid="21507"/>
                                        </p:tgtEl>
                                        <p:attrNameLst>
                                          <p:attrName>ppt_x</p:attrName>
                                        </p:attrNameLst>
                                      </p:cBhvr>
                                      <p:tavLst>
                                        <p:tav tm="0">
                                          <p:val>
                                            <p:strVal val="#ppt_x"/>
                                          </p:val>
                                        </p:tav>
                                        <p:tav tm="100000">
                                          <p:val>
                                            <p:strVal val="#ppt_x"/>
                                          </p:val>
                                        </p:tav>
                                      </p:tavLst>
                                    </p:anim>
                                    <p:anim calcmode="lin" valueType="num">
                                      <p:cBhvr>
                                        <p:cTn id="9" dur="1000" fill="hold"/>
                                        <p:tgtEl>
                                          <p:spTgt spid="2150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6">
                                            <p:txEl>
                                              <p:pRg st="6" end="6"/>
                                            </p:txEl>
                                          </p:spTgt>
                                        </p:tgtEl>
                                        <p:attrNameLst>
                                          <p:attrName>style.visibility</p:attrName>
                                        </p:attrNameLst>
                                      </p:cBhvr>
                                      <p:to>
                                        <p:strVal val="visible"/>
                                      </p:to>
                                    </p:set>
                                    <p:animEffect transition="in" filter="fade">
                                      <p:cBhvr>
                                        <p:cTn id="12" dur="1000"/>
                                        <p:tgtEl>
                                          <p:spTgt spid="21506">
                                            <p:txEl>
                                              <p:pRg st="6" end="6"/>
                                            </p:txEl>
                                          </p:spTgt>
                                        </p:tgtEl>
                                      </p:cBhvr>
                                    </p:animEffect>
                                    <p:anim calcmode="lin" valueType="num">
                                      <p:cBhvr>
                                        <p:cTn id="13" dur="10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150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solidFill>
                  <a:srgbClr val="FF0000"/>
                </a:solidFill>
              </a:rPr>
              <a:t>组合模式详解</a:t>
            </a:r>
            <a:endParaRPr lang="en-US" altLang="zh-CN" dirty="0">
              <a:solidFill>
                <a:srgbClr val="FF0000"/>
              </a:solidFill>
            </a:endParaRPr>
          </a:p>
          <a:p>
            <a:pPr lvl="1">
              <a:buFontTx/>
              <a:buBlip>
                <a:blip r:embed="rId3"/>
              </a:buBlip>
            </a:pPr>
            <a:r>
              <a:rPr lang="zh-CN" altLang="en-US" dirty="0"/>
              <a:t>组合模式实现</a:t>
            </a:r>
            <a:endParaRPr lang="en-US" altLang="zh-CN" dirty="0"/>
          </a:p>
          <a:p>
            <a:pPr lvl="1">
              <a:buFontTx/>
              <a:buBlip>
                <a:blip r:embed="rId3"/>
              </a:buBlip>
            </a:pPr>
            <a:r>
              <a:rPr lang="zh-CN" altLang="en-US" dirty="0"/>
              <a:t>扩展练习</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8442</TotalTime>
  <Words>617</Words>
  <Application>Microsoft Office PowerPoint</Application>
  <PresentationFormat>宽屏</PresentationFormat>
  <Paragraphs>87</Paragraphs>
  <Slides>24</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24</vt:i4>
      </vt:variant>
    </vt:vector>
  </HeadingPairs>
  <TitlesOfParts>
    <vt:vector size="32" baseType="lpstr">
      <vt:lpstr>黑体</vt:lpstr>
      <vt:lpstr>Wingdings</vt:lpstr>
      <vt:lpstr>Times New Roman</vt:lpstr>
      <vt:lpstr>Arial</vt:lpstr>
      <vt:lpstr>微软雅黑</vt:lpstr>
      <vt:lpstr>宋体</vt:lpstr>
      <vt:lpstr>Calibri</vt:lpstr>
      <vt:lpstr>Office 主题</vt:lpstr>
      <vt:lpstr>第五章 组合模式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771</cp:revision>
  <dcterms:modified xsi:type="dcterms:W3CDTF">2018-02-05T08:46:18Z</dcterms:modified>
</cp:coreProperties>
</file>