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316" r:id="rId2"/>
    <p:sldId id="456" r:id="rId3"/>
    <p:sldId id="317" r:id="rId4"/>
    <p:sldId id="406" r:id="rId5"/>
    <p:sldId id="458" r:id="rId6"/>
    <p:sldId id="459" r:id="rId7"/>
    <p:sldId id="461" r:id="rId8"/>
    <p:sldId id="462" r:id="rId9"/>
    <p:sldId id="414" r:id="rId10"/>
    <p:sldId id="449" r:id="rId11"/>
    <p:sldId id="463" r:id="rId12"/>
    <p:sldId id="464" r:id="rId13"/>
    <p:sldId id="454" r:id="rId14"/>
    <p:sldId id="455" r:id="rId15"/>
    <p:sldId id="467" r:id="rId16"/>
    <p:sldId id="465" r:id="rId17"/>
    <p:sldId id="466" r:id="rId18"/>
    <p:sldId id="468" r:id="rId19"/>
    <p:sldId id="469" r:id="rId20"/>
    <p:sldId id="470" r:id="rId21"/>
    <p:sldId id="409" r:id="rId22"/>
    <p:sldId id="306" r:id="rId23"/>
  </p:sldIdLst>
  <p:sldSz cx="12192000" cy="6858000"/>
  <p:notesSz cx="6858000" cy="9144000"/>
  <p:embeddedFontLst>
    <p:embeddedFont>
      <p:font typeface="黑体" panose="02010609060101010101" pitchFamily="49" charset="-122"/>
      <p:regular r:id="rId25"/>
    </p:embeddedFont>
    <p:embeddedFont>
      <p:font typeface="隶书" panose="02010509060101010101" pitchFamily="49" charset="-122"/>
      <p:regular r:id="rId26"/>
    </p:embeddedFont>
    <p:embeddedFont>
      <p:font typeface="微软雅黑" panose="020B0503020204020204" pitchFamily="34" charset="-122"/>
      <p:regular r:id="rId27"/>
      <p:bold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76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CC"/>
    <a:srgbClr val="0000CC"/>
    <a:srgbClr val="DD6501"/>
    <a:srgbClr val="B03F00"/>
    <a:srgbClr val="921800"/>
    <a:srgbClr val="7A2E00"/>
    <a:srgbClr val="923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5" autoAdjust="0"/>
    <p:restoredTop sz="87790" autoAdjust="0"/>
  </p:normalViewPr>
  <p:slideViewPr>
    <p:cSldViewPr>
      <p:cViewPr varScale="1">
        <p:scale>
          <a:sx n="63" d="100"/>
          <a:sy n="63" d="100"/>
        </p:scale>
        <p:origin x="1122" y="60"/>
      </p:cViewPr>
      <p:guideLst>
        <p:guide orient="horz" pos="346"/>
        <p:guide pos="765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5F4E522-BCDB-4FC9-8125-F7287619D9AE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B23FD9D-A0F0-4DBA-A881-BC304CBFBA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4991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   </a:t>
            </a:r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CDF3A7F-5786-43BC-8AD7-CDDCE9139E43}" type="slidenum">
              <a:rPr lang="zh-CN" altLang="en-US" smtClean="0"/>
              <a:pPr eaLnBrk="1" hangingPunct="1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在我的房间操作的部分加入了大量的</a:t>
            </a:r>
            <a:r>
              <a:rPr lang="en-US" altLang="zh-CN" dirty="0" err="1"/>
              <a:t>ifelse</a:t>
            </a:r>
            <a:r>
              <a:rPr lang="zh-CN" altLang="en-US" dirty="0"/>
              <a:t>语句，而且嵌套很多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当我的房间需要再加入“不可用”状态的时候，我要修改已有的代码，添加不可用逻辑。不符合我们之前所说的开闭原则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23FD9D-A0F0-4DBA-A881-BC304CBFBACF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996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23FD9D-A0F0-4DBA-A881-BC304CBFBACF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669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1200A0F-871A-45F1-AFD0-61C232FAA357}" type="slidenum">
              <a:rPr lang="zh-CN" altLang="en-US" smtClean="0"/>
              <a:pPr eaLnBrk="1" hangingPunct="1"/>
              <a:t>9</a:t>
            </a:fld>
            <a:endParaRPr lang="en-US" altLang="zh-C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CA07B46-04D6-444C-96AB-934FD2B95041}" type="slidenum">
              <a:rPr lang="zh-CN" altLang="en-US" smtClean="0"/>
              <a:pPr eaLnBrk="1" hangingPunct="1"/>
              <a:t>10</a:t>
            </a:fld>
            <a:endParaRPr lang="en-US" altLang="zh-CN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9DFD5C0-14B1-49C9-B1F7-71A159CD37B5}" type="slidenum">
              <a:rPr lang="zh-CN" altLang="en-US" smtClean="0"/>
              <a:pPr eaLnBrk="1" hangingPunct="1"/>
              <a:t>11</a:t>
            </a:fld>
            <a:endParaRPr lang="en-US" altLang="zh-CN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image" Target="../media/image2.jpeg"/><Relationship Id="rId7" Type="http://schemas.openxmlformats.org/officeDocument/2006/relationships/image" Target="../media/image4.gi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7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3"/>
          <p:cNvSpPr txBox="1">
            <a:spLocks noChangeArrowheads="1"/>
          </p:cNvSpPr>
          <p:nvPr userDrawn="1"/>
        </p:nvSpPr>
        <p:spPr bwMode="auto">
          <a:xfrm>
            <a:off x="2476501" y="5040313"/>
            <a:ext cx="676275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任课教师：武永亮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zh-CN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wuyongliang@edu2act.org</a:t>
            </a:r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 bwMode="auto">
          <a:xfrm>
            <a:off x="666712" y="4368792"/>
            <a:ext cx="10572824" cy="56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>
              <a:defRPr lang="zh-CN" altLang="en-US" sz="3600" b="1" kern="1200" noProof="0" dirty="0" smtClean="0">
                <a:solidFill>
                  <a:srgbClr val="0D0D0D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272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51D20-4816-49D7-AB89-9D34E04879A8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8C691-8F5B-4326-BCC0-AAB1B6055C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82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57C01-B853-461F-84D5-3F99351A21C1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3BBCF-53C1-4902-967B-F68CC57253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622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7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latin typeface="Arial" pitchFamily="34" charset="0"/>
              </a:defRPr>
            </a:lvl1pPr>
            <a:lvl2pPr>
              <a:defRPr sz="2400"/>
            </a:lvl2pPr>
            <a:lvl3pPr>
              <a:defRPr baseline="0">
                <a:solidFill>
                  <a:schemeClr val="tx2"/>
                </a:solidFill>
                <a:latin typeface="Times New Roman" pitchFamily="18" charset="0"/>
              </a:defRPr>
            </a:lvl3pPr>
            <a:lvl4pPr>
              <a:defRPr baseline="0">
                <a:solidFill>
                  <a:schemeClr val="tx2"/>
                </a:solidFill>
                <a:latin typeface="Times New Roman" pitchFamily="18" charset="0"/>
              </a:defRPr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THU</a:t>
            </a:r>
            <a:r>
              <a:rPr lang="zh-CN" altLang="en-US"/>
              <a:t> </a:t>
            </a:r>
            <a:r>
              <a:rPr lang="en-US" altLang="zh-CN" err="1"/>
              <a:t>SAGroup</a:t>
            </a: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1306A-0448-4A55-9639-3A2A379858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026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1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7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sz="half" idx="10"/>
          </p:nvPr>
        </p:nvSpPr>
        <p:spPr>
          <a:xfrm>
            <a:off x="609600" y="1071546"/>
            <a:ext cx="10915688" cy="5357850"/>
          </a:xfrm>
        </p:spPr>
        <p:txBody>
          <a:bodyPr/>
          <a:lstStyle>
            <a:lvl1pPr>
              <a:buFontTx/>
              <a:buBlip>
                <a:blip r:embed="rId7"/>
              </a:buBlip>
              <a:defRPr sz="3200" b="1">
                <a:latin typeface="微软雅黑" pitchFamily="34" charset="-122"/>
                <a:ea typeface="微软雅黑" pitchFamily="34" charset="-122"/>
              </a:defRPr>
            </a:lvl1pPr>
            <a:lvl2pPr>
              <a:buFontTx/>
              <a:buBlip>
                <a:blip r:embed="rId8"/>
              </a:buBlip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buFontTx/>
              <a:buBlip>
                <a:blip r:embed="rId8"/>
              </a:buBlip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buFontTx/>
              <a:buBlip>
                <a:blip r:embed="rId8"/>
              </a:buBlip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buFontTx/>
              <a:buBlip>
                <a:blip r:embed="rId8"/>
              </a:buBlip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4502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5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7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half" idx="10"/>
          </p:nvPr>
        </p:nvSpPr>
        <p:spPr>
          <a:xfrm>
            <a:off x="609600" y="928670"/>
            <a:ext cx="10915688" cy="5500726"/>
          </a:xfrm>
        </p:spPr>
        <p:txBody>
          <a:bodyPr/>
          <a:lstStyle>
            <a:lvl1pPr>
              <a:buFont typeface="Wingdings" pitchFamily="2" charset="2"/>
              <a:buChar char="n"/>
              <a:defRPr sz="3600">
                <a:latin typeface="微软雅黑" pitchFamily="34" charset="-122"/>
                <a:ea typeface="微软雅黑" pitchFamily="34" charset="-122"/>
              </a:defRPr>
            </a:lvl1pPr>
            <a:lvl2pPr>
              <a:buFont typeface="Wingdings" pitchFamily="2" charset="2"/>
              <a:buChar char="n"/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0442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9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8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17DD9-803F-4FB8-BAF5-6D73169D0AE6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37EF0-92FC-4BDC-92AA-0A35904C67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16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52D45-D887-415D-93A6-47AFC7635ADA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46D3C-5F25-43EB-994E-58FC63444A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36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3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6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C5EEB-AE47-499C-A73F-1E8369690253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861C6-BE64-4F44-BA19-27A64E54E3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07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A7244-3059-49C9-BCE4-AC01C41627DA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6811B-E0F5-42B8-BD2B-2B0E38AB20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53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2A384-4E07-4B75-BE12-23C8415DD805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C8109-8E03-4E1D-8733-92EB7D4E52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19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DCC02-01B5-4854-AD90-522EBBB2E062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61D11-C798-4341-AD58-520D2AC7ED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40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 descr="图片1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171714B-7712-490E-828E-41F2C2F10E70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8EEDCB1-4761-44D1-835A-1C2DA0E9F8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aphicFrame>
        <p:nvGraphicFramePr>
          <p:cNvPr id="1032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r:id="rId16" imgW="7222617" imgH="1138809" progId="">
                  <p:embed/>
                </p:oleObj>
              </mc:Choice>
              <mc:Fallback>
                <p:oleObj r:id="rId16" imgW="7222617" imgH="1138809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任课教师：孟双英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mengshuangying@eud2act.org</a:t>
            </a:r>
            <a:endParaRPr lang="en-US" altLang="zh-CN" sz="1200" b="1" dirty="0">
              <a:solidFill>
                <a:srgbClr val="0D0D0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7" r:id="rId1"/>
    <p:sldLayoutId id="2147484618" r:id="rId2"/>
    <p:sldLayoutId id="2147484619" r:id="rId3"/>
    <p:sldLayoutId id="2147484620" r:id="rId4"/>
    <p:sldLayoutId id="2147484611" r:id="rId5"/>
    <p:sldLayoutId id="2147484621" r:id="rId6"/>
    <p:sldLayoutId id="2147484612" r:id="rId7"/>
    <p:sldLayoutId id="2147484613" r:id="rId8"/>
    <p:sldLayoutId id="2147484614" r:id="rId9"/>
    <p:sldLayoutId id="2147484615" r:id="rId10"/>
    <p:sldLayoutId id="2147484616" r:id="rId11"/>
    <p:sldLayoutId id="214748462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024063" y="4368800"/>
            <a:ext cx="7929562" cy="560388"/>
          </a:xfrm>
        </p:spPr>
        <p:txBody>
          <a:bodyPr/>
          <a:lstStyle/>
          <a:p>
            <a:pPr>
              <a:defRPr/>
            </a:pPr>
            <a:r>
              <a:rPr dirty="0"/>
              <a:t>第</a:t>
            </a:r>
            <a:r>
              <a:rPr lang="zh-CN" altLang="en-US" dirty="0"/>
              <a:t>七</a:t>
            </a:r>
            <a:r>
              <a:rPr dirty="0"/>
              <a:t>章 状态模式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9288" y="1700213"/>
            <a:ext cx="8362950" cy="331311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 dirty="0"/>
              <a:t>状态模式有很多种实现形式，最常见的一种步骤如下：</a:t>
            </a:r>
            <a:endParaRPr lang="en-US" altLang="zh-CN" dirty="0"/>
          </a:p>
          <a:p>
            <a:pPr lvl="2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 dirty="0"/>
              <a:t>定义</a:t>
            </a:r>
            <a:r>
              <a:rPr lang="zh-CN" altLang="en-US" dirty="0">
                <a:solidFill>
                  <a:srgbClr val="FF0000"/>
                </a:solidFill>
              </a:rPr>
              <a:t>状态类接口</a:t>
            </a:r>
            <a:r>
              <a:rPr lang="zh-CN" altLang="en-US" dirty="0"/>
              <a:t>，实现当前系统的真实状态</a:t>
            </a:r>
            <a:r>
              <a:rPr lang="zh-CN" altLang="en-US" dirty="0">
                <a:solidFill>
                  <a:srgbClr val="FF0000"/>
                </a:solidFill>
              </a:rPr>
              <a:t>实现</a:t>
            </a:r>
            <a:r>
              <a:rPr lang="zh-CN" altLang="en-US" dirty="0"/>
              <a:t>此接口</a:t>
            </a:r>
            <a:endParaRPr lang="en-US" altLang="zh-CN" dirty="0"/>
          </a:p>
          <a:p>
            <a:pPr lvl="2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 dirty="0"/>
              <a:t>定义</a:t>
            </a:r>
            <a:r>
              <a:rPr lang="en-US" altLang="zh-CN" dirty="0"/>
              <a:t>Context</a:t>
            </a:r>
            <a:r>
              <a:rPr lang="zh-CN" altLang="en-US" dirty="0"/>
              <a:t>类，具有状态的类，其中包含</a:t>
            </a:r>
            <a:r>
              <a:rPr lang="zh-CN" altLang="en-US" dirty="0">
                <a:solidFill>
                  <a:srgbClr val="FF0000"/>
                </a:solidFill>
              </a:rPr>
              <a:t>状态类接口的对象</a:t>
            </a:r>
            <a:endParaRPr lang="en-US" altLang="zh-CN" dirty="0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 dirty="0"/>
              <a:t>当</a:t>
            </a:r>
            <a:r>
              <a:rPr lang="en-US" altLang="zh-CN" dirty="0"/>
              <a:t>Context</a:t>
            </a:r>
            <a:r>
              <a:rPr lang="zh-CN" altLang="en-US" dirty="0"/>
              <a:t>类执行某个接口的方法时，去</a:t>
            </a:r>
            <a:r>
              <a:rPr lang="zh-CN" altLang="en-US" dirty="0">
                <a:solidFill>
                  <a:srgbClr val="FF0000"/>
                </a:solidFill>
              </a:rPr>
              <a:t>调用真实状态类的实现方法</a:t>
            </a:r>
            <a:endParaRPr lang="en-US" altLang="zh-CN" dirty="0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 dirty="0"/>
              <a:t>当</a:t>
            </a:r>
            <a:r>
              <a:rPr lang="en-US" altLang="zh-CN" dirty="0"/>
              <a:t>Context</a:t>
            </a:r>
            <a:r>
              <a:rPr lang="zh-CN" altLang="en-US" dirty="0"/>
              <a:t>类修改状态时，修改</a:t>
            </a:r>
            <a:r>
              <a:rPr lang="en-US" altLang="zh-CN" dirty="0"/>
              <a:t>Context</a:t>
            </a:r>
            <a:r>
              <a:rPr lang="zh-CN" altLang="en-US" dirty="0"/>
              <a:t>类的真实状态对象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环境及问题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状态模式详解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状态模式实现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扩展练习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773239"/>
            <a:ext cx="8231188" cy="438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状态模式重构之后的代码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1" y="1841200"/>
            <a:ext cx="23526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748" y="3140969"/>
            <a:ext cx="429577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1805378"/>
            <a:ext cx="4248150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状态模式重构之后的代码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833702"/>
            <a:ext cx="392430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2148027"/>
            <a:ext cx="352425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6391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环境及问题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状态模式详解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状态模式实现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扩展练习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"/>
          <p:cNvSpPr>
            <a:spLocks noGrp="1"/>
          </p:cNvSpPr>
          <p:nvPr>
            <p:ph sz="half" idx="10"/>
          </p:nvPr>
        </p:nvSpPr>
        <p:spPr>
          <a:xfrm>
            <a:off x="1981201" y="1071563"/>
            <a:ext cx="8507413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扩展说明</a:t>
            </a:r>
            <a:endParaRPr lang="en-US" altLang="zh-CN" dirty="0"/>
          </a:p>
          <a:p>
            <a:pPr lvl="1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 dirty="0"/>
              <a:t>状态模式可</a:t>
            </a:r>
            <a:r>
              <a:rPr lang="zh-CN" altLang="en-US" dirty="0">
                <a:solidFill>
                  <a:srgbClr val="FF0000"/>
                </a:solidFill>
              </a:rPr>
              <a:t>封装状态转换规则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 dirty="0"/>
              <a:t>对于某个系统，可以方便的添加新的状态</a:t>
            </a:r>
            <a:endParaRPr lang="en-US" altLang="zh-CN" dirty="0"/>
          </a:p>
          <a:p>
            <a:pPr lvl="1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 dirty="0"/>
              <a:t>允许状态转换逻辑于状态对象合成一体</a:t>
            </a:r>
            <a:endParaRPr lang="en-US" altLang="zh-CN" dirty="0"/>
          </a:p>
          <a:p>
            <a:pPr lvl="1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 dirty="0"/>
              <a:t>状态模式必然会增加系统类和对象个数</a:t>
            </a:r>
            <a:endParaRPr lang="en-US" altLang="zh-CN" dirty="0"/>
          </a:p>
          <a:p>
            <a:pPr lvl="1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 dirty="0"/>
              <a:t>结构和实现相对比较复杂</a:t>
            </a:r>
            <a:endParaRPr lang="en-US" altLang="zh-CN" dirty="0"/>
          </a:p>
          <a:p>
            <a:pPr lvl="1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 dirty="0"/>
              <a:t>对“开闭原则”的支持并不是太好，增加状态需要修改复杂状态转换的代码</a:t>
            </a: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zh-CN" altLang="en-US" dirty="0"/>
              <a:t>改进状态模式：在</a:t>
            </a:r>
            <a:r>
              <a:rPr lang="zh-CN" altLang="en-US" dirty="0">
                <a:solidFill>
                  <a:srgbClr val="FF0000"/>
                </a:solidFill>
              </a:rPr>
              <a:t>状态类内部</a:t>
            </a:r>
            <a:r>
              <a:rPr lang="zh-CN" altLang="en-US" dirty="0"/>
              <a:t>维护状态的</a:t>
            </a:r>
            <a:r>
              <a:rPr lang="zh-CN" altLang="en-US" dirty="0">
                <a:solidFill>
                  <a:srgbClr val="FF0000"/>
                </a:solidFill>
              </a:rPr>
              <a:t>切换规则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709" y="2204864"/>
            <a:ext cx="59912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6145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46"/>
            <a:ext cx="8579296" cy="5357850"/>
          </a:xfrm>
        </p:spPr>
        <p:txBody>
          <a:bodyPr/>
          <a:lstStyle/>
          <a:p>
            <a:r>
              <a:rPr lang="zh-CN" altLang="en-US" dirty="0"/>
              <a:t>状态切换规则：</a:t>
            </a:r>
            <a:endParaRPr lang="en-US" altLang="zh-CN" dirty="0"/>
          </a:p>
          <a:p>
            <a:pPr lvl="1"/>
            <a:r>
              <a:rPr lang="en-US" altLang="zh-CN" sz="2400" dirty="0"/>
              <a:t>1</a:t>
            </a:r>
            <a:r>
              <a:rPr lang="zh-CN" altLang="en-US" sz="2400" dirty="0"/>
              <a:t>：一般情况下，如果状态转换的规则是一定的，一般不需要进行什么扩展规则，那么就适合在</a:t>
            </a:r>
            <a:r>
              <a:rPr lang="zh-CN" altLang="en-US" sz="2400" dirty="0">
                <a:solidFill>
                  <a:srgbClr val="FF0000"/>
                </a:solidFill>
              </a:rPr>
              <a:t>上下文中统一进行状态的维护</a:t>
            </a:r>
            <a:r>
              <a:rPr lang="zh-CN" altLang="en-US" sz="2400" dirty="0"/>
              <a:t>。</a:t>
            </a:r>
          </a:p>
          <a:p>
            <a:pPr lvl="1"/>
            <a:r>
              <a:rPr lang="en-US" altLang="zh-CN" sz="2400" dirty="0"/>
              <a:t>2</a:t>
            </a:r>
            <a:r>
              <a:rPr lang="zh-CN" altLang="en-US" sz="2400" dirty="0"/>
              <a:t>：如果状态的转换</a:t>
            </a:r>
            <a:r>
              <a:rPr lang="zh-CN" altLang="en-US" sz="2400" dirty="0">
                <a:solidFill>
                  <a:srgbClr val="FF0000"/>
                </a:solidFill>
              </a:rPr>
              <a:t>取决于前一个状态动态处理的结果</a:t>
            </a:r>
            <a:r>
              <a:rPr lang="zh-CN" altLang="en-US" sz="2400" dirty="0"/>
              <a:t>，或者是</a:t>
            </a:r>
            <a:r>
              <a:rPr lang="zh-CN" altLang="en-US" sz="2400" dirty="0">
                <a:solidFill>
                  <a:srgbClr val="FF0000"/>
                </a:solidFill>
              </a:rPr>
              <a:t>依赖于外部数据</a:t>
            </a:r>
            <a:r>
              <a:rPr lang="zh-CN" altLang="en-US" sz="2400" dirty="0"/>
              <a:t>，为了增强灵活性，这种情况下，一般是在</a:t>
            </a:r>
            <a:r>
              <a:rPr lang="zh-CN" altLang="en-US" sz="2400" dirty="0">
                <a:solidFill>
                  <a:srgbClr val="FF0000"/>
                </a:solidFill>
              </a:rPr>
              <a:t>状态处理类里面进行状态的维护</a:t>
            </a:r>
            <a:r>
              <a:rPr lang="zh-CN" altLang="en-US" sz="2400" dirty="0"/>
              <a:t>。</a:t>
            </a:r>
          </a:p>
          <a:p>
            <a:pPr lvl="1"/>
            <a:endParaRPr lang="zh-CN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9" y="4005064"/>
            <a:ext cx="51720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16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上节回顾</a:t>
            </a:r>
          </a:p>
          <a:p>
            <a:pPr lvl="1">
              <a:buBlip>
                <a:blip r:embed="rId3"/>
              </a:buBlip>
            </a:pPr>
            <a:r>
              <a:rPr lang="zh-CN" altLang="en-US" dirty="0"/>
              <a:t>装饰模式解决的问题是“如何动态的给一个对象添加功能”</a:t>
            </a:r>
            <a:endParaRPr lang="en-US" altLang="zh-CN" dirty="0"/>
          </a:p>
          <a:p>
            <a:pPr lvl="1">
              <a:buBlip>
                <a:blip r:embed="rId3"/>
              </a:buBlip>
            </a:pPr>
            <a:r>
              <a:rPr lang="zh-CN" altLang="en-US" dirty="0"/>
              <a:t>装饰模式的解决方案是利用</a:t>
            </a:r>
            <a:r>
              <a:rPr lang="zh-CN" altLang="en-US" dirty="0">
                <a:solidFill>
                  <a:srgbClr val="FF0000"/>
                </a:solidFill>
              </a:rPr>
              <a:t>子对象，委派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zh-CN" altLang="en-US" dirty="0"/>
              <a:t>红绿灯的切换</a:t>
            </a:r>
            <a:endParaRPr lang="en-US" altLang="zh-CN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1" y="2132856"/>
            <a:ext cx="5326029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717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小结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状态模式解决的问题是“如何通过改变一个对象的状态，修改对象的行为”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状态模式的解决方案是利用包含</a:t>
            </a:r>
            <a:r>
              <a:rPr lang="zh-CN" altLang="en-US" dirty="0">
                <a:solidFill>
                  <a:srgbClr val="FF0000"/>
                </a:solidFill>
              </a:rPr>
              <a:t>状态类的子对象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如果状态之前具有</a:t>
            </a:r>
            <a:r>
              <a:rPr lang="zh-CN" altLang="en-US" dirty="0">
                <a:solidFill>
                  <a:srgbClr val="FF0000"/>
                </a:solidFill>
              </a:rPr>
              <a:t>前后关系</a:t>
            </a:r>
            <a:r>
              <a:rPr lang="zh-CN" altLang="en-US" dirty="0"/>
              <a:t>，可在</a:t>
            </a:r>
            <a:r>
              <a:rPr lang="zh-CN" altLang="en-US" dirty="0">
                <a:solidFill>
                  <a:srgbClr val="FF0000"/>
                </a:solidFill>
              </a:rPr>
              <a:t>状态类内部进行状态的切换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7"/>
          <p:cNvSpPr txBox="1">
            <a:spLocks noChangeArrowheads="1"/>
          </p:cNvSpPr>
          <p:nvPr/>
        </p:nvSpPr>
        <p:spPr bwMode="auto">
          <a:xfrm>
            <a:off x="1809750" y="2593975"/>
            <a:ext cx="252505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500">
                <a:solidFill>
                  <a:schemeClr val="bg1"/>
                </a:solidFill>
              </a:rPr>
              <a:t>THANKS</a:t>
            </a:r>
            <a:endParaRPr lang="zh-CN" altLang="en-US" sz="44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675" name="图片 4" descr="图片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95564" y="4429126"/>
            <a:ext cx="41433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Thank You</a:t>
            </a:r>
            <a:r>
              <a:rPr lang="zh-CN" altLang="en-US" sz="3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，谢谢！</a:t>
            </a:r>
            <a:endParaRPr lang="en-US" altLang="zh-CN" sz="36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环境及问题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状态模式详解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状态模式实现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扩展练习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环境及问题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状态模式详解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状态模式实现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扩展练习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环境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实现一个旅馆的住宿管理系统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房间的状态有三种：空闲，预定，入住</a:t>
            </a:r>
          </a:p>
        </p:txBody>
      </p:sp>
      <p:pic>
        <p:nvPicPr>
          <p:cNvPr id="1229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2844801"/>
            <a:ext cx="5562600" cy="324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3"/>
          <p:cNvSpPr>
            <a:spLocks noChangeArrowheads="1"/>
          </p:cNvSpPr>
          <p:nvPr/>
        </p:nvSpPr>
        <p:spPr bwMode="auto">
          <a:xfrm>
            <a:off x="2495551" y="6086475"/>
            <a:ext cx="7667625" cy="5857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请利用</a:t>
            </a:r>
            <a:r>
              <a:rPr lang="en-US" altLang="zh-CN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分钟时间对该系统进行设计编码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/>
              <a:t>环境</a:t>
            </a:r>
            <a:endParaRPr lang="en-US" altLang="zh-CN"/>
          </a:p>
          <a:p>
            <a:pPr lvl="1">
              <a:buFontTx/>
              <a:buBlip>
                <a:blip r:embed="rId4"/>
              </a:buBlip>
            </a:pPr>
            <a:endParaRPr lang="zh-CN" altLang="en-US"/>
          </a:p>
        </p:txBody>
      </p:sp>
      <p:graphicFrame>
        <p:nvGraphicFramePr>
          <p:cNvPr id="7" name="Group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7508420"/>
              </p:ext>
            </p:extLst>
          </p:nvPr>
        </p:nvGraphicFramePr>
        <p:xfrm>
          <a:off x="3791744" y="836712"/>
          <a:ext cx="5400600" cy="5785088"/>
        </p:xfrm>
        <a:graphic>
          <a:graphicData uri="http://schemas.openxmlformats.org/drawingml/2006/table">
            <a:tbl>
              <a:tblPr/>
              <a:tblGrid>
                <a:gridCol w="54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2981"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……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if(state=="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空闲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")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{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	if(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预订房间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)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	{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		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预订操作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;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		state="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已预订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";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	}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	else if(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住进房间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)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	{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		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入住操作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;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		state="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已入住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";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	}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}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else if(state=="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已预订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")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{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	if(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住进房间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)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	{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		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入住操作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;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		state="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已入住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";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	}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	else if(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取消预订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)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	{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		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取消操作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;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		state="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空闲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";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	}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}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/>
          <p:cNvSpPr>
            <a:spLocks noGrp="1"/>
          </p:cNvSpPr>
          <p:nvPr>
            <p:ph sz="half" idx="10"/>
          </p:nvPr>
        </p:nvSpPr>
        <p:spPr>
          <a:xfrm>
            <a:off x="1981201" y="1071563"/>
            <a:ext cx="8435975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 dirty="0"/>
              <a:t>问题</a:t>
            </a:r>
            <a:endParaRPr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lang="zh-CN" altLang="en-US" b="1" dirty="0">
                <a:solidFill>
                  <a:srgbClr val="FF0000"/>
                </a:solidFill>
              </a:rPr>
              <a:t>背景</a:t>
            </a:r>
            <a:r>
              <a:rPr lang="zh-CN" altLang="en-US" dirty="0"/>
              <a:t>：某对象发生</a:t>
            </a:r>
            <a:r>
              <a:rPr lang="zh-CN" altLang="en-US" dirty="0">
                <a:solidFill>
                  <a:srgbClr val="FF0000"/>
                </a:solidFill>
              </a:rPr>
              <a:t>变化时</a:t>
            </a:r>
            <a:r>
              <a:rPr lang="zh-CN" altLang="en-US" dirty="0"/>
              <a:t>，其所能做的操作也随之变化。</a:t>
            </a:r>
            <a:endParaRPr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应用程序的</a:t>
            </a:r>
            <a:r>
              <a:rPr lang="zh-CN" altLang="en-US" dirty="0">
                <a:solidFill>
                  <a:srgbClr val="FF0000"/>
                </a:solidFill>
              </a:rPr>
              <a:t>可维护性和重用性差</a:t>
            </a:r>
            <a:r>
              <a:rPr lang="zh-CN" altLang="en-US" dirty="0"/>
              <a:t>。 </a:t>
            </a:r>
            <a:endParaRPr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代码的</a:t>
            </a:r>
            <a:r>
              <a:rPr lang="zh-CN" altLang="en-US" dirty="0">
                <a:solidFill>
                  <a:srgbClr val="FF0000"/>
                </a:solidFill>
              </a:rPr>
              <a:t>逻辑较复杂</a:t>
            </a:r>
            <a:r>
              <a:rPr lang="zh-CN" altLang="en-US" dirty="0"/>
              <a:t>。</a:t>
            </a:r>
          </a:p>
        </p:txBody>
      </p:sp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3432175" y="4508500"/>
            <a:ext cx="4133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状态模式（</a:t>
            </a:r>
            <a:r>
              <a:rPr lang="en-US" altLang="zh-CN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State</a:t>
            </a:r>
            <a:r>
              <a:rPr lang="zh-CN" altLang="en-US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环境及问题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状态模式详解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状态模式实现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扩展练习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lnSpc>
                <a:spcPct val="90000"/>
              </a:lnSpc>
              <a:buBlip>
                <a:blip r:embed="rId3"/>
              </a:buBlip>
            </a:pPr>
            <a:r>
              <a:rPr lang="zh-CN" altLang="en-US" dirty="0"/>
              <a:t>状态模式（</a:t>
            </a:r>
            <a:r>
              <a:rPr lang="en-US" altLang="zh-CN" dirty="0"/>
              <a:t>State</a:t>
            </a:r>
            <a:r>
              <a:rPr lang="zh-CN" altLang="en-US" dirty="0"/>
              <a:t>模式）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90000"/>
              </a:lnSpc>
              <a:buBlip>
                <a:blip r:embed="rId4"/>
              </a:buBlip>
            </a:pPr>
            <a:r>
              <a:rPr lang="zh-CN" altLang="en-US" dirty="0"/>
              <a:t>允许对象在其</a:t>
            </a:r>
            <a:r>
              <a:rPr lang="zh-CN" altLang="en-US" dirty="0">
                <a:solidFill>
                  <a:srgbClr val="FF0000"/>
                </a:solidFill>
              </a:rPr>
              <a:t>内部状态改变</a:t>
            </a:r>
            <a:r>
              <a:rPr lang="zh-CN" altLang="en-US" dirty="0"/>
              <a:t>的时候</a:t>
            </a:r>
            <a:r>
              <a:rPr lang="zh-CN" altLang="en-US" dirty="0">
                <a:solidFill>
                  <a:srgbClr val="FF0000"/>
                </a:solidFill>
              </a:rPr>
              <a:t>改变</a:t>
            </a:r>
            <a:r>
              <a:rPr lang="zh-CN" altLang="en-US" dirty="0"/>
              <a:t>它的</a:t>
            </a:r>
            <a:r>
              <a:rPr lang="zh-CN" altLang="en-US" dirty="0">
                <a:solidFill>
                  <a:srgbClr val="FF0000"/>
                </a:solidFill>
              </a:rPr>
              <a:t>行为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90000"/>
              </a:lnSpc>
              <a:buBlip>
                <a:blip r:embed="rId4"/>
              </a:buBlip>
            </a:pPr>
            <a:r>
              <a:rPr lang="zh-CN" altLang="en-US" dirty="0"/>
              <a:t>角色：</a:t>
            </a:r>
            <a:endParaRPr lang="en-US" altLang="zh-CN" dirty="0"/>
          </a:p>
          <a:p>
            <a:pPr lvl="2">
              <a:lnSpc>
                <a:spcPct val="90000"/>
              </a:lnSpc>
              <a:buBlip>
                <a:blip r:embed="rId4"/>
              </a:buBlip>
            </a:pPr>
            <a:r>
              <a:rPr lang="zh-CN" altLang="en-US" dirty="0"/>
              <a:t>环境类（</a:t>
            </a:r>
            <a:r>
              <a:rPr lang="en-US" altLang="zh-CN" dirty="0"/>
              <a:t>Context</a:t>
            </a:r>
            <a:r>
              <a:rPr lang="zh-CN" altLang="en-US" dirty="0"/>
              <a:t>）</a:t>
            </a:r>
            <a:r>
              <a:rPr lang="en-US" altLang="zh-CN" dirty="0"/>
              <a:t>:  </a:t>
            </a:r>
            <a:r>
              <a:rPr lang="zh-CN" altLang="en-US" dirty="0"/>
              <a:t>客户使用的对象类。维护一个</a:t>
            </a:r>
            <a:r>
              <a:rPr lang="en-US" altLang="zh-CN" dirty="0"/>
              <a:t>State</a:t>
            </a:r>
            <a:r>
              <a:rPr lang="zh-CN" altLang="en-US" dirty="0"/>
              <a:t>子类的实例，这个实例定义当前状态。</a:t>
            </a:r>
            <a:endParaRPr lang="en-US" altLang="zh-CN" dirty="0"/>
          </a:p>
          <a:p>
            <a:pPr lvl="2">
              <a:lnSpc>
                <a:spcPct val="90000"/>
              </a:lnSpc>
              <a:buBlip>
                <a:blip r:embed="rId4"/>
              </a:buBlip>
            </a:pPr>
            <a:r>
              <a:rPr lang="zh-CN" altLang="en-US" dirty="0"/>
              <a:t>抽象状态类（</a:t>
            </a:r>
            <a:r>
              <a:rPr lang="en-US" altLang="zh-CN" dirty="0"/>
              <a:t>State</a:t>
            </a:r>
            <a:r>
              <a:rPr lang="zh-CN" altLang="en-US" dirty="0"/>
              <a:t>）</a:t>
            </a:r>
            <a:r>
              <a:rPr lang="en-US" altLang="zh-CN" dirty="0"/>
              <a:t>:  </a:t>
            </a:r>
            <a:r>
              <a:rPr lang="zh-CN" altLang="en-US" dirty="0"/>
              <a:t>定义一个接口以封装与</a:t>
            </a:r>
            <a:r>
              <a:rPr lang="en-US" altLang="zh-CN" dirty="0"/>
              <a:t>Context</a:t>
            </a:r>
            <a:r>
              <a:rPr lang="zh-CN" altLang="en-US" dirty="0"/>
              <a:t>的一个特定状态相关的行为。</a:t>
            </a:r>
            <a:endParaRPr lang="en-US" altLang="zh-CN" dirty="0"/>
          </a:p>
          <a:p>
            <a:pPr lvl="2">
              <a:lnSpc>
                <a:spcPct val="90000"/>
              </a:lnSpc>
              <a:buBlip>
                <a:blip r:embed="rId4"/>
              </a:buBlip>
            </a:pPr>
            <a:r>
              <a:rPr lang="zh-CN" altLang="en-US" dirty="0"/>
              <a:t>具体状态类（</a:t>
            </a:r>
            <a:r>
              <a:rPr lang="en-US" altLang="zh-CN" dirty="0" err="1"/>
              <a:t>ConcreteState</a:t>
            </a:r>
            <a:r>
              <a:rPr lang="zh-CN" altLang="en-US" dirty="0"/>
              <a:t>）</a:t>
            </a:r>
            <a:r>
              <a:rPr lang="en-US" altLang="zh-CN" dirty="0"/>
              <a:t>: </a:t>
            </a:r>
            <a:r>
              <a:rPr lang="zh-CN" altLang="en-US" dirty="0"/>
              <a:t> 每一子类实现一个与</a:t>
            </a:r>
            <a:r>
              <a:rPr lang="en-US" altLang="zh-CN" dirty="0"/>
              <a:t>Context</a:t>
            </a:r>
            <a:r>
              <a:rPr lang="zh-CN" altLang="en-US" dirty="0"/>
              <a:t>的一个状态相关的行为。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7900</TotalTime>
  <Words>563</Words>
  <Application>Microsoft Office PowerPoint</Application>
  <PresentationFormat>宽屏</PresentationFormat>
  <Paragraphs>106</Paragraphs>
  <Slides>22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黑体</vt:lpstr>
      <vt:lpstr>Arial</vt:lpstr>
      <vt:lpstr>Wingdings</vt:lpstr>
      <vt:lpstr>Times New Roman</vt:lpstr>
      <vt:lpstr>隶书</vt:lpstr>
      <vt:lpstr>微软雅黑</vt:lpstr>
      <vt:lpstr>Calibri</vt:lpstr>
      <vt:lpstr>宋体</vt:lpstr>
      <vt:lpstr>Office 主题</vt:lpstr>
      <vt:lpstr>第七章 状态模式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wei</dc:creator>
  <cp:lastModifiedBy>武永亮</cp:lastModifiedBy>
  <cp:revision>718</cp:revision>
  <dcterms:modified xsi:type="dcterms:W3CDTF">2018-02-05T08:49:07Z</dcterms:modified>
</cp:coreProperties>
</file>