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16" r:id="rId2"/>
    <p:sldId id="459" r:id="rId3"/>
    <p:sldId id="317" r:id="rId4"/>
    <p:sldId id="406" r:id="rId5"/>
    <p:sldId id="461" r:id="rId6"/>
    <p:sldId id="462" r:id="rId7"/>
    <p:sldId id="464" r:id="rId8"/>
    <p:sldId id="465" r:id="rId9"/>
    <p:sldId id="470" r:id="rId10"/>
    <p:sldId id="414" r:id="rId11"/>
    <p:sldId id="449" r:id="rId12"/>
    <p:sldId id="456" r:id="rId13"/>
    <p:sldId id="466" r:id="rId14"/>
    <p:sldId id="457" r:id="rId15"/>
    <p:sldId id="458" r:id="rId16"/>
    <p:sldId id="469" r:id="rId17"/>
    <p:sldId id="467" r:id="rId18"/>
    <p:sldId id="468" r:id="rId19"/>
    <p:sldId id="471" r:id="rId20"/>
    <p:sldId id="409" r:id="rId21"/>
    <p:sldId id="306" r:id="rId22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黑体" panose="02010609060101010101" pitchFamily="49" charset="-122"/>
      <p:regular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2362" autoAdjust="0"/>
  </p:normalViewPr>
  <p:slideViewPr>
    <p:cSldViewPr>
      <p:cViewPr varScale="1">
        <p:scale>
          <a:sx n="59" d="100"/>
          <a:sy n="59" d="100"/>
        </p:scale>
        <p:origin x="1278" y="6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0D6E370-79F2-40CC-BEAA-629FDA31D89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F3098F-D9C6-4240-B65C-170C60B84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47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75CDE3-E5A9-4920-ACFD-31EB65542B0A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CA1B0-E739-46D1-B31C-16D464019203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这里，</a:t>
            </a:r>
            <a:r>
              <a:rPr lang="en-US" altLang="zh-CN"/>
              <a:t>"</a:t>
            </a:r>
            <a:r>
              <a:rPr lang="zh-CN" altLang="en-US"/>
              <a:t>请求</a:t>
            </a:r>
            <a:r>
              <a:rPr lang="en-US" altLang="zh-CN"/>
              <a:t>"(request)</a:t>
            </a:r>
            <a:r>
              <a:rPr lang="zh-CN" altLang="en-US"/>
              <a:t>这个术语指的是要被执行的命令。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CA1B0-E739-46D1-B31C-16D464019203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这里，</a:t>
            </a:r>
            <a:r>
              <a:rPr lang="en-US" altLang="zh-CN"/>
              <a:t>"</a:t>
            </a:r>
            <a:r>
              <a:rPr lang="zh-CN" altLang="en-US"/>
              <a:t>请求</a:t>
            </a:r>
            <a:r>
              <a:rPr lang="en-US" altLang="zh-CN"/>
              <a:t>"(request)</a:t>
            </a:r>
            <a:r>
              <a:rPr lang="zh-CN" altLang="en-US"/>
              <a:t>这个术语指的是要被执行的命令。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EF9CD6-BD47-4620-80C5-FC5CD918149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46FAB0-3FAC-4F47-87E8-D57B057CC36D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3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CCFDE-4FC4-4A59-997F-CC0DCEF036A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1C632-A756-4358-A2A9-E49181165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2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4BFEB-6DF2-49F4-9F7E-757C98FF931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F6657-BC92-4511-9840-06F077B72A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703B-C9FE-411C-8888-8449AC6BE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8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42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964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7360-A62F-4D79-BC2B-BD4D242370C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A2C65-D618-4E9D-AFD1-EEDCE8A7D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5D97A-FEBF-4590-85B1-BB1F3DD6D1A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C95D-EF20-45C4-B319-162BD8716C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28814-285C-465B-BF1D-E43DC75F181F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99424-856C-4A05-BE38-4699B6C71F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F433-FBF5-4726-B972-DFA6C367635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82E0-5232-415F-86D5-D36276691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378BE-17D3-44EF-9EF7-CF7EEDE91FD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5B63-2C16-4297-BF8C-33069800BD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03A6-15AD-4FE8-8C7B-D0CB7033010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C2B80-522B-45A7-AEE9-7B7F22EDB0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0F132E-8628-43EF-841B-75AEF8685B1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84DBF0-80EE-4F19-AE81-A9E46C19B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83" r:id="rId5"/>
    <p:sldLayoutId id="2147484693" r:id="rId6"/>
    <p:sldLayoutId id="2147484684" r:id="rId7"/>
    <p:sldLayoutId id="2147484685" r:id="rId8"/>
    <p:sldLayoutId id="2147484686" r:id="rId9"/>
    <p:sldLayoutId id="2147484687" r:id="rId10"/>
    <p:sldLayoutId id="2147484688" r:id="rId11"/>
    <p:sldLayoutId id="21474846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八</a:t>
            </a:r>
            <a:r>
              <a:rPr dirty="0"/>
              <a:t>章 命令模式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角色：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Command</a:t>
            </a:r>
            <a:r>
              <a:rPr lang="zh-CN" altLang="en-US" b="1" dirty="0"/>
              <a:t>：</a:t>
            </a:r>
            <a:r>
              <a:rPr lang="zh-CN" altLang="en-US" dirty="0"/>
              <a:t>定义命令的接口，声明执行的方法。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 err="1"/>
              <a:t>ConcreteCommand</a:t>
            </a:r>
            <a:r>
              <a:rPr lang="zh-CN" altLang="en-US" b="1" dirty="0"/>
              <a:t>：</a:t>
            </a:r>
            <a:r>
              <a:rPr lang="zh-CN" altLang="en-US" dirty="0"/>
              <a:t>命令接口实现对象， 通常会持有接收者，并调用接收者的功能来完成命令要执行的操作。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Receiver</a:t>
            </a:r>
            <a:r>
              <a:rPr lang="zh-CN" altLang="en-US" b="1" dirty="0"/>
              <a:t>：</a:t>
            </a:r>
            <a:r>
              <a:rPr lang="zh-CN" altLang="en-US" dirty="0"/>
              <a:t>接收者，真正执行命令的对象。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Invoker</a:t>
            </a:r>
            <a:r>
              <a:rPr lang="zh-CN" altLang="en-US" b="1" dirty="0"/>
              <a:t>：</a:t>
            </a:r>
            <a:r>
              <a:rPr lang="zh-CN" altLang="en-US" dirty="0"/>
              <a:t>传递者，要求命令对象执行请求，通常会持有命令对象，可以持有很多的命令对象。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Client</a:t>
            </a:r>
            <a:r>
              <a:rPr lang="zh-CN" altLang="en-US" b="1" dirty="0"/>
              <a:t>：</a:t>
            </a:r>
            <a:r>
              <a:rPr lang="zh-CN" altLang="en-US" dirty="0"/>
              <a:t>创建具体的命令对象，并且设置命令对象的接收者。组装命令对象和接收者，因为真正使用命令的客户端是从</a:t>
            </a:r>
            <a:r>
              <a:rPr lang="en-US" altLang="zh-CN" dirty="0"/>
              <a:t>Invoker</a:t>
            </a:r>
            <a:r>
              <a:rPr lang="zh-CN" altLang="en-US" dirty="0"/>
              <a:t>来触发执行。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客户端发出命令给传递者，传递者把命令传递给真正执行命令的执行者去执行操作。</a:t>
            </a:r>
            <a:endParaRPr lang="en-US" altLang="zh-CN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命令模式有很多种实现形式，比较常见的一种是“客户下达命令</a:t>
            </a:r>
            <a:r>
              <a:rPr lang="en-US" altLang="zh-CN"/>
              <a:t>-----</a:t>
            </a:r>
            <a:r>
              <a:rPr lang="zh-CN" altLang="en-US"/>
              <a:t>传达者接收，并传递给执行者</a:t>
            </a:r>
            <a:r>
              <a:rPr lang="en-US" altLang="zh-CN"/>
              <a:t>----</a:t>
            </a:r>
            <a:r>
              <a:rPr lang="zh-CN" altLang="en-US"/>
              <a:t>执行者接收到命令，执行命令”</a:t>
            </a:r>
            <a:endParaRPr lang="en-US" altLang="zh-CN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0014" y="3213101"/>
            <a:ext cx="7127875" cy="31210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http://gaojiewyh.iteye.com/upload/attachment/131397/cba6ae4e-52ed-343e-a395-895287ff83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079500"/>
            <a:ext cx="783272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命令模式实现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命令模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341438"/>
            <a:ext cx="8818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代码示例</a:t>
            </a:r>
          </a:p>
        </p:txBody>
      </p:sp>
      <p:pic>
        <p:nvPicPr>
          <p:cNvPr id="51201" name="Picture 1" descr="C:\Users\孟双英\Documents\Tencent Files\281314416\Image\C2C\YON7({_~EUT7L7}_J_N267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8" y="1676897"/>
            <a:ext cx="2924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孟双英\Documents\Tencent Files\281314416\Image\C2C\@I[]}~A}F]Q$MSAA9BNQE4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35" y="838698"/>
            <a:ext cx="24479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孟双英\Documents\Tencent Files\281314416\Image\C2C\UM4JT{71YA0[GPD$}UJFG$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752086"/>
            <a:ext cx="2524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孟双英\Documents\Tencent Files\281314416\Image\C2C\C_MSN1A8M9%G)BAZOA7`%O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55" y="4922181"/>
            <a:ext cx="3600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孟双英\Documents\Tencent Files\281314416\Image\C2C\W8EPZ{BP`_KOFVCN099X{Z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75" y="5046133"/>
            <a:ext cx="34385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孟双英\Documents\Tencent Files\281314416\Image\C2C\DTLUB8]I@`Y20RGG]YI~P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7" y="1692363"/>
            <a:ext cx="37528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7" name="Picture 7" descr="C:\Users\孟双英\Documents\Tencent Files\281314416\Image\C2C\IKD5VR32~7PQ13BW_X1OXC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6" y="3401144"/>
            <a:ext cx="3539463" cy="161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代码示例</a:t>
            </a:r>
          </a:p>
        </p:txBody>
      </p:sp>
      <p:pic>
        <p:nvPicPr>
          <p:cNvPr id="52225" name="Picture 1" descr="C:\Users\孟双英\Documents\Tencent Files\281314416\Image\C2C\IF@8HFOHTMI%R}Z9%@X(L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52227"/>
            <a:ext cx="777686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2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很容易构造一个</a:t>
            </a:r>
            <a:r>
              <a:rPr lang="zh-CN" altLang="en-US" dirty="0">
                <a:solidFill>
                  <a:srgbClr val="FF0000"/>
                </a:solidFill>
              </a:rPr>
              <a:t>命令队列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对于命令状态可实现命令的撤销和重做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新的命令轻而易举可以加入其中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可记录相关的命令日志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28" y="1278165"/>
            <a:ext cx="9584032" cy="430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上节回顾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命令模式解决的问题是“多个命令者和多个实施者之间的耦合问题”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命令模式的解决方案是利用包含</a:t>
            </a:r>
            <a:r>
              <a:rPr lang="zh-CN" altLang="en-US" dirty="0">
                <a:solidFill>
                  <a:srgbClr val="FF0000"/>
                </a:solidFill>
              </a:rPr>
              <a:t>转发者进行命令的转发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回想吃烧烤流程，多个客户，多个厨师。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客户想要吃</a:t>
            </a:r>
            <a:r>
              <a:rPr lang="en-US" altLang="zh-CN" dirty="0"/>
              <a:t>5</a:t>
            </a:r>
            <a:r>
              <a:rPr lang="zh-CN" altLang="en-US" dirty="0"/>
              <a:t>个烤鸡腿，</a:t>
            </a:r>
            <a:r>
              <a:rPr lang="en-US" altLang="zh-CN" dirty="0"/>
              <a:t>10</a:t>
            </a:r>
            <a:r>
              <a:rPr lang="zh-CN" altLang="en-US" dirty="0"/>
              <a:t>个烤羊肉串。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9875" y="3476626"/>
            <a:ext cx="3429000" cy="31273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5795964"/>
            <a:ext cx="7667625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7628" y="1907540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5800" y="19132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8956" y="1907540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6160" y="1907540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44" y="5157192"/>
            <a:ext cx="1634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烤鸡翅的厨师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3752" y="5157163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烤鸡腿的厨师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8956" y="5142608"/>
            <a:ext cx="1879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烤羊肉串的厨师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0216" y="5140033"/>
            <a:ext cx="176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烤玉米的厨师</a:t>
            </a: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 flipH="1">
            <a:off x="2747628" y="2276872"/>
            <a:ext cx="396044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12" idx="0"/>
          </p:cNvCxnSpPr>
          <p:nvPr/>
        </p:nvCxnSpPr>
        <p:spPr>
          <a:xfrm>
            <a:off x="3143672" y="2276873"/>
            <a:ext cx="1512168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4" idx="0"/>
          </p:cNvCxnSpPr>
          <p:nvPr/>
        </p:nvCxnSpPr>
        <p:spPr>
          <a:xfrm>
            <a:off x="3143672" y="2276873"/>
            <a:ext cx="5778642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3" idx="0"/>
          </p:cNvCxnSpPr>
          <p:nvPr/>
        </p:nvCxnSpPr>
        <p:spPr>
          <a:xfrm flipH="1">
            <a:off x="6688830" y="2276872"/>
            <a:ext cx="1351387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4" idx="0"/>
          </p:cNvCxnSpPr>
          <p:nvPr/>
        </p:nvCxnSpPr>
        <p:spPr>
          <a:xfrm>
            <a:off x="8040216" y="2276873"/>
            <a:ext cx="882098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4" idx="0"/>
          </p:cNvCxnSpPr>
          <p:nvPr/>
        </p:nvCxnSpPr>
        <p:spPr>
          <a:xfrm>
            <a:off x="6145000" y="2276873"/>
            <a:ext cx="2777314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4" idx="0"/>
          </p:cNvCxnSpPr>
          <p:nvPr/>
        </p:nvCxnSpPr>
        <p:spPr>
          <a:xfrm>
            <a:off x="4691844" y="2282597"/>
            <a:ext cx="4230470" cy="285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</p:cNvCxnSpPr>
          <p:nvPr/>
        </p:nvCxnSpPr>
        <p:spPr>
          <a:xfrm flipH="1">
            <a:off x="4655840" y="2282597"/>
            <a:ext cx="36004" cy="285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2"/>
            <a:endCxn id="13" idx="0"/>
          </p:cNvCxnSpPr>
          <p:nvPr/>
        </p:nvCxnSpPr>
        <p:spPr>
          <a:xfrm>
            <a:off x="4691845" y="2282596"/>
            <a:ext cx="1996985" cy="286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2" idx="0"/>
          </p:cNvCxnSpPr>
          <p:nvPr/>
        </p:nvCxnSpPr>
        <p:spPr>
          <a:xfrm flipH="1">
            <a:off x="4655840" y="2276873"/>
            <a:ext cx="1489160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2"/>
            <a:endCxn id="13" idx="0"/>
          </p:cNvCxnSpPr>
          <p:nvPr/>
        </p:nvCxnSpPr>
        <p:spPr>
          <a:xfrm>
            <a:off x="6145001" y="2276872"/>
            <a:ext cx="543829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2"/>
            <a:endCxn id="13" idx="0"/>
          </p:cNvCxnSpPr>
          <p:nvPr/>
        </p:nvCxnSpPr>
        <p:spPr>
          <a:xfrm>
            <a:off x="3143673" y="2276872"/>
            <a:ext cx="3545157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2"/>
            <a:endCxn id="11" idx="0"/>
          </p:cNvCxnSpPr>
          <p:nvPr/>
        </p:nvCxnSpPr>
        <p:spPr>
          <a:xfrm flipH="1">
            <a:off x="2808852" y="2282596"/>
            <a:ext cx="1882993" cy="2874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11" idx="0"/>
          </p:cNvCxnSpPr>
          <p:nvPr/>
        </p:nvCxnSpPr>
        <p:spPr>
          <a:xfrm flipH="1">
            <a:off x="2808852" y="2276872"/>
            <a:ext cx="3336149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" idx="2"/>
            <a:endCxn id="12" idx="0"/>
          </p:cNvCxnSpPr>
          <p:nvPr/>
        </p:nvCxnSpPr>
        <p:spPr>
          <a:xfrm flipH="1">
            <a:off x="4655840" y="2276873"/>
            <a:ext cx="3384376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：一个用户要对多个目标进行调用，而且目标对象的操作相似。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用户使用的</a:t>
            </a:r>
            <a:r>
              <a:rPr lang="zh-CN" altLang="en-US" dirty="0">
                <a:solidFill>
                  <a:srgbClr val="FF0000"/>
                </a:solidFill>
              </a:rPr>
              <a:t>复杂性加大，目标的执行效率会比较低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增加目标的使用者的话，逻辑较复杂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互动关系不能体现成类之间的直接调用，对象之间</a:t>
            </a:r>
            <a:r>
              <a:rPr lang="zh-CN" altLang="en-US" dirty="0">
                <a:solidFill>
                  <a:srgbClr val="FF0000"/>
                </a:solidFill>
              </a:rPr>
              <a:t>关系的耦合度大</a:t>
            </a:r>
            <a:r>
              <a:rPr lang="zh-CN" altLang="en-US" dirty="0"/>
              <a:t>。</a:t>
            </a: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34952" y="5094401"/>
            <a:ext cx="5048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Commad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命令模式详解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命令模式（</a:t>
            </a:r>
            <a:r>
              <a:rPr lang="en-US" altLang="zh-CN" dirty="0" err="1"/>
              <a:t>Commad</a:t>
            </a:r>
            <a:r>
              <a:rPr lang="en-US" altLang="zh-CN" dirty="0"/>
              <a:t> Pattern</a:t>
            </a:r>
            <a:r>
              <a:rPr lang="zh-CN" altLang="en-US" dirty="0"/>
              <a:t>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让行为的</a:t>
            </a:r>
            <a:r>
              <a:rPr lang="zh-CN" altLang="en-US" dirty="0">
                <a:solidFill>
                  <a:srgbClr val="FF0000"/>
                </a:solidFill>
              </a:rPr>
              <a:t>发送者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完全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当用户发出命令后，无需关注谁来执行命令，有转发者来进行命令的调配和转发。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将命令的发出者和命令的执行者完全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9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512</Words>
  <Application>Microsoft Office PowerPoint</Application>
  <PresentationFormat>宽屏</PresentationFormat>
  <Paragraphs>78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微软雅黑</vt:lpstr>
      <vt:lpstr>Calibri</vt:lpstr>
      <vt:lpstr>宋体</vt:lpstr>
      <vt:lpstr>黑体</vt:lpstr>
      <vt:lpstr>Wingdings</vt:lpstr>
      <vt:lpstr>Times New Roman</vt:lpstr>
      <vt:lpstr>Arial</vt:lpstr>
      <vt:lpstr>Office 主题</vt:lpstr>
      <vt:lpstr>第八章 命令模式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728</cp:revision>
  <dcterms:modified xsi:type="dcterms:W3CDTF">2018-02-05T08:50:55Z</dcterms:modified>
</cp:coreProperties>
</file>