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6" r:id="rId2"/>
    <p:sldId id="463" r:id="rId3"/>
    <p:sldId id="317" r:id="rId4"/>
    <p:sldId id="406" r:id="rId5"/>
    <p:sldId id="466" r:id="rId6"/>
    <p:sldId id="467" r:id="rId7"/>
    <p:sldId id="469" r:id="rId8"/>
    <p:sldId id="478" r:id="rId9"/>
    <p:sldId id="470" r:id="rId10"/>
    <p:sldId id="471" r:id="rId11"/>
    <p:sldId id="472" r:id="rId12"/>
    <p:sldId id="458" r:id="rId13"/>
    <p:sldId id="473" r:id="rId14"/>
    <p:sldId id="474" r:id="rId15"/>
    <p:sldId id="475" r:id="rId16"/>
    <p:sldId id="476" r:id="rId17"/>
    <p:sldId id="477" r:id="rId18"/>
    <p:sldId id="409" r:id="rId19"/>
    <p:sldId id="306" r:id="rId20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黑体" panose="02010609060101010101" pitchFamily="49" charset="-122"/>
      <p:regular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6" d="100"/>
          <a:sy n="66" d="100"/>
        </p:scale>
        <p:origin x="1002" y="78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737AEC-5F1E-468A-A06E-7304F4B28A6F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5E7D59-1292-405F-AFCB-821AE02A2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2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E75433-6E87-429D-8E97-2D95B2FF0B80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8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1D82D-DC4B-430C-8F04-C18416F844E7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4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BE0022-DD38-43C0-A2D0-FC9D95472FD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AC230-CBCA-47D8-9B4E-DD5D80C85E6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35E9-CD0A-4BDD-B70C-81CD21C8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9313D-0792-44D8-8B78-B91E878A00A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A4E3-3BB2-42C7-99F1-3A704EEF4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0DE23-E11F-4CE4-8733-A9B5DB081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8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69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3B06-AD4D-42B1-A83C-AEBD5C6828A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587D-BE61-43E3-B226-D7FF690D2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50AF-E9CE-472D-B73E-5057B8283A8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271FC-B3CB-4429-A329-072846B49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77C2-C766-406C-AED1-DD8F949097B3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9F7A-5BF3-4FB6-9E9C-C21B5C5E0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338E6-443F-46A1-A7E7-9F43B21505A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759-1F48-4890-A0E8-AEEF7D0E4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F317-FD6C-4C0D-8740-B4FAEB023C89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729-ACFC-48CC-ADC4-2068C5A73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698C-C3F5-4034-82C6-43397B27E40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3E01-A461-4A2A-9407-416E29DF0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676C7C-A1E1-4283-BFAF-0EA427298F1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BA63E4-61BB-40BB-B85C-CD7C8D899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47" r:id="rId5"/>
    <p:sldLayoutId id="214748465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九</a:t>
            </a:r>
            <a:r>
              <a:rPr dirty="0"/>
              <a:t>章 外观模式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外观模式（</a:t>
            </a:r>
            <a:r>
              <a:rPr lang="en-US" altLang="zh-CN" dirty="0"/>
              <a:t>Facade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为子系统中的</a:t>
            </a:r>
            <a:r>
              <a:rPr lang="zh-CN" altLang="en-US" dirty="0">
                <a:solidFill>
                  <a:srgbClr val="FF0000"/>
                </a:solidFill>
              </a:rPr>
              <a:t>一组接口</a:t>
            </a:r>
            <a:r>
              <a:rPr lang="zh-CN" altLang="en-US" dirty="0"/>
              <a:t>提供一个</a:t>
            </a:r>
            <a:r>
              <a:rPr lang="zh-CN" altLang="en-US" dirty="0">
                <a:solidFill>
                  <a:srgbClr val="FF0000"/>
                </a:solidFill>
              </a:rPr>
              <a:t>一致的界面</a:t>
            </a:r>
            <a:r>
              <a:rPr lang="zh-CN" altLang="en-US" dirty="0"/>
              <a:t>，外观模式定义了一个高层接口，这个接口使得这一子系统更加</a:t>
            </a:r>
            <a:r>
              <a:rPr lang="zh-CN" altLang="en-US" dirty="0">
                <a:solidFill>
                  <a:srgbClr val="FF0000"/>
                </a:solidFill>
              </a:rPr>
              <a:t>容易使用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使客户</a:t>
            </a:r>
            <a:r>
              <a:rPr lang="zh-CN" altLang="en-US" dirty="0">
                <a:solidFill>
                  <a:srgbClr val="FF0000"/>
                </a:solidFill>
              </a:rPr>
              <a:t>尽量少的与子系统内部的组件打交道</a:t>
            </a:r>
            <a:r>
              <a:rPr lang="zh-CN" altLang="en-US" dirty="0"/>
              <a:t>，尽量维护子系统的统一的接口。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使系统的用户和系统通过</a:t>
            </a:r>
            <a:r>
              <a:rPr lang="en-US" altLang="zh-CN" dirty="0"/>
              <a:t>façade</a:t>
            </a:r>
            <a:r>
              <a:rPr lang="zh-CN" altLang="en-US" dirty="0"/>
              <a:t>类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。当子系统改变时，只要保证</a:t>
            </a:r>
            <a:r>
              <a:rPr lang="en-US" altLang="zh-CN" dirty="0"/>
              <a:t>façade</a:t>
            </a:r>
            <a:r>
              <a:rPr lang="zh-CN" altLang="en-US" dirty="0"/>
              <a:t>类的接口不变，用户的使用方式就无需改变。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外观模式的实现一般采用：在子系统外部封装</a:t>
            </a:r>
            <a:r>
              <a:rPr lang="en-US" altLang="zh-CN" dirty="0"/>
              <a:t>façade</a:t>
            </a:r>
            <a:r>
              <a:rPr lang="zh-CN" altLang="en-US" dirty="0"/>
              <a:t>类的方式实现。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角色：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目标类</a:t>
            </a:r>
            <a:r>
              <a:rPr lang="en-US" altLang="zh-CN"/>
              <a:t>:  </a:t>
            </a:r>
            <a:r>
              <a:rPr lang="zh-CN" altLang="en-US"/>
              <a:t>子系统类的合集。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外观类</a:t>
            </a:r>
            <a:r>
              <a:rPr lang="en-US" altLang="zh-CN"/>
              <a:t>:  </a:t>
            </a:r>
            <a:r>
              <a:rPr lang="zh-CN" altLang="en-US"/>
              <a:t>一个相对复杂的子系统类的外观类。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客户端类</a:t>
            </a:r>
            <a:r>
              <a:rPr lang="en-US" altLang="zh-CN"/>
              <a:t>: </a:t>
            </a:r>
            <a:r>
              <a:rPr lang="zh-CN" altLang="en-US"/>
              <a:t> 要使用子系统类中各个方法的用户类。</a:t>
            </a:r>
            <a:endParaRPr lang="en-US" altLang="zh-CN"/>
          </a:p>
        </p:txBody>
      </p:sp>
      <p:pic>
        <p:nvPicPr>
          <p:cNvPr id="18435" name="Picture 3" descr="fac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2886075"/>
            <a:ext cx="445135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 descr="facad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4" y="2914651"/>
            <a:ext cx="4319587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我们仅仅了解，当我按下电脑开关的时候电脑就打开了，当我关闭电脑开关的时候电脑就关闭了</a:t>
            </a:r>
            <a:r>
              <a:rPr lang="en-US" altLang="zh-CN"/>
              <a:t>…….</a:t>
            </a:r>
            <a:endParaRPr lang="zh-CN" altLang="en-US"/>
          </a:p>
        </p:txBody>
      </p:sp>
      <p:sp>
        <p:nvSpPr>
          <p:cNvPr id="19459" name="Rectangle 18"/>
          <p:cNvSpPr>
            <a:spLocks noChangeArrowheads="1"/>
          </p:cNvSpPr>
          <p:nvPr/>
        </p:nvSpPr>
        <p:spPr bwMode="auto">
          <a:xfrm>
            <a:off x="6097589" y="2205038"/>
            <a:ext cx="1081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User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main()</a:t>
            </a:r>
          </a:p>
          <a:p>
            <a:pPr algn="ctr"/>
            <a:endParaRPr lang="en-US" altLang="zh-CN"/>
          </a:p>
        </p:txBody>
      </p:sp>
      <p:sp>
        <p:nvSpPr>
          <p:cNvPr id="19460" name="Rectangle 19"/>
          <p:cNvSpPr>
            <a:spLocks noChangeArrowheads="1"/>
          </p:cNvSpPr>
          <p:nvPr/>
        </p:nvSpPr>
        <p:spPr bwMode="auto">
          <a:xfrm>
            <a:off x="6097588" y="3573464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Computer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1" name="Line 25"/>
          <p:cNvSpPr>
            <a:spLocks noChangeShapeType="1"/>
          </p:cNvSpPr>
          <p:nvPr/>
        </p:nvSpPr>
        <p:spPr bwMode="auto">
          <a:xfrm>
            <a:off x="6673850" y="429418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Oval 34"/>
          <p:cNvSpPr>
            <a:spLocks noChangeArrowheads="1"/>
          </p:cNvSpPr>
          <p:nvPr/>
        </p:nvSpPr>
        <p:spPr bwMode="auto">
          <a:xfrm>
            <a:off x="3792539" y="4510088"/>
            <a:ext cx="6048375" cy="194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目标类</a:t>
            </a:r>
          </a:p>
        </p:txBody>
      </p:sp>
      <p:sp>
        <p:nvSpPr>
          <p:cNvPr id="19463" name="Rectangle 35"/>
          <p:cNvSpPr>
            <a:spLocks noChangeArrowheads="1"/>
          </p:cNvSpPr>
          <p:nvPr/>
        </p:nvSpPr>
        <p:spPr bwMode="auto">
          <a:xfrm>
            <a:off x="4441826" y="50133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CPU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4" name="Rectangle 36"/>
          <p:cNvSpPr>
            <a:spLocks noChangeArrowheads="1"/>
          </p:cNvSpPr>
          <p:nvPr/>
        </p:nvSpPr>
        <p:spPr bwMode="auto">
          <a:xfrm>
            <a:off x="6169026" y="50133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内存类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5" name="Rectangle 37"/>
          <p:cNvSpPr>
            <a:spLocks noChangeArrowheads="1"/>
          </p:cNvSpPr>
          <p:nvPr/>
        </p:nvSpPr>
        <p:spPr bwMode="auto">
          <a:xfrm>
            <a:off x="7897813" y="50133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硬盘类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6" name="Line 38"/>
          <p:cNvSpPr>
            <a:spLocks noChangeShapeType="1"/>
          </p:cNvSpPr>
          <p:nvPr/>
        </p:nvSpPr>
        <p:spPr bwMode="auto">
          <a:xfrm>
            <a:off x="5016501" y="451008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39"/>
          <p:cNvSpPr>
            <a:spLocks noChangeShapeType="1"/>
          </p:cNvSpPr>
          <p:nvPr/>
        </p:nvSpPr>
        <p:spPr bwMode="auto">
          <a:xfrm flipH="1">
            <a:off x="5016500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40"/>
          <p:cNvSpPr>
            <a:spLocks noChangeShapeType="1"/>
          </p:cNvSpPr>
          <p:nvPr/>
        </p:nvSpPr>
        <p:spPr bwMode="auto">
          <a:xfrm>
            <a:off x="8545513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41"/>
          <p:cNvSpPr>
            <a:spLocks noChangeShapeType="1"/>
          </p:cNvSpPr>
          <p:nvPr/>
        </p:nvSpPr>
        <p:spPr bwMode="auto">
          <a:xfrm>
            <a:off x="6673850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Oval 47"/>
          <p:cNvSpPr>
            <a:spLocks noChangeArrowheads="1"/>
          </p:cNvSpPr>
          <p:nvPr/>
        </p:nvSpPr>
        <p:spPr bwMode="auto">
          <a:xfrm>
            <a:off x="3576639" y="3141663"/>
            <a:ext cx="6480175" cy="36449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471" name="Rectangle 48"/>
          <p:cNvSpPr>
            <a:spLocks noChangeArrowheads="1"/>
          </p:cNvSpPr>
          <p:nvPr/>
        </p:nvSpPr>
        <p:spPr bwMode="auto">
          <a:xfrm>
            <a:off x="6026151" y="3357564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/>
              <a:t>Computer</a:t>
            </a:r>
            <a:r>
              <a:rPr lang="zh-CN" altLang="en-US" sz="1400" dirty="0"/>
              <a:t>类</a:t>
            </a:r>
          </a:p>
          <a:p>
            <a:pPr algn="ctr"/>
            <a:r>
              <a:rPr lang="en-US" altLang="zh-CN" sz="1400" dirty="0"/>
              <a:t>startup()</a:t>
            </a:r>
          </a:p>
          <a:p>
            <a:pPr algn="ctr"/>
            <a:r>
              <a:rPr lang="en-US" altLang="zh-CN" sz="1400" dirty="0"/>
              <a:t>shutdown()</a:t>
            </a:r>
          </a:p>
        </p:txBody>
      </p:sp>
      <p:sp>
        <p:nvSpPr>
          <p:cNvPr id="19472" name="Line 49"/>
          <p:cNvSpPr>
            <a:spLocks noChangeShapeType="1"/>
          </p:cNvSpPr>
          <p:nvPr/>
        </p:nvSpPr>
        <p:spPr bwMode="auto">
          <a:xfrm>
            <a:off x="6600825" y="2781301"/>
            <a:ext cx="1588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Line 50"/>
          <p:cNvSpPr>
            <a:spLocks noChangeShapeType="1"/>
          </p:cNvSpPr>
          <p:nvPr/>
        </p:nvSpPr>
        <p:spPr bwMode="auto">
          <a:xfrm>
            <a:off x="6602413" y="407828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4" name="Oval 51"/>
          <p:cNvSpPr>
            <a:spLocks noChangeArrowheads="1"/>
          </p:cNvSpPr>
          <p:nvPr/>
        </p:nvSpPr>
        <p:spPr bwMode="auto">
          <a:xfrm>
            <a:off x="3721101" y="4294188"/>
            <a:ext cx="6048375" cy="194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475" name="Rectangle 52"/>
          <p:cNvSpPr>
            <a:spLocks noChangeArrowheads="1"/>
          </p:cNvSpPr>
          <p:nvPr/>
        </p:nvSpPr>
        <p:spPr bwMode="auto">
          <a:xfrm>
            <a:off x="4370388" y="47974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CPU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6" name="Rectangle 53"/>
          <p:cNvSpPr>
            <a:spLocks noChangeArrowheads="1"/>
          </p:cNvSpPr>
          <p:nvPr/>
        </p:nvSpPr>
        <p:spPr bwMode="auto">
          <a:xfrm>
            <a:off x="6097588" y="47974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内存类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7" name="Rectangle 54"/>
          <p:cNvSpPr>
            <a:spLocks noChangeArrowheads="1"/>
          </p:cNvSpPr>
          <p:nvPr/>
        </p:nvSpPr>
        <p:spPr bwMode="auto">
          <a:xfrm>
            <a:off x="7826376" y="47974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硬盘类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8" name="Line 55"/>
          <p:cNvSpPr>
            <a:spLocks noChangeShapeType="1"/>
          </p:cNvSpPr>
          <p:nvPr/>
        </p:nvSpPr>
        <p:spPr bwMode="auto">
          <a:xfrm>
            <a:off x="4945064" y="429418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9" name="Line 56"/>
          <p:cNvSpPr>
            <a:spLocks noChangeShapeType="1"/>
          </p:cNvSpPr>
          <p:nvPr/>
        </p:nvSpPr>
        <p:spPr bwMode="auto">
          <a:xfrm flipH="1">
            <a:off x="4945063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0" name="Line 57"/>
          <p:cNvSpPr>
            <a:spLocks noChangeShapeType="1"/>
          </p:cNvSpPr>
          <p:nvPr/>
        </p:nvSpPr>
        <p:spPr bwMode="auto">
          <a:xfrm>
            <a:off x="8474075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58"/>
          <p:cNvSpPr>
            <a:spLocks noChangeShapeType="1"/>
          </p:cNvSpPr>
          <p:nvPr/>
        </p:nvSpPr>
        <p:spPr bwMode="auto">
          <a:xfrm>
            <a:off x="6602413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2" name="Rectangle 59"/>
          <p:cNvSpPr>
            <a:spLocks noChangeArrowheads="1"/>
          </p:cNvSpPr>
          <p:nvPr/>
        </p:nvSpPr>
        <p:spPr bwMode="auto">
          <a:xfrm>
            <a:off x="7824788" y="3502026"/>
            <a:ext cx="792162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外观类</a:t>
            </a:r>
          </a:p>
        </p:txBody>
      </p:sp>
      <p:sp>
        <p:nvSpPr>
          <p:cNvPr id="19483" name="Line 60"/>
          <p:cNvSpPr>
            <a:spLocks noChangeShapeType="1"/>
          </p:cNvSpPr>
          <p:nvPr/>
        </p:nvSpPr>
        <p:spPr bwMode="auto">
          <a:xfrm>
            <a:off x="7248526" y="37179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4" name="Rectangle 61"/>
          <p:cNvSpPr>
            <a:spLocks noChangeArrowheads="1"/>
          </p:cNvSpPr>
          <p:nvPr/>
        </p:nvSpPr>
        <p:spPr bwMode="auto">
          <a:xfrm>
            <a:off x="7753351" y="2276476"/>
            <a:ext cx="792163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客户端类</a:t>
            </a:r>
          </a:p>
        </p:txBody>
      </p:sp>
      <p:sp>
        <p:nvSpPr>
          <p:cNvPr id="19485" name="Line 62"/>
          <p:cNvSpPr>
            <a:spLocks noChangeShapeType="1"/>
          </p:cNvSpPr>
          <p:nvPr/>
        </p:nvSpPr>
        <p:spPr bwMode="auto">
          <a:xfrm>
            <a:off x="7177088" y="24923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6" name="Rectangle 63"/>
          <p:cNvSpPr>
            <a:spLocks noChangeArrowheads="1"/>
          </p:cNvSpPr>
          <p:nvPr/>
        </p:nvSpPr>
        <p:spPr bwMode="auto">
          <a:xfrm>
            <a:off x="6313488" y="5805488"/>
            <a:ext cx="792162" cy="3603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目标类</a:t>
            </a:r>
          </a:p>
        </p:txBody>
      </p:sp>
      <p:sp>
        <p:nvSpPr>
          <p:cNvPr id="19487" name="Line 66"/>
          <p:cNvSpPr>
            <a:spLocks noChangeShapeType="1"/>
          </p:cNvSpPr>
          <p:nvPr/>
        </p:nvSpPr>
        <p:spPr bwMode="auto">
          <a:xfrm flipV="1">
            <a:off x="6673850" y="55181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8" name="Line 67"/>
          <p:cNvSpPr>
            <a:spLocks noChangeShapeType="1"/>
          </p:cNvSpPr>
          <p:nvPr/>
        </p:nvSpPr>
        <p:spPr bwMode="auto">
          <a:xfrm>
            <a:off x="5592764" y="5518150"/>
            <a:ext cx="7207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9" name="Line 68"/>
          <p:cNvSpPr>
            <a:spLocks noChangeShapeType="1"/>
          </p:cNvSpPr>
          <p:nvPr/>
        </p:nvSpPr>
        <p:spPr bwMode="auto">
          <a:xfrm flipV="1">
            <a:off x="7105650" y="5518150"/>
            <a:ext cx="719138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外观模式实现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外观模式实现代码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908570"/>
            <a:ext cx="2790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567121"/>
            <a:ext cx="2762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5151296"/>
            <a:ext cx="2733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81270"/>
            <a:ext cx="21526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2630085"/>
            <a:ext cx="32861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外观模式为复杂子系统提供了一个简单接口，并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为子系统</a:t>
            </a:r>
            <a:r>
              <a:rPr lang="zh-CN" altLang="en-US" dirty="0">
                <a:solidFill>
                  <a:srgbClr val="FF0000"/>
                </a:solidFill>
              </a:rPr>
              <a:t>添加新的功能和行为</a:t>
            </a:r>
            <a:r>
              <a:rPr lang="zh-CN" altLang="en-US" dirty="0"/>
              <a:t>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外观模式实现子系统与客户之间的</a:t>
            </a:r>
            <a:r>
              <a:rPr lang="zh-CN" altLang="en-US" dirty="0">
                <a:solidFill>
                  <a:srgbClr val="FF0000"/>
                </a:solidFill>
              </a:rPr>
              <a:t>松耦合</a:t>
            </a:r>
            <a:r>
              <a:rPr lang="zh-CN" altLang="en-US" dirty="0"/>
              <a:t>关系。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外观模式没有封装子系统的类，只是提供了简单的接口。如果应用需要，它并不</a:t>
            </a:r>
            <a:r>
              <a:rPr lang="zh-CN" altLang="en-US" dirty="0">
                <a:solidFill>
                  <a:srgbClr val="FF0000"/>
                </a:solidFill>
              </a:rPr>
              <a:t>限制客户使用子系统类</a:t>
            </a:r>
            <a:r>
              <a:rPr lang="zh-CN" altLang="en-US" dirty="0"/>
              <a:t>。因此可以在系统易用性与通用性之间选择。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外观模式注重的是</a:t>
            </a:r>
            <a:r>
              <a:rPr lang="zh-CN" altLang="en-US" dirty="0">
                <a:solidFill>
                  <a:srgbClr val="FF0000"/>
                </a:solidFill>
              </a:rPr>
              <a:t>简化接口</a:t>
            </a:r>
            <a:r>
              <a:rPr lang="zh-CN" altLang="en-US" dirty="0"/>
              <a:t>，它更多的时候是从架构层次去看整个系统，而并非单个类的层次。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96986"/>
            <a:ext cx="9048750" cy="173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96985"/>
            <a:ext cx="84963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外观模式解决的问题是“如何简单的使用一套子系统”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外观模式的解决方案是利用对处理逻辑的封装产生外观类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合成</a:t>
            </a:r>
            <a:r>
              <a:rPr lang="en-US" altLang="zh-CN" dirty="0"/>
              <a:t>/</a:t>
            </a:r>
            <a:r>
              <a:rPr lang="zh-CN" altLang="en-US"/>
              <a:t>聚合复用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桥接模式是“将抽象部分和其实现部分分离，使它们都可以独立的变化”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4339" y="3709989"/>
            <a:ext cx="3527425" cy="30765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电脑的组成你了解么？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你了解电脑的启动过程吗？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请设计一个电脑类。其中包含电脑的开启和关闭方法。</a:t>
            </a: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5795964"/>
            <a:ext cx="7667625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986474"/>
            <a:ext cx="2790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645025"/>
            <a:ext cx="2762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5229200"/>
            <a:ext cx="2733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29" y="2354386"/>
            <a:ext cx="21621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2354386"/>
            <a:ext cx="32670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20137" y="2780928"/>
            <a:ext cx="3051051" cy="61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6480" y="3545011"/>
            <a:ext cx="3051051" cy="61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：用户希望使用一个比较</a:t>
            </a:r>
            <a:r>
              <a:rPr lang="zh-CN" altLang="en-US" dirty="0">
                <a:solidFill>
                  <a:srgbClr val="FF0000"/>
                </a:solidFill>
              </a:rPr>
              <a:t>复杂的子系统</a:t>
            </a:r>
            <a:r>
              <a:rPr lang="zh-CN" altLang="en-US" dirty="0"/>
              <a:t>。但是用户不希望跟子系统的复杂的模块交互，也不想了解复杂的子系统内部的结构，且子系统结构变化后，不需要改变用户的使用方式。</a:t>
            </a:r>
            <a:endParaRPr lang="en-US" altLang="zh-CN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03613" y="4221163"/>
            <a:ext cx="4819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外观模式（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Facade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生活中的例子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5"/>
            <a:ext cx="4464496" cy="29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212977"/>
            <a:ext cx="5472608" cy="361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外观模式详解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549</Words>
  <Application>Microsoft Office PowerPoint</Application>
  <PresentationFormat>宽屏</PresentationFormat>
  <Paragraphs>109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微软雅黑</vt:lpstr>
      <vt:lpstr>宋体</vt:lpstr>
      <vt:lpstr>Calibri</vt:lpstr>
      <vt:lpstr>黑体</vt:lpstr>
      <vt:lpstr>Wingdings</vt:lpstr>
      <vt:lpstr>Times New Roman</vt:lpstr>
      <vt:lpstr>Arial</vt:lpstr>
      <vt:lpstr>Office 主题</vt:lpstr>
      <vt:lpstr>第九章 外观模式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720</cp:revision>
  <dcterms:modified xsi:type="dcterms:W3CDTF">2018-02-05T08:52:02Z</dcterms:modified>
</cp:coreProperties>
</file>