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6" r:id="rId2"/>
    <p:sldId id="449" r:id="rId3"/>
    <p:sldId id="317" r:id="rId4"/>
    <p:sldId id="480" r:id="rId5"/>
    <p:sldId id="477" r:id="rId6"/>
    <p:sldId id="451" r:id="rId7"/>
    <p:sldId id="478" r:id="rId8"/>
    <p:sldId id="484" r:id="rId9"/>
    <p:sldId id="485" r:id="rId10"/>
    <p:sldId id="479" r:id="rId11"/>
    <p:sldId id="481" r:id="rId12"/>
    <p:sldId id="414" r:id="rId13"/>
    <p:sldId id="486" r:id="rId14"/>
    <p:sldId id="468" r:id="rId15"/>
    <p:sldId id="482" r:id="rId16"/>
    <p:sldId id="487" r:id="rId17"/>
    <p:sldId id="488" r:id="rId18"/>
    <p:sldId id="460" r:id="rId19"/>
    <p:sldId id="462" r:id="rId20"/>
    <p:sldId id="490" r:id="rId21"/>
    <p:sldId id="489" r:id="rId22"/>
    <p:sldId id="483" r:id="rId23"/>
    <p:sldId id="436" r:id="rId24"/>
    <p:sldId id="458" r:id="rId25"/>
    <p:sldId id="491" r:id="rId26"/>
    <p:sldId id="492" r:id="rId27"/>
    <p:sldId id="409" r:id="rId28"/>
    <p:sldId id="306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黑体" panose="02010609060101010101" pitchFamily="49" charset="-122"/>
      <p:regular r:id="rId3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6" d="100"/>
          <a:sy n="66" d="100"/>
        </p:scale>
        <p:origin x="1002" y="78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547A38-0B44-4C78-857C-3D9EA459D8E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9779F5-1226-44F4-8D3C-A95F16C6A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0252B8-BC9A-4207-9441-9969BA47725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迭代器模式（</a:t>
            </a:r>
            <a:r>
              <a:rPr lang="en-US" altLang="zh-CN" dirty="0"/>
              <a:t>Iterator Pattern</a:t>
            </a:r>
            <a:r>
              <a:rPr lang="zh-CN" altLang="en-US" dirty="0"/>
              <a:t>） 概述 在面向对象的软件设计中，我们经常会遇到一类集合对象，这类集合对象的内部结构可能有着各种各样的实现，但是归结起来，无非有两点是需要我们去关心的：一是集合内部的数据存储结构，二是遍历集合内部的数据。面向对象设计原则中有一条是类的单一职责原则，所以我们要尽可能的去分解这些职责，用不同的类去承担不同的职责。</a:t>
            </a:r>
            <a:r>
              <a:rPr lang="en-US" altLang="zh-CN" dirty="0"/>
              <a:t>Iterator</a:t>
            </a:r>
            <a:r>
              <a:rPr lang="zh-CN" altLang="en-US" dirty="0"/>
              <a:t>模式就是分离了集合对象的遍历行为，抽象出一个迭代器类来负责，这样既可以做到不暴露集合的内部结构，又可让外部代码透明的访问集合内部的数据。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很明显，对容器对象的访问必然涉及到遍历算法。你可以一股脑的将遍历方法塞到容器对象中去；或者根本不去提供什么遍历算法，让使用容器的人自己去实现去吧。这两种情况好像都能够解决问题。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然而在前一种情况，容器承受了过多的功能，它不仅要负责自己“容器”内的元素维护（添加、删除等等），而且还要提供遍历自身的接口；而且由于遍历状态保存的问题，不能对同一个容器对象同时进行多个遍历。第二种方式倒是省事，却又将容器的内部细节暴露无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3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很明显，对容器对象的访问必然涉及到遍历算法。你可以一股脑的将遍历方法塞到容器对象中去；或者根本不去提供什么遍历算法，让使用容器的人自己去实现去吧。这两种情况好像都能够解决问题。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然而在前一种情况，容器承受了过多的功能，它不仅要负责自己“容器”内的元素维护（添加、删除等等），而且还要提供遍历自身的接口；而且由于遍历状态保存的问题，不能对同一个容器对象同时进行多个遍历。第二种方式倒是省事，却又将容器的内部细节暴露无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7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类实现了可动态扩充的对象数组。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类实现了可动态扩充的对象数组。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E80572-8FCA-4E3E-9C9F-513ADA58EB6D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4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www.fengfly.com</a:t>
            </a:r>
            <a:r>
              <a:rPr kumimoji="1" lang="en-US" altLang="zh-CN" dirty="0"/>
              <a:t>/plus/view-203179-2.html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简化了遍历方式，对于对象集合的遍历，还是比较麻烦的，对于数组或者有序列表，我们尚可以通过游标来取得，但用户需要在对集合了解很清楚的前提下，自行遍历对象，但是对于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表来说，用户遍历起来就比较麻烦了。而引入了迭代器方法后，用户用起来就简单的多了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封装性良好，用户只需要得到迭代器就可以遍历，而对于遍历算法则不用去关心。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8FA7-544B-4D53-86CD-7A85AED6B92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1F10-E80B-42DF-90DE-17DC31A89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3E34-79F8-4080-9541-6FBE58E03B56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72DD-15DA-4C89-8BDB-CB52DA2EB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4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76A24-923A-454C-B3CD-3358BB942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0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8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D50F-0F7A-491B-BCA2-044D9340751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29DB-5CF2-4A1A-9440-DDDAFDEFA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675E0-C49D-48BB-935C-FC524EBE1A06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A394-DCD0-4E7A-A235-E56C1B10A1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F0BA-1716-4D9F-8B37-6FA38A03760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4F8F-4AFF-4B2F-B08A-1229EA987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2EF2-3E82-437C-B1F0-B9DD3E297FE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6D7D-8A5F-4707-8F21-983B40E20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F801-2304-4221-A02B-C2E0FD6299B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44CC-A828-4E91-BF71-2AA55F3BC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5B41-D9A1-4575-8AD5-FE8AC1D8C7C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DBBD-D4C5-4ACA-90AB-F6C2C6CF4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06FABC-D3C3-44C4-A844-3810E67C123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E63715-1567-4D01-80E2-F5DDDA2F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十二</a:t>
            </a:r>
            <a:r>
              <a:rPr dirty="0"/>
              <a:t>章 </a:t>
            </a:r>
            <a:r>
              <a:rPr lang="zh-CN" altLang="en-US" dirty="0"/>
              <a:t>迭代器</a:t>
            </a:r>
            <a:r>
              <a:rPr dirty="0"/>
              <a:t>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访问一个集合对</a:t>
            </a:r>
            <a:r>
              <a:rPr kumimoji="1" lang="zh-CN" altLang="en-US" dirty="0">
                <a:solidFill>
                  <a:srgbClr val="FF0000"/>
                </a:solidFill>
              </a:rPr>
              <a:t>象的内容，而无需暴露它的内部表示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支持对集合对象的多种遍历。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为遍历不同的集合结构提供一个</a:t>
            </a:r>
            <a:r>
              <a:rPr kumimoji="1" lang="zh-CN" altLang="en-US" dirty="0">
                <a:solidFill>
                  <a:srgbClr val="FF0000"/>
                </a:solidFill>
              </a:rPr>
              <a:t>统一的接口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</a:t>
            </a:r>
            <a:r>
              <a:rPr kumimoji="1" lang="en-US" altLang="zh-CN" dirty="0"/>
              <a:t>, </a:t>
            </a:r>
            <a:r>
              <a:rPr kumimoji="1" lang="zh-CN" altLang="en-US" dirty="0"/>
              <a:t>支持多态迭代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87714" y="4365626"/>
            <a:ext cx="5051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迭代器模式（</a:t>
            </a:r>
            <a:r>
              <a:rPr lang="en-US" altLang="zh-CN" sz="3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Iterator</a:t>
            </a:r>
            <a:r>
              <a:rPr lang="zh-CN" altLang="en-US" sz="36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83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迭代器模式详解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</a:t>
            </a:r>
            <a:r>
              <a:rPr lang="en-US" altLang="zh-CN" dirty="0"/>
              <a:t>(Iterator)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又叫做</a:t>
            </a:r>
            <a:r>
              <a:rPr lang="zh-CN" altLang="en-US" dirty="0">
                <a:solidFill>
                  <a:srgbClr val="FF0000"/>
                </a:solidFill>
              </a:rPr>
              <a:t>游标</a:t>
            </a:r>
            <a:r>
              <a:rPr lang="zh-CN" altLang="en-US" dirty="0"/>
              <a:t>（</a:t>
            </a:r>
            <a:r>
              <a:rPr lang="en-US" altLang="zh-CN" dirty="0"/>
              <a:t>Cursor</a:t>
            </a:r>
            <a:r>
              <a:rPr lang="zh-CN" altLang="en-US" dirty="0"/>
              <a:t>）模式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提供一种方法</a:t>
            </a:r>
            <a:r>
              <a:rPr lang="zh-CN" altLang="en-US" dirty="0">
                <a:solidFill>
                  <a:srgbClr val="FF0000"/>
                </a:solidFill>
              </a:rPr>
              <a:t>访问一集合</a:t>
            </a:r>
            <a:r>
              <a:rPr lang="zh-CN" altLang="en-US" dirty="0"/>
              <a:t>对象中各个元素，而又</a:t>
            </a:r>
            <a:r>
              <a:rPr lang="zh-CN" altLang="en-US" dirty="0">
                <a:solidFill>
                  <a:srgbClr val="FF0000"/>
                </a:solidFill>
              </a:rPr>
              <a:t>不需暴露</a:t>
            </a:r>
            <a:r>
              <a:rPr lang="zh-CN" altLang="en-US" dirty="0"/>
              <a:t>该对象的</a:t>
            </a:r>
            <a:r>
              <a:rPr lang="zh-CN" altLang="en-US" dirty="0">
                <a:solidFill>
                  <a:srgbClr val="FF0000"/>
                </a:solidFill>
              </a:rPr>
              <a:t>内部细节。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迭代器模式是</a:t>
            </a:r>
            <a:r>
              <a:rPr lang="zh-CN" altLang="en-US" dirty="0">
                <a:solidFill>
                  <a:srgbClr val="FF0000"/>
                </a:solidFill>
              </a:rPr>
              <a:t>为容器（或者集合）而生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</a:t>
            </a:r>
            <a:r>
              <a:rPr lang="en-US" altLang="zh-CN" dirty="0"/>
              <a:t>(Iterator)</a:t>
            </a:r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四种角色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抽象集合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一个接口，规定了具体集合需要实现的操作。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具体集合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具体的集合按照一定的结构存储对象。</a:t>
            </a:r>
            <a:endParaRPr lang="en-US" altLang="zh-CN" dirty="0"/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具体集合应该有一个方法，该方法返回一个针对该集合的具体迭代器。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抽象迭代器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一个接口，规定了遍历具体集合的方法，比如</a:t>
            </a:r>
            <a:r>
              <a:rPr lang="en-US" altLang="zh-CN" dirty="0"/>
              <a:t>next()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具体迭代器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实现了迭代器接口的类的实例。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7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en-US" dirty="0"/>
              <a:t>迭代器</a:t>
            </a:r>
            <a:r>
              <a:rPr kumimoji="1" lang="zh-CN" altLang="en-US" dirty="0"/>
              <a:t>模式设计类图详解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6408712" cy="47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迭代器模式实现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16832"/>
            <a:ext cx="8394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16832"/>
            <a:ext cx="621154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迭代器模式实现代码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64904"/>
            <a:ext cx="2176454" cy="2016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204865"/>
            <a:ext cx="2376264" cy="31170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2852936"/>
            <a:ext cx="25781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迭代器模式实现代码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332656"/>
            <a:ext cx="3619500" cy="624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0"/>
            <a:ext cx="315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</a:t>
            </a:r>
            <a:r>
              <a:rPr lang="zh-CN" altLang="en-US"/>
              <a:t>节回顾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模式实现代码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060848"/>
            <a:ext cx="4032448" cy="3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772816"/>
            <a:ext cx="73787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扩展案例</a:t>
            </a:r>
          </a:p>
          <a:p>
            <a:pPr lvl="1">
              <a:buBlip>
                <a:blip r:embed="rId4"/>
              </a:buBlip>
            </a:pPr>
            <a:r>
              <a:rPr lang="zh-CN" altLang="en-US" dirty="0"/>
              <a:t>超市顾客排队结帐，收银员一个个顺序结帐</a:t>
            </a:r>
          </a:p>
          <a:p>
            <a:pPr lvl="1">
              <a:buFontTx/>
              <a:buBlip>
                <a:blip r:embed="rId4"/>
              </a:buBlip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9" y="2276873"/>
            <a:ext cx="6190583" cy="413712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案例练习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1" y="0"/>
            <a:ext cx="6382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扩展说明</a:t>
            </a:r>
            <a:endParaRPr kumimoji="1" lang="en-US" altLang="zh-CN" dirty="0"/>
          </a:p>
          <a:p>
            <a:pPr lvl="1"/>
            <a:r>
              <a:rPr lang="zh-CN" altLang="en-US" dirty="0"/>
              <a:t>其实</a:t>
            </a:r>
            <a:r>
              <a:rPr lang="en-US" altLang="zh-CN" dirty="0" err="1"/>
              <a:t>.Net</a:t>
            </a:r>
            <a:r>
              <a:rPr lang="zh-CN" altLang="en-US" dirty="0"/>
              <a:t>框架已经准备好了迭代器接口，只需要实现接口就行了。</a:t>
            </a:r>
            <a:endParaRPr lang="en-US" altLang="zh-CN" dirty="0"/>
          </a:p>
          <a:p>
            <a:pPr lvl="2"/>
            <a:r>
              <a:rPr lang="en-US" altLang="zh-CN" dirty="0" err="1"/>
              <a:t>IEumerator</a:t>
            </a:r>
            <a:r>
              <a:rPr lang="en-US" altLang="zh-CN" dirty="0"/>
              <a:t> </a:t>
            </a:r>
            <a:r>
              <a:rPr lang="zh-CN" altLang="en-US" dirty="0"/>
              <a:t>支持对非泛型集合的简单迭代</a:t>
            </a:r>
            <a:endParaRPr lang="en-US" altLang="zh-CN" dirty="0"/>
          </a:p>
          <a:p>
            <a:pPr lvl="1"/>
            <a:r>
              <a:rPr lang="en-US" altLang="zh-CN" dirty="0"/>
              <a:t>J</a:t>
            </a:r>
            <a:r>
              <a:rPr lang="en-US" altLang="zh-TW" dirty="0"/>
              <a:t>ava</a:t>
            </a:r>
            <a:r>
              <a:rPr lang="zh-TW" altLang="en-US" dirty="0"/>
              <a:t>中的</a:t>
            </a:r>
            <a:r>
              <a:rPr lang="en-US" altLang="zh-TW" dirty="0"/>
              <a:t>Collection</a:t>
            </a:r>
            <a:r>
              <a:rPr lang="zh-TW" altLang="en-US" dirty="0"/>
              <a:t>，</a:t>
            </a:r>
            <a:r>
              <a:rPr lang="en-US" altLang="zh-TW" dirty="0"/>
              <a:t>List</a:t>
            </a:r>
            <a:r>
              <a:rPr lang="zh-TW" altLang="en-US" dirty="0"/>
              <a:t>、</a:t>
            </a:r>
            <a:r>
              <a:rPr lang="en-US" altLang="zh-TW" dirty="0"/>
              <a:t>Set</a:t>
            </a:r>
            <a:r>
              <a:rPr lang="zh-TW" altLang="en-US" dirty="0"/>
              <a:t>、</a:t>
            </a:r>
            <a:r>
              <a:rPr lang="en-US" altLang="zh-TW" dirty="0"/>
              <a:t>Map</a:t>
            </a:r>
            <a:r>
              <a:rPr lang="zh-TW" altLang="en-US" dirty="0"/>
              <a:t>等，这些集合都有自己的迭代器</a:t>
            </a:r>
            <a:r>
              <a:rPr lang="zh-CN" altLang="en-US" dirty="0"/>
              <a:t>，通用的迭代器接口</a:t>
            </a:r>
            <a:r>
              <a:rPr lang="en-US" altLang="zh-CN" dirty="0"/>
              <a:t>Iterator</a:t>
            </a:r>
            <a:r>
              <a:rPr lang="zh-CN" altLang="en-US" dirty="0"/>
              <a:t>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7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46"/>
            <a:ext cx="8291264" cy="5357850"/>
          </a:xfrm>
        </p:spPr>
        <p:txBody>
          <a:bodyPr/>
          <a:lstStyle/>
          <a:p>
            <a:r>
              <a:rPr kumimoji="1" lang="zh-CN" altLang="en-US" dirty="0"/>
              <a:t>扩展说明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优点：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简化了遍历方式</a:t>
            </a:r>
            <a:endParaRPr lang="en-US" altLang="zh-CN" dirty="0"/>
          </a:p>
          <a:p>
            <a:pPr lvl="2"/>
            <a:r>
              <a:rPr lang="zh-CN" altLang="en-US" dirty="0"/>
              <a:t>可以提供多种遍历方式（正序遍历，倒序遍历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封装性良好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对于比较简单的遍历（像数组或者有序列表），使用迭代器方式遍历较为繁琐，大家可能都有感觉，像</a:t>
            </a:r>
            <a:r>
              <a:rPr lang="en-US" altLang="zh-CN" dirty="0" err="1"/>
              <a:t>ArrayList</a:t>
            </a:r>
            <a:r>
              <a:rPr lang="zh-CN" altLang="en-US" dirty="0"/>
              <a:t>，我们宁可愿意使用</a:t>
            </a:r>
            <a:r>
              <a:rPr lang="en-US" altLang="zh-CN" dirty="0"/>
              <a:t>for</a:t>
            </a:r>
            <a:r>
              <a:rPr lang="zh-CN" altLang="en-US" dirty="0"/>
              <a:t>循环和</a:t>
            </a:r>
            <a:r>
              <a:rPr lang="en-US" altLang="zh-CN" dirty="0"/>
              <a:t>get</a:t>
            </a:r>
            <a:r>
              <a:rPr lang="zh-CN" altLang="en-US" dirty="0"/>
              <a:t>方法来遍历集合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9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迭代器模式是</a:t>
            </a:r>
            <a:r>
              <a:rPr lang="zh-CN" altLang="en-US" dirty="0">
                <a:solidFill>
                  <a:srgbClr val="FF0000"/>
                </a:solidFill>
              </a:rPr>
              <a:t>与集合共生共死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大多数语言在实现容器的时候都给提供了迭代器，假如我们要实现一个这样的新的容器，当然也需要引入对应迭代器的实现。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图片 4" descr="图片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环境及问题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68527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en-US" dirty="0"/>
              <a:t>环境</a:t>
            </a:r>
          </a:p>
          <a:p>
            <a:pPr lvl="1"/>
            <a:r>
              <a:rPr kumimoji="1" lang="zh-CN" altLang="en-US" dirty="0"/>
              <a:t>在软件构建过程中，</a:t>
            </a:r>
            <a:r>
              <a:rPr kumimoji="1" lang="zh-CN" altLang="en-US" dirty="0">
                <a:solidFill>
                  <a:srgbClr val="FF0000"/>
                </a:solidFill>
              </a:rPr>
              <a:t>集合</a:t>
            </a:r>
            <a:r>
              <a:rPr kumimoji="1" lang="zh-CN" altLang="en-US" dirty="0"/>
              <a:t>对象内部结构常常变化各异。但对于这些集合对象，我们希望在不暴露其内部结构的同时，可以让外部客户端代码透明地访问其中包含的元素；同时这种“</a:t>
            </a:r>
            <a:r>
              <a:rPr kumimoji="1" lang="zh-CN" altLang="en-US" dirty="0">
                <a:solidFill>
                  <a:srgbClr val="FF0000"/>
                </a:solidFill>
              </a:rPr>
              <a:t>透明遍历</a:t>
            </a:r>
            <a:r>
              <a:rPr kumimoji="1" lang="zh-CN" altLang="en-US" dirty="0"/>
              <a:t>”也为“ </a:t>
            </a:r>
            <a:r>
              <a:rPr kumimoji="1" lang="zh-CN" altLang="en-US" dirty="0">
                <a:solidFill>
                  <a:srgbClr val="FF0000"/>
                </a:solidFill>
              </a:rPr>
              <a:t>同一种算法在多种集合对象上进行操作</a:t>
            </a:r>
            <a:r>
              <a:rPr kumimoji="1" lang="zh-CN" altLang="en-US" dirty="0"/>
              <a:t>”提供了可能。</a:t>
            </a:r>
          </a:p>
        </p:txBody>
      </p:sp>
    </p:spTree>
    <p:extLst>
      <p:ext uri="{BB962C8B-B14F-4D97-AF65-F5344CB8AC3E}">
        <p14:creationId xmlns:p14="http://schemas.microsoft.com/office/powerpoint/2010/main" val="35046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站起来换频道</a:t>
            </a:r>
            <a:r>
              <a:rPr lang="en-US" altLang="zh-CN"/>
              <a:t>……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276872"/>
            <a:ext cx="44450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7" y="5364987"/>
            <a:ext cx="1750689" cy="11697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6" y="5371421"/>
            <a:ext cx="1769927" cy="11982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1" y="5373217"/>
            <a:ext cx="1734449" cy="1206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坐下来换频道</a:t>
            </a:r>
            <a:r>
              <a:rPr lang="en-US" altLang="zh-CN"/>
              <a:t>……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564904"/>
            <a:ext cx="4445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好多遥控。。。。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348880"/>
            <a:ext cx="2794000" cy="1968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54" y="2348880"/>
            <a:ext cx="2942030" cy="2202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12" y="2348880"/>
            <a:ext cx="2703469" cy="2023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6" y="4941168"/>
            <a:ext cx="1353840" cy="135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5085185"/>
            <a:ext cx="1754450" cy="13133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40" y="4869160"/>
            <a:ext cx="1531888" cy="15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先进的时代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万能遥控器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5" y="2996953"/>
            <a:ext cx="2342465" cy="1753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348880"/>
            <a:ext cx="1944216" cy="1369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9" y="2780927"/>
            <a:ext cx="1865831" cy="1396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576" y="3645025"/>
            <a:ext cx="1944216" cy="1455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4221088"/>
            <a:ext cx="1963166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648" y="4869160"/>
            <a:ext cx="1800200" cy="15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835</Words>
  <Application>Microsoft Office PowerPoint</Application>
  <PresentationFormat>宽屏</PresentationFormat>
  <Paragraphs>104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Calibri</vt:lpstr>
      <vt:lpstr>宋体</vt:lpstr>
      <vt:lpstr>黑体</vt:lpstr>
      <vt:lpstr>Times New Roman</vt:lpstr>
      <vt:lpstr>Arial</vt:lpstr>
      <vt:lpstr>Wingdings</vt:lpstr>
      <vt:lpstr>Office 主题</vt:lpstr>
      <vt:lpstr>第十二章 迭代器模式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775</cp:revision>
  <dcterms:modified xsi:type="dcterms:W3CDTF">2018-02-05T09:13:07Z</dcterms:modified>
</cp:coreProperties>
</file>