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2"/>
  </p:notesMasterIdLst>
  <p:sldIdLst>
    <p:sldId id="316" r:id="rId2"/>
    <p:sldId id="317" r:id="rId3"/>
    <p:sldId id="458" r:id="rId4"/>
    <p:sldId id="373" r:id="rId5"/>
    <p:sldId id="330" r:id="rId6"/>
    <p:sldId id="333" r:id="rId7"/>
    <p:sldId id="329" r:id="rId8"/>
    <p:sldId id="377" r:id="rId9"/>
    <p:sldId id="378" r:id="rId10"/>
    <p:sldId id="393" r:id="rId11"/>
    <p:sldId id="357" r:id="rId12"/>
    <p:sldId id="459" r:id="rId13"/>
    <p:sldId id="394" r:id="rId14"/>
    <p:sldId id="395" r:id="rId15"/>
    <p:sldId id="396" r:id="rId16"/>
    <p:sldId id="460" r:id="rId17"/>
    <p:sldId id="398" r:id="rId18"/>
    <p:sldId id="399" r:id="rId19"/>
    <p:sldId id="400" r:id="rId20"/>
    <p:sldId id="401" r:id="rId21"/>
    <p:sldId id="402" r:id="rId22"/>
    <p:sldId id="403"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62" r:id="rId53"/>
    <p:sldId id="463" r:id="rId54"/>
    <p:sldId id="447" r:id="rId55"/>
    <p:sldId id="434" r:id="rId56"/>
    <p:sldId id="435" r:id="rId57"/>
    <p:sldId id="436" r:id="rId58"/>
    <p:sldId id="446" r:id="rId59"/>
    <p:sldId id="461" r:id="rId60"/>
    <p:sldId id="449" r:id="rId61"/>
    <p:sldId id="450" r:id="rId62"/>
    <p:sldId id="451" r:id="rId63"/>
    <p:sldId id="452" r:id="rId64"/>
    <p:sldId id="453" r:id="rId65"/>
    <p:sldId id="454" r:id="rId66"/>
    <p:sldId id="455" r:id="rId67"/>
    <p:sldId id="456" r:id="rId68"/>
    <p:sldId id="457" r:id="rId69"/>
    <p:sldId id="360" r:id="rId70"/>
    <p:sldId id="306" r:id="rId71"/>
  </p:sldIdLst>
  <p:sldSz cx="12192000" cy="6858000"/>
  <p:notesSz cx="6858000" cy="9144000"/>
  <p:embeddedFontLst>
    <p:embeddedFont>
      <p:font typeface="Book Antiqua" panose="02040602050305030304" pitchFamily="18" charset="0"/>
      <p:regular r:id="rId73"/>
      <p:bold r:id="rId74"/>
      <p:italic r:id="rId75"/>
      <p:boldItalic r:id="rId76"/>
    </p:embeddedFont>
    <p:embeddedFont>
      <p:font typeface="微软雅黑" panose="020B0503020204020204" pitchFamily="34" charset="-122"/>
      <p:regular r:id="rId77"/>
      <p:bold r:id="rId78"/>
    </p:embeddedFont>
    <p:embeddedFont>
      <p:font typeface="Calibri" panose="020F0502020204030204" pitchFamily="34" charset="0"/>
      <p:regular r:id="rId79"/>
      <p:bold r:id="rId80"/>
      <p:italic r:id="rId81"/>
      <p:boldItalic r:id="rId82"/>
    </p:embeddedFont>
    <p:embeddedFont>
      <p:font typeface="黑体" panose="02010609060101010101" pitchFamily="49" charset="-122"/>
      <p:regular r:id="rId83"/>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346" userDrawn="1">
          <p15:clr>
            <a:srgbClr val="A4A3A4"/>
          </p15:clr>
        </p15:guide>
        <p15:guide id="2" pos="76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DD6501"/>
    <a:srgbClr val="B03F00"/>
    <a:srgbClr val="921800"/>
    <a:srgbClr val="7A2E00"/>
    <a:srgbClr val="923400"/>
    <a:srgbClr val="EE7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2" autoAdjust="0"/>
    <p:restoredTop sz="88649" autoAdjust="0"/>
  </p:normalViewPr>
  <p:slideViewPr>
    <p:cSldViewPr>
      <p:cViewPr varScale="1">
        <p:scale>
          <a:sx n="63" d="100"/>
          <a:sy n="63" d="100"/>
        </p:scale>
        <p:origin x="714" y="72"/>
      </p:cViewPr>
      <p:guideLst>
        <p:guide orient="horz" pos="346"/>
        <p:guide pos="765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4.fntdata"/><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602A4E-DD89-4D10-B92C-B8DDE0C8937F}" type="doc">
      <dgm:prSet loTypeId="urn:microsoft.com/office/officeart/2005/8/layout/pyramid1" loCatId="pyramid" qsTypeId="urn:microsoft.com/office/officeart/2005/8/quickstyle/3d1" qsCatId="3D" csTypeId="urn:microsoft.com/office/officeart/2005/8/colors/colorful5" csCatId="colorful" phldr="1"/>
      <dgm:spPr/>
    </dgm:pt>
    <dgm:pt modelId="{544BABA8-7F56-47C3-B7F0-ADB9D7A57770}">
      <dgm:prSet phldrT="[文本]" custT="1"/>
      <dgm:spPr/>
      <dgm:t>
        <a:bodyPr/>
        <a:lstStyle/>
        <a:p>
          <a:r>
            <a:rPr lang="zh-CN" altLang="en-US" sz="2400" b="1" dirty="0">
              <a:solidFill>
                <a:schemeClr val="bg1"/>
              </a:solidFill>
              <a:latin typeface="微软雅黑" pitchFamily="34" charset="-122"/>
              <a:ea typeface="微软雅黑" pitchFamily="34" charset="-122"/>
            </a:rPr>
            <a:t>体系</a:t>
          </a:r>
          <a:br>
            <a:rPr lang="en-US" altLang="zh-CN" sz="2400" b="1" dirty="0">
              <a:solidFill>
                <a:schemeClr val="bg1"/>
              </a:solidFill>
              <a:latin typeface="微软雅黑" pitchFamily="34" charset="-122"/>
              <a:ea typeface="微软雅黑" pitchFamily="34" charset="-122"/>
            </a:rPr>
          </a:br>
          <a:r>
            <a:rPr lang="zh-CN" altLang="en-US" sz="2400" b="1" dirty="0">
              <a:solidFill>
                <a:schemeClr val="bg1"/>
              </a:solidFill>
              <a:latin typeface="微软雅黑" pitchFamily="34" charset="-122"/>
              <a:ea typeface="微软雅黑" pitchFamily="34" charset="-122"/>
            </a:rPr>
            <a:t>结构</a:t>
          </a:r>
        </a:p>
      </dgm:t>
    </dgm:pt>
    <dgm:pt modelId="{A05CBFE2-3D00-4528-B8A7-491CFC97062C}" type="parTrans" cxnId="{A7673C3B-EE9B-4E7C-B49A-EF16687F4CC6}">
      <dgm:prSet/>
      <dgm:spPr/>
      <dgm:t>
        <a:bodyPr/>
        <a:lstStyle/>
        <a:p>
          <a:endParaRPr lang="zh-CN" altLang="en-US" sz="1050" b="1">
            <a:solidFill>
              <a:schemeClr val="bg1"/>
            </a:solidFill>
            <a:latin typeface="微软雅黑" pitchFamily="34" charset="-122"/>
            <a:ea typeface="微软雅黑" pitchFamily="34" charset="-122"/>
          </a:endParaRPr>
        </a:p>
      </dgm:t>
    </dgm:pt>
    <dgm:pt modelId="{D8E63BD2-08B2-4386-BE99-D0EF7DCE9700}" type="sibTrans" cxnId="{A7673C3B-EE9B-4E7C-B49A-EF16687F4CC6}">
      <dgm:prSet/>
      <dgm:spPr/>
      <dgm:t>
        <a:bodyPr/>
        <a:lstStyle/>
        <a:p>
          <a:endParaRPr lang="zh-CN" altLang="en-US" sz="1050" b="1">
            <a:solidFill>
              <a:schemeClr val="bg1"/>
            </a:solidFill>
            <a:latin typeface="微软雅黑" pitchFamily="34" charset="-122"/>
            <a:ea typeface="微软雅黑" pitchFamily="34" charset="-122"/>
          </a:endParaRPr>
        </a:p>
      </dgm:t>
    </dgm:pt>
    <dgm:pt modelId="{E48693AD-006D-4F90-87DF-7CC51D653687}">
      <dgm:prSet phldrT="[文本]" custT="1"/>
      <dgm:spPr/>
      <dgm:t>
        <a:bodyPr/>
        <a:lstStyle/>
        <a:p>
          <a:r>
            <a:rPr lang="zh-CN" altLang="en-US" sz="2400" b="1" dirty="0">
              <a:solidFill>
                <a:schemeClr val="bg1"/>
              </a:solidFill>
              <a:latin typeface="微软雅黑" pitchFamily="34" charset="-122"/>
              <a:ea typeface="微软雅黑" pitchFamily="34" charset="-122"/>
            </a:rPr>
            <a:t>设计模式</a:t>
          </a:r>
        </a:p>
      </dgm:t>
    </dgm:pt>
    <dgm:pt modelId="{D5A78F5E-74D4-4182-A938-F2A69198B13D}" type="parTrans" cxnId="{586F66F2-E981-4119-A0D1-D6057A4A11D2}">
      <dgm:prSet/>
      <dgm:spPr/>
      <dgm:t>
        <a:bodyPr/>
        <a:lstStyle/>
        <a:p>
          <a:endParaRPr lang="zh-CN" altLang="en-US" sz="1050" b="1">
            <a:solidFill>
              <a:schemeClr val="bg1"/>
            </a:solidFill>
            <a:latin typeface="微软雅黑" pitchFamily="34" charset="-122"/>
            <a:ea typeface="微软雅黑" pitchFamily="34" charset="-122"/>
          </a:endParaRPr>
        </a:p>
      </dgm:t>
    </dgm:pt>
    <dgm:pt modelId="{E717FBF7-B673-4738-AB9C-2A7195DEABD0}" type="sibTrans" cxnId="{586F66F2-E981-4119-A0D1-D6057A4A11D2}">
      <dgm:prSet/>
      <dgm:spPr/>
      <dgm:t>
        <a:bodyPr/>
        <a:lstStyle/>
        <a:p>
          <a:endParaRPr lang="zh-CN" altLang="en-US" sz="1050" b="1">
            <a:solidFill>
              <a:schemeClr val="bg1"/>
            </a:solidFill>
            <a:latin typeface="微软雅黑" pitchFamily="34" charset="-122"/>
            <a:ea typeface="微软雅黑" pitchFamily="34" charset="-122"/>
          </a:endParaRPr>
        </a:p>
      </dgm:t>
    </dgm:pt>
    <dgm:pt modelId="{462FA269-60E2-44A3-81CA-4D1CA92BA6B7}">
      <dgm:prSet phldrT="[文本]" custT="1"/>
      <dgm:spPr/>
      <dgm:t>
        <a:bodyPr/>
        <a:lstStyle/>
        <a:p>
          <a:r>
            <a:rPr lang="zh-CN" altLang="en-US" sz="2400" b="1" dirty="0">
              <a:solidFill>
                <a:schemeClr val="bg1"/>
              </a:solidFill>
              <a:latin typeface="微软雅黑" pitchFamily="34" charset="-122"/>
              <a:ea typeface="微软雅黑" pitchFamily="34" charset="-122"/>
            </a:rPr>
            <a:t>惯用法</a:t>
          </a:r>
        </a:p>
      </dgm:t>
    </dgm:pt>
    <dgm:pt modelId="{D145F106-62DE-4D48-B1D4-F20EAE0C6E38}" type="parTrans" cxnId="{877D5B21-2842-45D5-8BD1-93B629DC8615}">
      <dgm:prSet/>
      <dgm:spPr/>
      <dgm:t>
        <a:bodyPr/>
        <a:lstStyle/>
        <a:p>
          <a:endParaRPr lang="zh-CN" altLang="en-US" sz="1050" b="1">
            <a:solidFill>
              <a:schemeClr val="bg1"/>
            </a:solidFill>
            <a:latin typeface="微软雅黑" pitchFamily="34" charset="-122"/>
            <a:ea typeface="微软雅黑" pitchFamily="34" charset="-122"/>
          </a:endParaRPr>
        </a:p>
      </dgm:t>
    </dgm:pt>
    <dgm:pt modelId="{ECE87FCC-5E49-41BA-AE4A-DE9E5B5063BF}" type="sibTrans" cxnId="{877D5B21-2842-45D5-8BD1-93B629DC8615}">
      <dgm:prSet/>
      <dgm:spPr/>
      <dgm:t>
        <a:bodyPr/>
        <a:lstStyle/>
        <a:p>
          <a:endParaRPr lang="zh-CN" altLang="en-US" sz="1050" b="1">
            <a:solidFill>
              <a:schemeClr val="bg1"/>
            </a:solidFill>
            <a:latin typeface="微软雅黑" pitchFamily="34" charset="-122"/>
            <a:ea typeface="微软雅黑" pitchFamily="34" charset="-122"/>
          </a:endParaRPr>
        </a:p>
      </dgm:t>
    </dgm:pt>
    <dgm:pt modelId="{F278D02E-659E-44F4-9ED8-854B229E522F}" type="pres">
      <dgm:prSet presAssocID="{73602A4E-DD89-4D10-B92C-B8DDE0C8937F}" presName="Name0" presStyleCnt="0">
        <dgm:presLayoutVars>
          <dgm:dir/>
          <dgm:animLvl val="lvl"/>
          <dgm:resizeHandles val="exact"/>
        </dgm:presLayoutVars>
      </dgm:prSet>
      <dgm:spPr/>
    </dgm:pt>
    <dgm:pt modelId="{2B4B9724-D8DC-4B81-921C-F14A7EBAEDD0}" type="pres">
      <dgm:prSet presAssocID="{544BABA8-7F56-47C3-B7F0-ADB9D7A57770}" presName="Name8" presStyleCnt="0"/>
      <dgm:spPr/>
    </dgm:pt>
    <dgm:pt modelId="{E0BB6EA8-04BD-484E-B8A8-82A6B2A12AB1}" type="pres">
      <dgm:prSet presAssocID="{544BABA8-7F56-47C3-B7F0-ADB9D7A57770}" presName="level" presStyleLbl="node1" presStyleIdx="0" presStyleCnt="3">
        <dgm:presLayoutVars>
          <dgm:chMax val="1"/>
          <dgm:bulletEnabled val="1"/>
        </dgm:presLayoutVars>
      </dgm:prSet>
      <dgm:spPr/>
    </dgm:pt>
    <dgm:pt modelId="{73308D1C-B881-4D93-B6DC-8AA643D5E9E9}" type="pres">
      <dgm:prSet presAssocID="{544BABA8-7F56-47C3-B7F0-ADB9D7A57770}" presName="levelTx" presStyleLbl="revTx" presStyleIdx="0" presStyleCnt="0">
        <dgm:presLayoutVars>
          <dgm:chMax val="1"/>
          <dgm:bulletEnabled val="1"/>
        </dgm:presLayoutVars>
      </dgm:prSet>
      <dgm:spPr/>
    </dgm:pt>
    <dgm:pt modelId="{58F5541D-AAC1-468A-9FD0-38855850C16F}" type="pres">
      <dgm:prSet presAssocID="{E48693AD-006D-4F90-87DF-7CC51D653687}" presName="Name8" presStyleCnt="0"/>
      <dgm:spPr/>
    </dgm:pt>
    <dgm:pt modelId="{C7C009DB-AB52-45D4-A17D-27D3697E9C1D}" type="pres">
      <dgm:prSet presAssocID="{E48693AD-006D-4F90-87DF-7CC51D653687}" presName="level" presStyleLbl="node1" presStyleIdx="1" presStyleCnt="3">
        <dgm:presLayoutVars>
          <dgm:chMax val="1"/>
          <dgm:bulletEnabled val="1"/>
        </dgm:presLayoutVars>
      </dgm:prSet>
      <dgm:spPr/>
    </dgm:pt>
    <dgm:pt modelId="{C37E22D2-C877-4F48-BDCF-31377E267453}" type="pres">
      <dgm:prSet presAssocID="{E48693AD-006D-4F90-87DF-7CC51D653687}" presName="levelTx" presStyleLbl="revTx" presStyleIdx="0" presStyleCnt="0">
        <dgm:presLayoutVars>
          <dgm:chMax val="1"/>
          <dgm:bulletEnabled val="1"/>
        </dgm:presLayoutVars>
      </dgm:prSet>
      <dgm:spPr/>
    </dgm:pt>
    <dgm:pt modelId="{159C9685-865E-4BD3-B8DC-727FA05235F1}" type="pres">
      <dgm:prSet presAssocID="{462FA269-60E2-44A3-81CA-4D1CA92BA6B7}" presName="Name8" presStyleCnt="0"/>
      <dgm:spPr/>
    </dgm:pt>
    <dgm:pt modelId="{00D81948-60D0-47AB-B358-809F8376565B}" type="pres">
      <dgm:prSet presAssocID="{462FA269-60E2-44A3-81CA-4D1CA92BA6B7}" presName="level" presStyleLbl="node1" presStyleIdx="2" presStyleCnt="3">
        <dgm:presLayoutVars>
          <dgm:chMax val="1"/>
          <dgm:bulletEnabled val="1"/>
        </dgm:presLayoutVars>
      </dgm:prSet>
      <dgm:spPr/>
    </dgm:pt>
    <dgm:pt modelId="{CF6A8447-9F24-4735-989C-2DB7906D745A}" type="pres">
      <dgm:prSet presAssocID="{462FA269-60E2-44A3-81CA-4D1CA92BA6B7}" presName="levelTx" presStyleLbl="revTx" presStyleIdx="0" presStyleCnt="0">
        <dgm:presLayoutVars>
          <dgm:chMax val="1"/>
          <dgm:bulletEnabled val="1"/>
        </dgm:presLayoutVars>
      </dgm:prSet>
      <dgm:spPr/>
    </dgm:pt>
  </dgm:ptLst>
  <dgm:cxnLst>
    <dgm:cxn modelId="{58EA5F16-AC47-4FDE-8485-525C1F9AB805}" type="presOf" srcId="{E48693AD-006D-4F90-87DF-7CC51D653687}" destId="{C7C009DB-AB52-45D4-A17D-27D3697E9C1D}" srcOrd="0" destOrd="0" presId="urn:microsoft.com/office/officeart/2005/8/layout/pyramid1"/>
    <dgm:cxn modelId="{877D5B21-2842-45D5-8BD1-93B629DC8615}" srcId="{73602A4E-DD89-4D10-B92C-B8DDE0C8937F}" destId="{462FA269-60E2-44A3-81CA-4D1CA92BA6B7}" srcOrd="2" destOrd="0" parTransId="{D145F106-62DE-4D48-B1D4-F20EAE0C6E38}" sibTransId="{ECE87FCC-5E49-41BA-AE4A-DE9E5B5063BF}"/>
    <dgm:cxn modelId="{76391226-C864-43E0-8548-AB2F0FE44639}" type="presOf" srcId="{E48693AD-006D-4F90-87DF-7CC51D653687}" destId="{C37E22D2-C877-4F48-BDCF-31377E267453}" srcOrd="1" destOrd="0" presId="urn:microsoft.com/office/officeart/2005/8/layout/pyramid1"/>
    <dgm:cxn modelId="{A7673C3B-EE9B-4E7C-B49A-EF16687F4CC6}" srcId="{73602A4E-DD89-4D10-B92C-B8DDE0C8937F}" destId="{544BABA8-7F56-47C3-B7F0-ADB9D7A57770}" srcOrd="0" destOrd="0" parTransId="{A05CBFE2-3D00-4528-B8A7-491CFC97062C}" sibTransId="{D8E63BD2-08B2-4386-BE99-D0EF7DCE9700}"/>
    <dgm:cxn modelId="{CF3F9881-F186-455E-A969-F2DC7F4290F4}" type="presOf" srcId="{73602A4E-DD89-4D10-B92C-B8DDE0C8937F}" destId="{F278D02E-659E-44F4-9ED8-854B229E522F}" srcOrd="0" destOrd="0" presId="urn:microsoft.com/office/officeart/2005/8/layout/pyramid1"/>
    <dgm:cxn modelId="{25B8C79B-2789-4AE0-8786-A589A84F4B8B}" type="presOf" srcId="{462FA269-60E2-44A3-81CA-4D1CA92BA6B7}" destId="{CF6A8447-9F24-4735-989C-2DB7906D745A}" srcOrd="1" destOrd="0" presId="urn:microsoft.com/office/officeart/2005/8/layout/pyramid1"/>
    <dgm:cxn modelId="{B1BB099F-FF0F-4211-B6AC-FA2A9693A2A7}" type="presOf" srcId="{544BABA8-7F56-47C3-B7F0-ADB9D7A57770}" destId="{73308D1C-B881-4D93-B6DC-8AA643D5E9E9}" srcOrd="1" destOrd="0" presId="urn:microsoft.com/office/officeart/2005/8/layout/pyramid1"/>
    <dgm:cxn modelId="{C4557AB7-7110-45FB-A940-C634095C4241}" type="presOf" srcId="{462FA269-60E2-44A3-81CA-4D1CA92BA6B7}" destId="{00D81948-60D0-47AB-B358-809F8376565B}" srcOrd="0" destOrd="0" presId="urn:microsoft.com/office/officeart/2005/8/layout/pyramid1"/>
    <dgm:cxn modelId="{0B4569EB-5B15-4079-B2AF-9DF671D78723}" type="presOf" srcId="{544BABA8-7F56-47C3-B7F0-ADB9D7A57770}" destId="{E0BB6EA8-04BD-484E-B8A8-82A6B2A12AB1}" srcOrd="0" destOrd="0" presId="urn:microsoft.com/office/officeart/2005/8/layout/pyramid1"/>
    <dgm:cxn modelId="{586F66F2-E981-4119-A0D1-D6057A4A11D2}" srcId="{73602A4E-DD89-4D10-B92C-B8DDE0C8937F}" destId="{E48693AD-006D-4F90-87DF-7CC51D653687}" srcOrd="1" destOrd="0" parTransId="{D5A78F5E-74D4-4182-A938-F2A69198B13D}" sibTransId="{E717FBF7-B673-4738-AB9C-2A7195DEABD0}"/>
    <dgm:cxn modelId="{0D534E79-3847-4AFC-858D-A518E52FC5F6}" type="presParOf" srcId="{F278D02E-659E-44F4-9ED8-854B229E522F}" destId="{2B4B9724-D8DC-4B81-921C-F14A7EBAEDD0}" srcOrd="0" destOrd="0" presId="urn:microsoft.com/office/officeart/2005/8/layout/pyramid1"/>
    <dgm:cxn modelId="{DA4B3197-20AE-4391-BDA5-88CBC6CDEC3D}" type="presParOf" srcId="{2B4B9724-D8DC-4B81-921C-F14A7EBAEDD0}" destId="{E0BB6EA8-04BD-484E-B8A8-82A6B2A12AB1}" srcOrd="0" destOrd="0" presId="urn:microsoft.com/office/officeart/2005/8/layout/pyramid1"/>
    <dgm:cxn modelId="{28FE3EA3-6198-4D3C-A672-129D2AD6CAFF}" type="presParOf" srcId="{2B4B9724-D8DC-4B81-921C-F14A7EBAEDD0}" destId="{73308D1C-B881-4D93-B6DC-8AA643D5E9E9}" srcOrd="1" destOrd="0" presId="urn:microsoft.com/office/officeart/2005/8/layout/pyramid1"/>
    <dgm:cxn modelId="{1563F652-3220-4772-B912-FF8759F430FA}" type="presParOf" srcId="{F278D02E-659E-44F4-9ED8-854B229E522F}" destId="{58F5541D-AAC1-468A-9FD0-38855850C16F}" srcOrd="1" destOrd="0" presId="urn:microsoft.com/office/officeart/2005/8/layout/pyramid1"/>
    <dgm:cxn modelId="{DB02EC40-C030-42AD-B6AD-4B6059A7D492}" type="presParOf" srcId="{58F5541D-AAC1-468A-9FD0-38855850C16F}" destId="{C7C009DB-AB52-45D4-A17D-27D3697E9C1D}" srcOrd="0" destOrd="0" presId="urn:microsoft.com/office/officeart/2005/8/layout/pyramid1"/>
    <dgm:cxn modelId="{B56B8F1D-6AA8-45E2-AFEF-2FE61B7473AD}" type="presParOf" srcId="{58F5541D-AAC1-468A-9FD0-38855850C16F}" destId="{C37E22D2-C877-4F48-BDCF-31377E267453}" srcOrd="1" destOrd="0" presId="urn:microsoft.com/office/officeart/2005/8/layout/pyramid1"/>
    <dgm:cxn modelId="{34235833-CC1E-468E-AC40-79C40C9A929A}" type="presParOf" srcId="{F278D02E-659E-44F4-9ED8-854B229E522F}" destId="{159C9685-865E-4BD3-B8DC-727FA05235F1}" srcOrd="2" destOrd="0" presId="urn:microsoft.com/office/officeart/2005/8/layout/pyramid1"/>
    <dgm:cxn modelId="{6E805EC9-D31F-4472-8A79-C6DE47D49866}" type="presParOf" srcId="{159C9685-865E-4BD3-B8DC-727FA05235F1}" destId="{00D81948-60D0-47AB-B358-809F8376565B}" srcOrd="0" destOrd="0" presId="urn:microsoft.com/office/officeart/2005/8/layout/pyramid1"/>
    <dgm:cxn modelId="{B025BFBA-765E-464D-9BB2-A1C283600089}" type="presParOf" srcId="{159C9685-865E-4BD3-B8DC-727FA05235F1}" destId="{CF6A8447-9F24-4735-989C-2DB7906D745A}"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B6EA8-04BD-484E-B8A8-82A6B2A12AB1}">
      <dsp:nvSpPr>
        <dsp:cNvPr id="0" name=""/>
        <dsp:cNvSpPr/>
      </dsp:nvSpPr>
      <dsp:spPr>
        <a:xfrm>
          <a:off x="2032000" y="0"/>
          <a:ext cx="2032000" cy="1354666"/>
        </a:xfrm>
        <a:prstGeom prst="trapezoid">
          <a:avLst>
            <a:gd name="adj" fmla="val 75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bg1"/>
              </a:solidFill>
              <a:latin typeface="微软雅黑" pitchFamily="34" charset="-122"/>
              <a:ea typeface="微软雅黑" pitchFamily="34" charset="-122"/>
            </a:rPr>
            <a:t>体系</a:t>
          </a:r>
          <a:br>
            <a:rPr lang="en-US" altLang="zh-CN" sz="2400" b="1" kern="1200" dirty="0">
              <a:solidFill>
                <a:schemeClr val="bg1"/>
              </a:solidFill>
              <a:latin typeface="微软雅黑" pitchFamily="34" charset="-122"/>
              <a:ea typeface="微软雅黑" pitchFamily="34" charset="-122"/>
            </a:rPr>
          </a:br>
          <a:r>
            <a:rPr lang="zh-CN" altLang="en-US" sz="2400" b="1" kern="1200" dirty="0">
              <a:solidFill>
                <a:schemeClr val="bg1"/>
              </a:solidFill>
              <a:latin typeface="微软雅黑" pitchFamily="34" charset="-122"/>
              <a:ea typeface="微软雅黑" pitchFamily="34" charset="-122"/>
            </a:rPr>
            <a:t>结构</a:t>
          </a:r>
        </a:p>
      </dsp:txBody>
      <dsp:txXfrm>
        <a:off x="2032000" y="0"/>
        <a:ext cx="2032000" cy="1354666"/>
      </dsp:txXfrm>
    </dsp:sp>
    <dsp:sp modelId="{C7C009DB-AB52-45D4-A17D-27D3697E9C1D}">
      <dsp:nvSpPr>
        <dsp:cNvPr id="0" name=""/>
        <dsp:cNvSpPr/>
      </dsp:nvSpPr>
      <dsp:spPr>
        <a:xfrm>
          <a:off x="1015999" y="1354666"/>
          <a:ext cx="4064000" cy="1354666"/>
        </a:xfrm>
        <a:prstGeom prst="trapezoid">
          <a:avLst>
            <a:gd name="adj" fmla="val 75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bg1"/>
              </a:solidFill>
              <a:latin typeface="微软雅黑" pitchFamily="34" charset="-122"/>
              <a:ea typeface="微软雅黑" pitchFamily="34" charset="-122"/>
            </a:rPr>
            <a:t>设计模式</a:t>
          </a:r>
        </a:p>
      </dsp:txBody>
      <dsp:txXfrm>
        <a:off x="1727199" y="1354666"/>
        <a:ext cx="2641600" cy="1354666"/>
      </dsp:txXfrm>
    </dsp:sp>
    <dsp:sp modelId="{00D81948-60D0-47AB-B358-809F8376565B}">
      <dsp:nvSpPr>
        <dsp:cNvPr id="0" name=""/>
        <dsp:cNvSpPr/>
      </dsp:nvSpPr>
      <dsp:spPr>
        <a:xfrm>
          <a:off x="0" y="2709333"/>
          <a:ext cx="6096000" cy="1354666"/>
        </a:xfrm>
        <a:prstGeom prst="trapezoid">
          <a:avLst>
            <a:gd name="adj" fmla="val 75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bg1"/>
              </a:solidFill>
              <a:latin typeface="微软雅黑" pitchFamily="34" charset="-122"/>
              <a:ea typeface="微软雅黑" pitchFamily="34" charset="-122"/>
            </a:rPr>
            <a:t>惯用法</a:t>
          </a:r>
        </a:p>
      </dsp:txBody>
      <dsp:txXfrm>
        <a:off x="1066799" y="2709333"/>
        <a:ext cx="3962400"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3D90F18-F49F-4179-A385-5691338A74F9}" type="datetimeFigureOut">
              <a:rPr lang="zh-CN" altLang="en-US"/>
              <a:pPr>
                <a:defRPr/>
              </a:pPr>
              <a:t>2018/2/5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90BC7866-AA26-4C99-896E-D5079CB7BF7D}" type="slidenum">
              <a:rPr lang="zh-CN" altLang="en-US"/>
              <a:pPr>
                <a:defRPr/>
              </a:pPr>
              <a:t>‹#›</a:t>
            </a:fld>
            <a:endParaRPr lang="zh-CN" altLang="en-US"/>
          </a:p>
        </p:txBody>
      </p:sp>
    </p:spTree>
    <p:extLst>
      <p:ext uri="{BB962C8B-B14F-4D97-AF65-F5344CB8AC3E}">
        <p14:creationId xmlns:p14="http://schemas.microsoft.com/office/powerpoint/2010/main" val="2919077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   </a:t>
            </a:r>
            <a:endParaRPr lang="zh-CN" altLang="en-US"/>
          </a:p>
        </p:txBody>
      </p:sp>
      <p:sp>
        <p:nvSpPr>
          <p:cNvPr id="716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FFE9E1-C72D-4C9C-B1CF-B784527BFAF8}" type="slidenum">
              <a:rPr lang="zh-CN" altLang="en-US" smtClean="0"/>
              <a:pPr/>
              <a:t>1</a:t>
            </a:fld>
            <a:endParaRPr lang="zh-CN" altLang="en-US"/>
          </a:p>
        </p:txBody>
      </p:sp>
    </p:spTree>
    <p:extLst>
      <p:ext uri="{BB962C8B-B14F-4D97-AF65-F5344CB8AC3E}">
        <p14:creationId xmlns:p14="http://schemas.microsoft.com/office/powerpoint/2010/main" val="4110914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pPr lvl="1">
              <a:buFontTx/>
              <a:buBlip>
                <a:blip r:embed="rId3"/>
              </a:buBlip>
            </a:pPr>
            <a:r>
              <a:rPr lang="zh-CN" altLang="en-US">
                <a:solidFill>
                  <a:srgbClr val="FF0000"/>
                </a:solidFill>
              </a:rPr>
              <a:t>管道</a:t>
            </a:r>
            <a:r>
              <a:rPr lang="en-US" altLang="zh-CN">
                <a:solidFill>
                  <a:srgbClr val="FF0000"/>
                </a:solidFill>
              </a:rPr>
              <a:t>/</a:t>
            </a:r>
            <a:r>
              <a:rPr lang="zh-CN" altLang="en-US">
                <a:solidFill>
                  <a:srgbClr val="FF0000"/>
                </a:solidFill>
              </a:rPr>
              <a:t>过滤器风格</a:t>
            </a:r>
            <a:endParaRPr lang="en-US" altLang="zh-CN">
              <a:solidFill>
                <a:srgbClr val="FF0000"/>
              </a:solidFill>
            </a:endParaRPr>
          </a:p>
          <a:p>
            <a:pPr lvl="2">
              <a:buFontTx/>
              <a:buBlip>
                <a:blip r:embed="rId4"/>
              </a:buBlip>
            </a:pPr>
            <a:r>
              <a:rPr lang="zh-CN" altLang="en-US"/>
              <a:t>数据流的转换作为</a:t>
            </a:r>
            <a:r>
              <a:rPr lang="zh-CN" altLang="en-US">
                <a:solidFill>
                  <a:srgbClr val="FF0000"/>
                </a:solidFill>
              </a:rPr>
              <a:t>单独</a:t>
            </a:r>
            <a:r>
              <a:rPr lang="zh-CN" altLang="en-US"/>
              <a:t>的过程</a:t>
            </a:r>
            <a:endParaRPr lang="en-US" altLang="zh-CN"/>
          </a:p>
          <a:p>
            <a:pPr lvl="1">
              <a:buFontTx/>
              <a:buBlip>
                <a:blip r:embed="rId3"/>
              </a:buBlip>
            </a:pPr>
            <a:r>
              <a:rPr lang="zh-CN" altLang="en-US">
                <a:solidFill>
                  <a:srgbClr val="FF0000"/>
                </a:solidFill>
              </a:rPr>
              <a:t>批处理风格</a:t>
            </a:r>
            <a:endParaRPr lang="en-US" altLang="zh-CN">
              <a:solidFill>
                <a:srgbClr val="FF0000"/>
              </a:solidFill>
            </a:endParaRPr>
          </a:p>
          <a:p>
            <a:pPr lvl="2">
              <a:buFontTx/>
              <a:buBlip>
                <a:blip r:embed="rId4"/>
              </a:buBlip>
            </a:pPr>
            <a:r>
              <a:rPr lang="zh-CN" altLang="en-US"/>
              <a:t>转换可以</a:t>
            </a:r>
            <a:r>
              <a:rPr lang="zh-CN" altLang="en-US">
                <a:solidFill>
                  <a:srgbClr val="FF0000"/>
                </a:solidFill>
              </a:rPr>
              <a:t>顺序地或并行</a:t>
            </a:r>
            <a:r>
              <a:rPr lang="zh-CN" altLang="en-US"/>
              <a:t>地执行，数据加工逐项进行</a:t>
            </a:r>
            <a:endParaRPr lang="en-US" altLang="zh-CN"/>
          </a:p>
          <a:p>
            <a:pPr lvl="1">
              <a:buFontTx/>
              <a:buBlip>
                <a:blip r:embed="rId4"/>
              </a:buBlip>
            </a:pPr>
            <a:r>
              <a:rPr lang="zh-CN" altLang="en-US"/>
              <a:t>过程控制</a:t>
            </a:r>
          </a:p>
          <a:p>
            <a:endParaRPr lang="zh-CN" altLang="en-US"/>
          </a:p>
        </p:txBody>
      </p:sp>
      <p:sp>
        <p:nvSpPr>
          <p:cNvPr id="1105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10D09B4-F297-45A8-AFB7-1400DE79C43B}" type="slidenum">
              <a:rPr lang="zh-CN" altLang="en-US" smtClean="0">
                <a:latin typeface="Arial" pitchFamily="34" charset="0"/>
              </a:rPr>
              <a:pPr/>
              <a:t>22</a:t>
            </a:fld>
            <a:endParaRPr lang="zh-CN" altLang="en-US">
              <a:latin typeface="Arial" pitchFamily="34" charset="0"/>
            </a:endParaRPr>
          </a:p>
        </p:txBody>
      </p:sp>
    </p:spTree>
    <p:extLst>
      <p:ext uri="{BB962C8B-B14F-4D97-AF65-F5344CB8AC3E}">
        <p14:creationId xmlns:p14="http://schemas.microsoft.com/office/powerpoint/2010/main" val="424252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自来水处理中的“</a:t>
            </a:r>
            <a:r>
              <a:rPr lang="en-US" altLang="zh-CN"/>
              <a:t>Pipe-and-Filter”</a:t>
            </a:r>
            <a:r>
              <a:rPr lang="zh-CN" altLang="en-US"/>
              <a:t>结构</a:t>
            </a:r>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2EEB9A0-D203-4376-9F83-192C5C4D61E0}" type="slidenum">
              <a:rPr lang="zh-CN" altLang="en-US" smtClean="0">
                <a:latin typeface="Arial" pitchFamily="34" charset="0"/>
              </a:rPr>
              <a:pPr/>
              <a:t>23</a:t>
            </a:fld>
            <a:endParaRPr lang="zh-CN" altLang="en-US">
              <a:latin typeface="Arial" pitchFamily="34" charset="0"/>
            </a:endParaRPr>
          </a:p>
        </p:txBody>
      </p:sp>
    </p:spTree>
    <p:extLst>
      <p:ext uri="{BB962C8B-B14F-4D97-AF65-F5344CB8AC3E}">
        <p14:creationId xmlns:p14="http://schemas.microsoft.com/office/powerpoint/2010/main" val="260611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 语境：数据源源不断的产生，系统需要对这些数据进行若</a:t>
            </a:r>
          </a:p>
          <a:p>
            <a:r>
              <a:rPr lang="zh-CN" altLang="en-US" dirty="0"/>
              <a:t>干处理</a:t>
            </a:r>
            <a:r>
              <a:rPr lang="en-US" altLang="zh-CN" dirty="0"/>
              <a:t>(</a:t>
            </a:r>
            <a:r>
              <a:rPr lang="zh-CN" altLang="en-US" dirty="0"/>
              <a:t>分析、计算、转换等</a:t>
            </a:r>
            <a:r>
              <a:rPr lang="en-US" altLang="zh-CN" dirty="0"/>
              <a:t>)</a:t>
            </a:r>
            <a:r>
              <a:rPr lang="zh-CN" altLang="en-US" dirty="0"/>
              <a:t>。</a:t>
            </a:r>
          </a:p>
          <a:p>
            <a:r>
              <a:rPr lang="zh-CN" altLang="en-US" dirty="0"/>
              <a:t>* 解决方案：</a:t>
            </a:r>
          </a:p>
          <a:p>
            <a:r>
              <a:rPr lang="zh-CN" altLang="en-US" dirty="0"/>
              <a:t>* 把系统分解为几个序贯的处理步骤，这些步骤之间通过</a:t>
            </a:r>
          </a:p>
          <a:p>
            <a:r>
              <a:rPr lang="zh-CN" altLang="en-US" dirty="0"/>
              <a:t>数据流连接，一个步骤的输出是另一个步骤的输入；</a:t>
            </a:r>
          </a:p>
          <a:p>
            <a:r>
              <a:rPr lang="zh-CN" altLang="en-US" dirty="0"/>
              <a:t>* 每个处理步骤由一个过滤器构件</a:t>
            </a:r>
            <a:r>
              <a:rPr lang="en-US" altLang="zh-CN" dirty="0"/>
              <a:t>(Filter)</a:t>
            </a:r>
            <a:r>
              <a:rPr lang="zh-CN" altLang="en-US" dirty="0"/>
              <a:t>实现；</a:t>
            </a:r>
          </a:p>
          <a:p>
            <a:r>
              <a:rPr lang="zh-CN" altLang="en-US" dirty="0"/>
              <a:t>* 处理步骤之间的数据传输由管道</a:t>
            </a:r>
            <a:r>
              <a:rPr lang="en-US" altLang="zh-CN" dirty="0"/>
              <a:t>(Pipe)</a:t>
            </a:r>
            <a:r>
              <a:rPr lang="zh-CN" altLang="en-US" dirty="0"/>
              <a:t>负责。</a:t>
            </a:r>
          </a:p>
          <a:p>
            <a:r>
              <a:rPr lang="zh-CN" altLang="en-US" dirty="0"/>
              <a:t>* 每个处理步骤</a:t>
            </a:r>
            <a:r>
              <a:rPr lang="en-US" altLang="zh-CN" dirty="0"/>
              <a:t>(</a:t>
            </a:r>
            <a:r>
              <a:rPr lang="zh-CN" altLang="en-US" dirty="0"/>
              <a:t>过滤器</a:t>
            </a:r>
            <a:r>
              <a:rPr lang="en-US" altLang="zh-CN" dirty="0"/>
              <a:t>)</a:t>
            </a:r>
            <a:r>
              <a:rPr lang="zh-CN" altLang="en-US" dirty="0"/>
              <a:t>都有一组输入和输出，过滤器从管</a:t>
            </a:r>
          </a:p>
          <a:p>
            <a:r>
              <a:rPr lang="zh-CN" altLang="en-US" dirty="0"/>
              <a:t>道中读取输入的数据流，经过内部处理，然后产生输出数  </a:t>
            </a:r>
          </a:p>
          <a:p>
            <a:r>
              <a:rPr lang="zh-CN" altLang="en-US" dirty="0"/>
              <a:t>据流并写入管道中。 </a:t>
            </a:r>
          </a:p>
        </p:txBody>
      </p:sp>
      <p:sp>
        <p:nvSpPr>
          <p:cNvPr id="1126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8730DC2-677A-435D-8B2F-7E427C216DF5}" type="slidenum">
              <a:rPr lang="zh-CN" altLang="en-US" smtClean="0">
                <a:latin typeface="Arial" pitchFamily="34" charset="0"/>
              </a:rPr>
              <a:pPr/>
              <a:t>24</a:t>
            </a:fld>
            <a:endParaRPr lang="zh-CN" altLang="en-US">
              <a:latin typeface="Arial" pitchFamily="34" charset="0"/>
            </a:endParaRPr>
          </a:p>
        </p:txBody>
      </p:sp>
    </p:spTree>
    <p:extLst>
      <p:ext uri="{BB962C8B-B14F-4D97-AF65-F5344CB8AC3E}">
        <p14:creationId xmlns:p14="http://schemas.microsoft.com/office/powerpoint/2010/main" val="2825532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pPr lvl="1">
              <a:buFontTx/>
              <a:buBlip>
                <a:blip r:embed="rId3"/>
              </a:buBlip>
            </a:pPr>
            <a:r>
              <a:rPr lang="zh-CN" altLang="en-US">
                <a:solidFill>
                  <a:srgbClr val="FF0000"/>
                </a:solidFill>
              </a:rPr>
              <a:t>功能模块</a:t>
            </a:r>
            <a:r>
              <a:rPr lang="zh-CN" altLang="en-US"/>
              <a:t>称作</a:t>
            </a:r>
            <a:r>
              <a:rPr lang="zh-CN" altLang="en-US">
                <a:solidFill>
                  <a:srgbClr val="FF0000"/>
                </a:solidFill>
              </a:rPr>
              <a:t>过滤器</a:t>
            </a:r>
            <a:r>
              <a:rPr lang="zh-CN" altLang="en-US"/>
              <a:t>（</a:t>
            </a:r>
            <a:r>
              <a:rPr lang="en-US" altLang="zh-CN"/>
              <a:t>filters</a:t>
            </a:r>
            <a:r>
              <a:rPr lang="zh-CN" altLang="en-US"/>
              <a:t>）；</a:t>
            </a:r>
            <a:endParaRPr lang="en-US" altLang="zh-CN">
              <a:solidFill>
                <a:srgbClr val="FF0000"/>
              </a:solidFill>
            </a:endParaRPr>
          </a:p>
          <a:p>
            <a:pPr lvl="1">
              <a:buFontTx/>
              <a:buBlip>
                <a:blip r:embed="rId3"/>
              </a:buBlip>
            </a:pPr>
            <a:r>
              <a:rPr lang="zh-CN" altLang="en-US">
                <a:latin typeface="Arial" pitchFamily="34" charset="0"/>
              </a:rPr>
              <a:t>过滤器有若干输入，若干输出</a:t>
            </a:r>
            <a:endParaRPr lang="en-US" altLang="zh-CN"/>
          </a:p>
          <a:p>
            <a:pPr lvl="1">
              <a:buFontTx/>
              <a:buBlip>
                <a:blip r:embed="rId3"/>
              </a:buBlip>
            </a:pPr>
            <a:r>
              <a:rPr lang="zh-CN" altLang="en-US"/>
              <a:t>过滤器的</a:t>
            </a:r>
            <a:r>
              <a:rPr lang="zh-CN" altLang="en-US">
                <a:solidFill>
                  <a:srgbClr val="FF0000"/>
                </a:solidFill>
              </a:rPr>
              <a:t>相对独立性</a:t>
            </a:r>
            <a:endParaRPr lang="en-US" altLang="zh-CN"/>
          </a:p>
          <a:p>
            <a:pPr lvl="1">
              <a:buFontTx/>
              <a:buBlip>
                <a:blip r:embed="rId3"/>
              </a:buBlip>
            </a:pPr>
            <a:r>
              <a:rPr lang="zh-CN" altLang="en-US">
                <a:solidFill>
                  <a:srgbClr val="FF0000"/>
                </a:solidFill>
              </a:rPr>
              <a:t>功能模块间的连接</a:t>
            </a:r>
            <a:r>
              <a:rPr lang="zh-CN" altLang="en-US"/>
              <a:t>可以看作输入、输出数据流之间的通路，所以称作</a:t>
            </a:r>
            <a:r>
              <a:rPr lang="zh-CN" altLang="en-US">
                <a:solidFill>
                  <a:srgbClr val="FF0000"/>
                </a:solidFill>
              </a:rPr>
              <a:t>管道</a:t>
            </a:r>
            <a:r>
              <a:rPr lang="zh-CN" altLang="en-US"/>
              <a:t>（</a:t>
            </a:r>
            <a:r>
              <a:rPr lang="en-US" altLang="zh-CN"/>
              <a:t>pipes</a:t>
            </a:r>
            <a:r>
              <a:rPr lang="zh-CN" altLang="en-US"/>
              <a:t>）</a:t>
            </a:r>
          </a:p>
        </p:txBody>
      </p:sp>
      <p:sp>
        <p:nvSpPr>
          <p:cNvPr id="1136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2461D0E-8A4D-4048-B359-FB9593CA4526}" type="slidenum">
              <a:rPr lang="zh-CN" altLang="en-US" smtClean="0">
                <a:latin typeface="Arial" pitchFamily="34" charset="0"/>
              </a:rPr>
              <a:pPr/>
              <a:t>25</a:t>
            </a:fld>
            <a:endParaRPr lang="zh-CN" altLang="en-US">
              <a:latin typeface="Arial" pitchFamily="34" charset="0"/>
            </a:endParaRPr>
          </a:p>
        </p:txBody>
      </p:sp>
    </p:spTree>
    <p:extLst>
      <p:ext uri="{BB962C8B-B14F-4D97-AF65-F5344CB8AC3E}">
        <p14:creationId xmlns:p14="http://schemas.microsoft.com/office/powerpoint/2010/main" val="3272702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通过计算和增加信息来丰富数据</a:t>
            </a:r>
            <a:endParaRPr lang="en-US" altLang="zh-CN"/>
          </a:p>
          <a:p>
            <a:r>
              <a:rPr lang="zh-CN" altLang="en-US"/>
              <a:t>通过浓缩和删减来精炼数据</a:t>
            </a:r>
          </a:p>
          <a:p>
            <a:r>
              <a:rPr lang="zh-CN" altLang="en-US"/>
              <a:t>通过改变数据表现方式来转化数据</a:t>
            </a:r>
            <a:endParaRPr lang="en-US" altLang="zh-CN"/>
          </a:p>
          <a:p>
            <a:r>
              <a:rPr lang="zh-CN" altLang="en-US"/>
              <a:t>将一个数据流分解为多个数据流</a:t>
            </a:r>
            <a:endParaRPr lang="en-US" altLang="zh-CN"/>
          </a:p>
          <a:p>
            <a:r>
              <a:rPr lang="zh-CN" altLang="en-US"/>
              <a:t>将多个数据流合并为一个数据流</a:t>
            </a:r>
          </a:p>
        </p:txBody>
      </p:sp>
      <p:sp>
        <p:nvSpPr>
          <p:cNvPr id="1146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D81EDE-4882-45FC-8A1C-87036D1F436D}" type="slidenum">
              <a:rPr lang="zh-CN" altLang="en-US" smtClean="0">
                <a:latin typeface="Arial" pitchFamily="34" charset="0"/>
              </a:rPr>
              <a:pPr/>
              <a:t>26</a:t>
            </a:fld>
            <a:endParaRPr lang="zh-CN" altLang="en-US">
              <a:latin typeface="Arial" pitchFamily="34" charset="0"/>
            </a:endParaRPr>
          </a:p>
        </p:txBody>
      </p:sp>
    </p:spTree>
    <p:extLst>
      <p:ext uri="{BB962C8B-B14F-4D97-AF65-F5344CB8AC3E}">
        <p14:creationId xmlns:p14="http://schemas.microsoft.com/office/powerpoint/2010/main" val="1949584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为什么？</a:t>
            </a:r>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3E7BA1-91B5-44D2-B16E-AE438E68201C}" type="slidenum">
              <a:rPr lang="zh-CN" altLang="en-US" smtClean="0">
                <a:latin typeface="Arial" pitchFamily="34" charset="0"/>
              </a:rPr>
              <a:pPr/>
              <a:t>29</a:t>
            </a:fld>
            <a:endParaRPr lang="zh-CN" altLang="en-US">
              <a:latin typeface="Arial" pitchFamily="34" charset="0"/>
            </a:endParaRPr>
          </a:p>
        </p:txBody>
      </p:sp>
    </p:spTree>
    <p:extLst>
      <p:ext uri="{BB962C8B-B14F-4D97-AF65-F5344CB8AC3E}">
        <p14:creationId xmlns:p14="http://schemas.microsoft.com/office/powerpoint/2010/main" val="3892069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系统中至少有一个主动过滤器 </a:t>
            </a:r>
            <a:r>
              <a:rPr lang="en-US" altLang="zh-CN"/>
              <a:t>(</a:t>
            </a:r>
            <a:r>
              <a:rPr lang="zh-CN" altLang="en-US"/>
              <a:t>可以来自外部环境，如用户输入</a:t>
            </a:r>
            <a:r>
              <a:rPr lang="en-US" altLang="zh-CN"/>
              <a:t>) </a:t>
            </a:r>
            <a:endParaRPr lang="zh-CN" altLang="en-US"/>
          </a:p>
        </p:txBody>
      </p:sp>
      <p:sp>
        <p:nvSpPr>
          <p:cNvPr id="1167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FA94152-2431-495E-A98C-7EE088ED08ED}" type="slidenum">
              <a:rPr lang="zh-CN" altLang="en-US" smtClean="0">
                <a:latin typeface="Arial" pitchFamily="34" charset="0"/>
              </a:rPr>
              <a:pPr/>
              <a:t>31</a:t>
            </a:fld>
            <a:endParaRPr lang="zh-CN" altLang="en-US">
              <a:latin typeface="Arial" pitchFamily="34" charset="0"/>
            </a:endParaRPr>
          </a:p>
        </p:txBody>
      </p:sp>
    </p:spTree>
    <p:extLst>
      <p:ext uri="{BB962C8B-B14F-4D97-AF65-F5344CB8AC3E}">
        <p14:creationId xmlns:p14="http://schemas.microsoft.com/office/powerpoint/2010/main" val="2544899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挂起的原因可能是由于外界用户要设置过滤器的控制参数，这样暂时将过滤器挂起但不中止它，当控制参数设置完毕后再将过滤器还原，继续运行。这样，实现了较高的效率。</a:t>
            </a:r>
          </a:p>
        </p:txBody>
      </p:sp>
      <p:sp>
        <p:nvSpPr>
          <p:cNvPr id="1177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038147-190E-4ED4-B82C-93CA3D544122}" type="slidenum">
              <a:rPr lang="zh-CN" altLang="en-US" smtClean="0">
                <a:latin typeface="Arial" pitchFamily="34" charset="0"/>
              </a:rPr>
              <a:pPr/>
              <a:t>42</a:t>
            </a:fld>
            <a:endParaRPr lang="zh-CN" altLang="en-US">
              <a:latin typeface="Arial" pitchFamily="34" charset="0"/>
            </a:endParaRPr>
          </a:p>
        </p:txBody>
      </p:sp>
    </p:spTree>
    <p:extLst>
      <p:ext uri="{BB962C8B-B14F-4D97-AF65-F5344CB8AC3E}">
        <p14:creationId xmlns:p14="http://schemas.microsoft.com/office/powerpoint/2010/main" val="991361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87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887A06-2FE5-4F9F-A1E3-BFFBB27B789E}" type="slidenum">
              <a:rPr lang="en-US" altLang="zh-CN" smtClean="0">
                <a:latin typeface="Arial" pitchFamily="34" charset="0"/>
              </a:rPr>
              <a:pPr/>
              <a:t>43</a:t>
            </a:fld>
            <a:endParaRPr lang="en-US" altLang="zh-CN">
              <a:latin typeface="Arial" pitchFamily="34" charset="0"/>
            </a:endParaRPr>
          </a:p>
        </p:txBody>
      </p:sp>
    </p:spTree>
    <p:extLst>
      <p:ext uri="{BB962C8B-B14F-4D97-AF65-F5344CB8AC3E}">
        <p14:creationId xmlns:p14="http://schemas.microsoft.com/office/powerpoint/2010/main" val="22161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lvl="1"/>
            <a:r>
              <a:rPr lang="en-US" altLang="zh-CN" dirty="0"/>
              <a:t>DOS</a:t>
            </a:r>
            <a:r>
              <a:rPr lang="zh-CN" altLang="en-US" dirty="0"/>
              <a:t>允许在命令中出现用竖线字符“</a:t>
            </a:r>
            <a:r>
              <a:rPr lang="en-US" altLang="zh-CN" dirty="0"/>
              <a:t>|”</a:t>
            </a:r>
            <a:r>
              <a:rPr lang="zh-CN" altLang="en-US" dirty="0"/>
              <a:t>分开的多个命令，将符号“</a:t>
            </a:r>
            <a:r>
              <a:rPr lang="en-US" altLang="zh-CN" dirty="0"/>
              <a:t>|”</a:t>
            </a:r>
            <a:r>
              <a:rPr lang="zh-CN" altLang="en-US" dirty="0"/>
              <a:t>之前的命令的输出，作为“</a:t>
            </a:r>
            <a:r>
              <a:rPr lang="en-US" altLang="zh-CN" dirty="0"/>
              <a:t>|”</a:t>
            </a:r>
            <a:r>
              <a:rPr lang="zh-CN" altLang="en-US" dirty="0"/>
              <a:t>之后命令的输入，这就是“管道功能”，竖线字符“</a:t>
            </a:r>
            <a:r>
              <a:rPr lang="en-US" altLang="zh-CN" dirty="0"/>
              <a:t>|”</a:t>
            </a:r>
            <a:r>
              <a:rPr lang="zh-CN" altLang="en-US" dirty="0"/>
              <a:t>是管道操作符。</a:t>
            </a:r>
            <a:endParaRPr lang="en-US" altLang="zh-CN" dirty="0"/>
          </a:p>
          <a:p>
            <a:pPr lvl="1"/>
            <a:r>
              <a:rPr lang="zh-CN" altLang="en-US" dirty="0"/>
              <a:t>例如，命令</a:t>
            </a:r>
            <a:r>
              <a:rPr lang="en-US" altLang="zh-CN" dirty="0"/>
              <a:t>dir | more</a:t>
            </a:r>
            <a:r>
              <a:rPr lang="zh-CN" altLang="en-US" dirty="0"/>
              <a:t>使得当前目录列表在屏幕上逐屏显示。</a:t>
            </a:r>
            <a:r>
              <a:rPr lang="en-US" altLang="zh-CN" dirty="0"/>
              <a:t>dir</a:t>
            </a:r>
            <a:r>
              <a:rPr lang="zh-CN" altLang="en-US" dirty="0"/>
              <a:t>的输出是整个目录列表，它不出现在屏幕上而是由于符号“</a:t>
            </a:r>
            <a:r>
              <a:rPr lang="en-US" altLang="zh-CN" dirty="0"/>
              <a:t>|”</a:t>
            </a:r>
            <a:r>
              <a:rPr lang="zh-CN" altLang="en-US" dirty="0"/>
              <a:t>的规定，成为下一个命令</a:t>
            </a:r>
            <a:r>
              <a:rPr lang="en-US" altLang="zh-CN" dirty="0"/>
              <a:t>more</a:t>
            </a:r>
            <a:r>
              <a:rPr lang="zh-CN" altLang="en-US" dirty="0"/>
              <a:t>的输入，</a:t>
            </a:r>
            <a:r>
              <a:rPr lang="en-US" altLang="zh-CN" dirty="0"/>
              <a:t>more</a:t>
            </a:r>
            <a:r>
              <a:rPr lang="zh-CN" altLang="en-US" dirty="0"/>
              <a:t>命令则将其输入，</a:t>
            </a:r>
            <a:r>
              <a:rPr lang="en-US" altLang="zh-CN" dirty="0"/>
              <a:t>more</a:t>
            </a:r>
            <a:r>
              <a:rPr lang="zh-CN" altLang="en-US" dirty="0"/>
              <a:t>命令则将其输入一屏一屏地显示，成为命令行的输出。</a:t>
            </a:r>
          </a:p>
          <a:p>
            <a:endParaRPr lang="zh-CN" altLang="en-US" dirty="0"/>
          </a:p>
        </p:txBody>
      </p:sp>
      <p:sp>
        <p:nvSpPr>
          <p:cNvPr id="1198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EF3D2A-9125-433B-8B55-0EA3AF42514B}" type="slidenum">
              <a:rPr lang="zh-CN" altLang="en-US" smtClean="0">
                <a:latin typeface="Arial" pitchFamily="34" charset="0"/>
              </a:rPr>
              <a:pPr/>
              <a:t>46</a:t>
            </a:fld>
            <a:endParaRPr lang="zh-CN" altLang="en-US">
              <a:latin typeface="Arial" pitchFamily="34" charset="0"/>
            </a:endParaRPr>
          </a:p>
        </p:txBody>
      </p:sp>
    </p:spTree>
    <p:extLst>
      <p:ext uri="{BB962C8B-B14F-4D97-AF65-F5344CB8AC3E}">
        <p14:creationId xmlns:p14="http://schemas.microsoft.com/office/powerpoint/2010/main" val="1528775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19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D9BB75-0D61-4D48-A049-41A8FC4F456C}" type="slidenum">
              <a:rPr lang="en-US" altLang="zh-CN" smtClean="0"/>
              <a:pPr/>
              <a:t>5</a:t>
            </a:fld>
            <a:endParaRPr lang="en-US" altLang="zh-CN"/>
          </a:p>
        </p:txBody>
      </p:sp>
    </p:spTree>
    <p:extLst>
      <p:ext uri="{BB962C8B-B14F-4D97-AF65-F5344CB8AC3E}">
        <p14:creationId xmlns:p14="http://schemas.microsoft.com/office/powerpoint/2010/main" val="3381494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 输入：源程序 预处理：负责宏展开和去掉注释等工作。 编译：进行词法分析、语法分析、语义分析、代码优化和代码产生。 汇编：负责把汇编代码转换成机器指令，生成目标文件。 链接：负责把多个目标文件、静态库和共享库链接成可执行文件</a:t>
            </a:r>
            <a:r>
              <a:rPr lang="en-US" altLang="zh-CN"/>
              <a:t>/</a:t>
            </a:r>
            <a:r>
              <a:rPr lang="zh-CN" altLang="en-US"/>
              <a:t>共享</a:t>
            </a:r>
          </a:p>
          <a:p>
            <a:r>
              <a:rPr lang="zh-CN" altLang="en-US"/>
              <a:t>库。 输出：可执行文件</a:t>
            </a:r>
            <a:r>
              <a:rPr lang="en-US" altLang="zh-CN"/>
              <a:t>/</a:t>
            </a:r>
            <a:r>
              <a:rPr lang="zh-CN" altLang="en-US"/>
              <a:t>共享库。</a:t>
            </a:r>
          </a:p>
        </p:txBody>
      </p:sp>
      <p:sp>
        <p:nvSpPr>
          <p:cNvPr id="1208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FB1CE3-7CD0-4ACB-9834-DCEA688F405F}" type="slidenum">
              <a:rPr lang="zh-CN" altLang="en-US" smtClean="0">
                <a:latin typeface="Arial" pitchFamily="34" charset="0"/>
              </a:rPr>
              <a:pPr/>
              <a:t>47</a:t>
            </a:fld>
            <a:endParaRPr lang="zh-CN" altLang="en-US">
              <a:latin typeface="Arial" pitchFamily="34" charset="0"/>
            </a:endParaRPr>
          </a:p>
        </p:txBody>
      </p:sp>
    </p:spTree>
    <p:extLst>
      <p:ext uri="{BB962C8B-B14F-4D97-AF65-F5344CB8AC3E}">
        <p14:creationId xmlns:p14="http://schemas.microsoft.com/office/powerpoint/2010/main" val="4271159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 输入：预处理之后的源代码。 词法分析：负责将源程序分解成一个一个的</a:t>
            </a:r>
            <a:r>
              <a:rPr lang="en-US" altLang="zh-CN"/>
              <a:t>token</a:t>
            </a:r>
            <a:r>
              <a:rPr lang="zh-CN" altLang="en-US"/>
              <a:t>，这些</a:t>
            </a:r>
            <a:r>
              <a:rPr lang="en-US" altLang="zh-CN"/>
              <a:t>token</a:t>
            </a:r>
            <a:r>
              <a:rPr lang="zh-CN" altLang="en-US"/>
              <a:t>是组成</a:t>
            </a:r>
          </a:p>
          <a:p>
            <a:r>
              <a:rPr lang="zh-CN" altLang="en-US"/>
              <a:t>源程序的基本单元。 语法分析：把词法分析得到的</a:t>
            </a:r>
            <a:r>
              <a:rPr lang="en-US" altLang="zh-CN"/>
              <a:t>token</a:t>
            </a:r>
            <a:r>
              <a:rPr lang="zh-CN" altLang="en-US"/>
              <a:t>解析成语法树。 语义分析：对语法树进行类型检查等语义分析。 代码优化：对语法树进行重组和修改，以优化代码的速度和大小。 代码产生：根据语法树产生汇编代码。 输出：汇编代码。</a:t>
            </a:r>
          </a:p>
        </p:txBody>
      </p:sp>
      <p:sp>
        <p:nvSpPr>
          <p:cNvPr id="1218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93B7EFB-05E4-4FEA-99F5-57BA76034048}" type="slidenum">
              <a:rPr lang="zh-CN" altLang="en-US" smtClean="0">
                <a:latin typeface="Arial" pitchFamily="34" charset="0"/>
              </a:rPr>
              <a:pPr/>
              <a:t>48</a:t>
            </a:fld>
            <a:endParaRPr lang="zh-CN" altLang="en-US">
              <a:latin typeface="Arial" pitchFamily="34" charset="0"/>
            </a:endParaRPr>
          </a:p>
        </p:txBody>
      </p:sp>
    </p:spTree>
    <p:extLst>
      <p:ext uri="{BB962C8B-B14F-4D97-AF65-F5344CB8AC3E}">
        <p14:creationId xmlns:p14="http://schemas.microsoft.com/office/powerpoint/2010/main" val="3673296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 输入：</a:t>
            </a:r>
            <a:r>
              <a:rPr lang="en-US" altLang="zh-CN"/>
              <a:t>AVI</a:t>
            </a:r>
            <a:r>
              <a:rPr lang="zh-CN" altLang="en-US"/>
              <a:t>文件，包括音频和视频数据。 分离器：把音频和视频数据分离成两个流，音频数据传递给音频解码</a:t>
            </a:r>
          </a:p>
          <a:p>
            <a:r>
              <a:rPr lang="zh-CN" altLang="en-US"/>
              <a:t>器，视频数据传递给视频解码器。 音频解码器：把压缩的音频数据解码成原始的音频数据。 视频解码器：把压缩的视频数据解码成原始的图像数据。 输出：音频数据传递给声卡，图像数据传递给显示器。</a:t>
            </a:r>
          </a:p>
        </p:txBody>
      </p:sp>
      <p:sp>
        <p:nvSpPr>
          <p:cNvPr id="1228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FC47EE0-25EF-4C1C-946D-EFB82DB66495}" type="slidenum">
              <a:rPr lang="zh-CN" altLang="en-US" smtClean="0">
                <a:latin typeface="Arial" pitchFamily="34" charset="0"/>
              </a:rPr>
              <a:pPr/>
              <a:t>49</a:t>
            </a:fld>
            <a:endParaRPr lang="zh-CN" altLang="en-US">
              <a:latin typeface="Arial" pitchFamily="34" charset="0"/>
            </a:endParaRPr>
          </a:p>
        </p:txBody>
      </p:sp>
    </p:spTree>
    <p:extLst>
      <p:ext uri="{BB962C8B-B14F-4D97-AF65-F5344CB8AC3E}">
        <p14:creationId xmlns:p14="http://schemas.microsoft.com/office/powerpoint/2010/main" val="1097444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备注占位符 2"/>
          <p:cNvSpPr>
            <a:spLocks noGrp="1"/>
          </p:cNvSpPr>
          <p:nvPr>
            <p:ph type="body" idx="1"/>
          </p:nvPr>
        </p:nvSpPr>
        <p:spPr/>
        <p:txBody>
          <a:bodyPr>
            <a:normAutofit fontScale="70000" lnSpcReduction="20000"/>
          </a:bodyPr>
          <a:lstStyle/>
          <a:p>
            <a:pPr marL="0" lvl="1">
              <a:defRPr/>
            </a:pPr>
            <a:r>
              <a:rPr lang="zh-CN" altLang="en-US" dirty="0"/>
              <a:t>设计人员将整个系统的器看作多个并发的任务并行执行，从而大大提高系输入输出行为理解为单个过滤器行为的叠加与组合。这样可以将问题分解，化繁为简。将系统抽象成一个“黑箱”，其输入是系统中第一个过滤器的输入管道，输出是系统中最后一个过滤器的输出管道，而其内部各功能模块的具体实现对用户完全透明。 </a:t>
            </a:r>
          </a:p>
          <a:p>
            <a:pPr>
              <a:defRPr/>
            </a:pPr>
            <a:endParaRPr lang="en-US" altLang="zh-CN" dirty="0"/>
          </a:p>
          <a:p>
            <a:pPr marL="0" lvl="1">
              <a:defRPr/>
            </a:pPr>
            <a:r>
              <a:rPr lang="zh-CN" altLang="en-US" dirty="0"/>
              <a:t>任何两个过滤器，只要它们之间传送的数据遵守共同的规约，就可以相连接。每个过滤器都有自己独立的输入输出接口，如果过滤器间传输的数据遵守其规约，只要用管道将它们连接就可以正常工作。 </a:t>
            </a:r>
          </a:p>
          <a:p>
            <a:pPr>
              <a:defRPr/>
            </a:pPr>
            <a:endParaRPr lang="en-US" altLang="zh-CN" dirty="0"/>
          </a:p>
          <a:p>
            <a:pPr marL="0" lvl="1">
              <a:defRPr/>
            </a:pPr>
            <a:r>
              <a:rPr lang="zh-CN" altLang="en-US" dirty="0"/>
              <a:t>旧的过滤器可以被替代，新的过滤器可以添加到已有的系统上。软件的易于维护和升级是衡量软件系统质量的重要指标之一，在管道</a:t>
            </a:r>
            <a:r>
              <a:rPr lang="en-US" altLang="zh-CN" dirty="0"/>
              <a:t>-</a:t>
            </a:r>
            <a:r>
              <a:rPr lang="zh-CN" altLang="en-US" dirty="0"/>
              <a:t>过滤器模型中，只要遵守输入输出数据规约，任何一个过滤器都可以被另一个新的过滤器代替，同时为增强程序功能，可以添加新的过滤器。这样，系统的可维护性和可升级性得到了保证。 </a:t>
            </a:r>
          </a:p>
          <a:p>
            <a:pPr>
              <a:defRPr/>
            </a:pPr>
            <a:endParaRPr lang="en-US" altLang="zh-CN" dirty="0"/>
          </a:p>
          <a:p>
            <a:pPr marL="0" lvl="1">
              <a:defRPr/>
            </a:pPr>
            <a:r>
              <a:rPr lang="zh-CN" altLang="en-US" dirty="0"/>
              <a:t>利用管道</a:t>
            </a:r>
            <a:r>
              <a:rPr lang="en-US" altLang="zh-CN" dirty="0"/>
              <a:t>-</a:t>
            </a:r>
            <a:r>
              <a:rPr lang="zh-CN" altLang="en-US" dirty="0"/>
              <a:t>过滤器风格的视图，可以很容易的得到系统的资源使用和请求的状态图。然后，根据操作系统原理等相关理论中的死锁检测方法就可以分析出系统目前所处的状态，是否存在死锁可能及如何消除死锁等问题。 </a:t>
            </a:r>
          </a:p>
          <a:p>
            <a:pPr>
              <a:defRPr/>
            </a:pPr>
            <a:endParaRPr lang="en-US" altLang="zh-CN" dirty="0"/>
          </a:p>
          <a:p>
            <a:pPr>
              <a:defRPr/>
            </a:pPr>
            <a:r>
              <a:rPr lang="zh-CN" altLang="en-US" dirty="0"/>
              <a:t>每个过滤器作为一个单独的执行任务，可以与其它过滤器并发执行。过滤器的执行是独立的，不依赖于其它过滤器的。在实际运行时，可以将存在并发可能的多个过滤统的整体效率，加快处理速度</a:t>
            </a:r>
            <a:endParaRPr lang="en-US" altLang="zh-CN" dirty="0"/>
          </a:p>
          <a:p>
            <a:pPr>
              <a:defRPr/>
            </a:pPr>
            <a:endParaRPr lang="en-US" altLang="zh-CN" dirty="0"/>
          </a:p>
          <a:p>
            <a:pPr>
              <a:defRPr/>
            </a:pPr>
            <a:r>
              <a:rPr lang="zh-CN" altLang="en-US" dirty="0"/>
              <a:t>使得系统中的构件具有良好的隐蔽性和高内聚、低耦合的特</a:t>
            </a:r>
          </a:p>
          <a:p>
            <a:pPr>
              <a:defRPr/>
            </a:pPr>
            <a:r>
              <a:rPr lang="zh-CN" altLang="en-US" dirty="0"/>
              <a:t>点；  </a:t>
            </a:r>
          </a:p>
          <a:p>
            <a:pPr>
              <a:defRPr/>
            </a:pPr>
            <a:r>
              <a:rPr lang="zh-CN" altLang="en-US" dirty="0"/>
              <a:t>* 允许设计者将整个系统的输入</a:t>
            </a:r>
            <a:r>
              <a:rPr lang="en-US" altLang="zh-CN" dirty="0"/>
              <a:t>/</a:t>
            </a:r>
            <a:r>
              <a:rPr lang="zh-CN" altLang="en-US" dirty="0"/>
              <a:t>输出行为看成是多个过滤器的</a:t>
            </a:r>
          </a:p>
          <a:p>
            <a:pPr>
              <a:defRPr/>
            </a:pPr>
            <a:r>
              <a:rPr lang="zh-CN" altLang="en-US" dirty="0"/>
              <a:t>行的简单合成；  </a:t>
            </a:r>
          </a:p>
          <a:p>
            <a:pPr>
              <a:defRPr/>
            </a:pPr>
            <a:r>
              <a:rPr lang="zh-CN" altLang="en-US" dirty="0"/>
              <a:t>* 支持软件复用：</a:t>
            </a:r>
          </a:p>
          <a:p>
            <a:pPr>
              <a:defRPr/>
            </a:pPr>
            <a:r>
              <a:rPr lang="zh-CN" altLang="en-US" dirty="0"/>
              <a:t>* 只要提供适合在两个过滤器之间传送的数据，任何两个过滤器都被连</a:t>
            </a:r>
          </a:p>
          <a:p>
            <a:pPr>
              <a:defRPr/>
            </a:pPr>
            <a:r>
              <a:rPr lang="zh-CN" altLang="en-US" dirty="0"/>
              <a:t>接起来；  </a:t>
            </a:r>
          </a:p>
          <a:p>
            <a:pPr>
              <a:defRPr/>
            </a:pPr>
            <a:r>
              <a:rPr lang="zh-CN" altLang="en-US" dirty="0"/>
              <a:t>* 系统维护和增强系统性能简单：</a:t>
            </a:r>
          </a:p>
          <a:p>
            <a:pPr>
              <a:defRPr/>
            </a:pPr>
            <a:r>
              <a:rPr lang="zh-CN" altLang="en-US" dirty="0"/>
              <a:t>*  新的过滤器可以添加到现有系统中来，旧的可以被改进的过滤器换</a:t>
            </a:r>
          </a:p>
          <a:p>
            <a:pPr>
              <a:defRPr/>
            </a:pPr>
            <a:r>
              <a:rPr lang="zh-CN" altLang="en-US" dirty="0"/>
              <a:t>掉；  </a:t>
            </a:r>
          </a:p>
          <a:p>
            <a:pPr>
              <a:defRPr/>
            </a:pPr>
            <a:r>
              <a:rPr lang="zh-CN" altLang="en-US" dirty="0"/>
              <a:t>* 允许对一些如吞吐量、死锁等属性的分析；</a:t>
            </a:r>
          </a:p>
          <a:p>
            <a:pPr>
              <a:defRPr/>
            </a:pPr>
            <a:r>
              <a:rPr lang="zh-CN" altLang="en-US" dirty="0"/>
              <a:t>* 支持并行执行：</a:t>
            </a:r>
          </a:p>
          <a:p>
            <a:pPr>
              <a:defRPr/>
            </a:pPr>
            <a:r>
              <a:rPr lang="zh-CN" altLang="en-US" dirty="0"/>
              <a:t>* 每个过滤器是作为一个单独的任务完成，因此可与其它任务并行行。</a:t>
            </a:r>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9DB65F-FD2C-4973-B187-178F0FB5EBB2}" type="slidenum">
              <a:rPr lang="zh-CN" altLang="en-US" smtClean="0">
                <a:latin typeface="Arial" pitchFamily="34" charset="0"/>
              </a:rPr>
              <a:pPr/>
              <a:t>56</a:t>
            </a:fld>
            <a:endParaRPr lang="zh-CN" altLang="en-US">
              <a:latin typeface="Arial" pitchFamily="34" charset="0"/>
            </a:endParaRPr>
          </a:p>
        </p:txBody>
      </p:sp>
    </p:spTree>
    <p:extLst>
      <p:ext uri="{BB962C8B-B14F-4D97-AF65-F5344CB8AC3E}">
        <p14:creationId xmlns:p14="http://schemas.microsoft.com/office/powerpoint/2010/main" val="183881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r>
              <a:rPr lang="zh-CN" altLang="en-US"/>
              <a:t>管道</a:t>
            </a:r>
            <a:r>
              <a:rPr lang="en-US" altLang="zh-CN"/>
              <a:t>-</a:t>
            </a:r>
            <a:r>
              <a:rPr lang="zh-CN" altLang="en-US"/>
              <a:t>过滤器模型适于数据流的处理和变换，不适合为与用户交互频繁的系统建模。在这种模型中，每个过滤器都有自己的数据，这些数据或者是从磁盘存储器中读取来，或者是由另一个过滤器的输出导入进来，整个系统没有一个共享的数据区。这样，当用户要操作某一项数据时，要涉及到多个过滤器对相应数据的操作，其实现较为复杂。由以上的缺点，可以对每个过滤器增加相应的用户控制接口，使得外部可以对过滤器的执行进行控制。</a:t>
            </a:r>
            <a:endParaRPr lang="en-US" altLang="zh-CN"/>
          </a:p>
          <a:p>
            <a:endParaRPr lang="en-US" altLang="zh-CN"/>
          </a:p>
          <a:p>
            <a:r>
              <a:rPr lang="zh-CN" altLang="en-US">
                <a:latin typeface="Arial" pitchFamily="34" charset="0"/>
              </a:rPr>
              <a:t>设计者也许不得不花费精力协调两个相对独立但又存在某种关系的数据流之间的关系，例如多过滤器并发执行时数据流之间的同步问题等</a:t>
            </a:r>
            <a:endParaRPr lang="en-US" altLang="zh-CN">
              <a:latin typeface="Arial" pitchFamily="34" charset="0"/>
            </a:endParaRPr>
          </a:p>
          <a:p>
            <a:endParaRPr lang="en-US" altLang="zh-CN">
              <a:latin typeface="Arial" pitchFamily="34" charset="0"/>
            </a:endParaRPr>
          </a:p>
          <a:p>
            <a:r>
              <a:rPr lang="zh-CN" altLang="en-US">
                <a:latin typeface="Arial" pitchFamily="34" charset="0"/>
              </a:rPr>
              <a:t>根据实际设计的需要，设计者也需要对数据传输进行特定的处理（如为了防止数据泄漏而采取加密等手段），导致过滤器必须对输入、输出管道中的数据流进行解析或反解析，增加了过滤器具体实现的复杂性</a:t>
            </a:r>
            <a:endParaRPr lang="en-US" altLang="zh-CN">
              <a:latin typeface="Arial" pitchFamily="34" charset="0"/>
            </a:endParaRPr>
          </a:p>
          <a:p>
            <a:endParaRPr lang="en-US" altLang="zh-CN" b="1">
              <a:latin typeface="Arial" pitchFamily="34" charset="0"/>
            </a:endParaRPr>
          </a:p>
          <a:p>
            <a:r>
              <a:rPr lang="zh-CN" altLang="en-US" b="1"/>
              <a:t>通常导致进程成为批处理的结构</a:t>
            </a:r>
          </a:p>
          <a:p>
            <a:r>
              <a:rPr lang="zh-CN" altLang="en-US" b="1"/>
              <a:t>*  这是因为虽然过滤器可增量式地处理数据，但它们是独立的，所以设</a:t>
            </a:r>
          </a:p>
          <a:p>
            <a:r>
              <a:rPr lang="zh-CN" altLang="en-US" b="1"/>
              <a:t>计者必 须将每个过滤器看成一个完整的从输入到输出的转换；</a:t>
            </a:r>
          </a:p>
          <a:p>
            <a:r>
              <a:rPr lang="zh-CN" altLang="en-US" b="1"/>
              <a:t> </a:t>
            </a:r>
          </a:p>
          <a:p>
            <a:r>
              <a:rPr lang="zh-CN" altLang="en-US" b="1"/>
              <a:t>* 不适合处理交互的应用</a:t>
            </a:r>
          </a:p>
          <a:p>
            <a:r>
              <a:rPr lang="zh-CN" altLang="en-US" b="1"/>
              <a:t>*  当需要增量地显示改变时，这个问题尤为严重；</a:t>
            </a:r>
          </a:p>
          <a:p>
            <a:r>
              <a:rPr lang="zh-CN" altLang="en-US" b="1"/>
              <a:t>* 因为在数据传输上没有通用的标准，每个过滤器都</a:t>
            </a:r>
          </a:p>
          <a:p>
            <a:r>
              <a:rPr lang="zh-CN" altLang="en-US" b="1"/>
              <a:t>增加了解析和合成数据的工作，这样就导致了系统性  </a:t>
            </a:r>
          </a:p>
          <a:p>
            <a:r>
              <a:rPr lang="zh-CN" altLang="en-US" b="1"/>
              <a:t>能下降，并增加了编写过滤器的复杂性。  </a:t>
            </a:r>
          </a:p>
          <a:p>
            <a:r>
              <a:rPr lang="zh-CN" altLang="en-US" b="1"/>
              <a:t>*  绝大部分处理时间消耗在格式转换上</a:t>
            </a:r>
          </a:p>
        </p:txBody>
      </p:sp>
      <p:sp>
        <p:nvSpPr>
          <p:cNvPr id="1249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3BCE1E-B40D-486B-8E1C-4CC11DCB36EF}" type="slidenum">
              <a:rPr lang="zh-CN" altLang="en-US" smtClean="0">
                <a:latin typeface="Arial" pitchFamily="34" charset="0"/>
              </a:rPr>
              <a:pPr/>
              <a:t>57</a:t>
            </a:fld>
            <a:endParaRPr lang="zh-CN" altLang="en-US">
              <a:latin typeface="Arial" pitchFamily="34" charset="0"/>
            </a:endParaRPr>
          </a:p>
        </p:txBody>
      </p:sp>
    </p:spTree>
    <p:extLst>
      <p:ext uri="{BB962C8B-B14F-4D97-AF65-F5344CB8AC3E}">
        <p14:creationId xmlns:p14="http://schemas.microsoft.com/office/powerpoint/2010/main" val="399806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pPr lvl="1">
              <a:buFontTx/>
              <a:buBlip>
                <a:blip r:embed="rId3"/>
              </a:buBlip>
            </a:pPr>
            <a:r>
              <a:rPr lang="zh-CN" altLang="en-US">
                <a:solidFill>
                  <a:srgbClr val="FF0000"/>
                </a:solidFill>
              </a:rPr>
              <a:t>管道</a:t>
            </a:r>
            <a:r>
              <a:rPr lang="en-US" altLang="zh-CN">
                <a:solidFill>
                  <a:srgbClr val="FF0000"/>
                </a:solidFill>
              </a:rPr>
              <a:t>/</a:t>
            </a:r>
            <a:r>
              <a:rPr lang="zh-CN" altLang="en-US">
                <a:solidFill>
                  <a:srgbClr val="FF0000"/>
                </a:solidFill>
              </a:rPr>
              <a:t>过滤器风格</a:t>
            </a:r>
            <a:endParaRPr lang="en-US" altLang="zh-CN">
              <a:solidFill>
                <a:srgbClr val="FF0000"/>
              </a:solidFill>
            </a:endParaRPr>
          </a:p>
          <a:p>
            <a:pPr lvl="2">
              <a:buFontTx/>
              <a:buBlip>
                <a:blip r:embed="rId4"/>
              </a:buBlip>
            </a:pPr>
            <a:r>
              <a:rPr lang="zh-CN" altLang="en-US"/>
              <a:t>数据流的转换作为</a:t>
            </a:r>
            <a:r>
              <a:rPr lang="zh-CN" altLang="en-US">
                <a:solidFill>
                  <a:srgbClr val="FF0000"/>
                </a:solidFill>
              </a:rPr>
              <a:t>单独</a:t>
            </a:r>
            <a:r>
              <a:rPr lang="zh-CN" altLang="en-US"/>
              <a:t>的过程</a:t>
            </a:r>
            <a:endParaRPr lang="en-US" altLang="zh-CN"/>
          </a:p>
          <a:p>
            <a:pPr lvl="1">
              <a:buFontTx/>
              <a:buBlip>
                <a:blip r:embed="rId3"/>
              </a:buBlip>
            </a:pPr>
            <a:r>
              <a:rPr lang="zh-CN" altLang="en-US">
                <a:solidFill>
                  <a:srgbClr val="FF0000"/>
                </a:solidFill>
              </a:rPr>
              <a:t>批处理风格</a:t>
            </a:r>
            <a:endParaRPr lang="en-US" altLang="zh-CN">
              <a:solidFill>
                <a:srgbClr val="FF0000"/>
              </a:solidFill>
            </a:endParaRPr>
          </a:p>
          <a:p>
            <a:pPr lvl="2">
              <a:buFontTx/>
              <a:buBlip>
                <a:blip r:embed="rId4"/>
              </a:buBlip>
            </a:pPr>
            <a:r>
              <a:rPr lang="zh-CN" altLang="en-US"/>
              <a:t>转换可以</a:t>
            </a:r>
            <a:r>
              <a:rPr lang="zh-CN" altLang="en-US">
                <a:solidFill>
                  <a:srgbClr val="FF0000"/>
                </a:solidFill>
              </a:rPr>
              <a:t>顺序地或并行</a:t>
            </a:r>
            <a:r>
              <a:rPr lang="zh-CN" altLang="en-US"/>
              <a:t>地执行，数据加工逐项进行</a:t>
            </a:r>
            <a:endParaRPr lang="en-US" altLang="zh-CN"/>
          </a:p>
          <a:p>
            <a:pPr lvl="1">
              <a:buFontTx/>
              <a:buBlip>
                <a:blip r:embed="rId4"/>
              </a:buBlip>
            </a:pPr>
            <a:r>
              <a:rPr lang="zh-CN" altLang="en-US"/>
              <a:t>过程控制</a:t>
            </a:r>
          </a:p>
          <a:p>
            <a:endParaRPr lang="zh-CN" altLang="en-US"/>
          </a:p>
        </p:txBody>
      </p:sp>
      <p:sp>
        <p:nvSpPr>
          <p:cNvPr id="1105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10D09B4-F297-45A8-AFB7-1400DE79C43B}" type="slidenum">
              <a:rPr lang="zh-CN" altLang="en-US" smtClean="0">
                <a:latin typeface="Arial" pitchFamily="34" charset="0"/>
              </a:rPr>
              <a:pPr/>
              <a:t>59</a:t>
            </a:fld>
            <a:endParaRPr lang="zh-CN" altLang="en-US">
              <a:latin typeface="Arial" pitchFamily="34" charset="0"/>
            </a:endParaRPr>
          </a:p>
        </p:txBody>
      </p:sp>
    </p:spTree>
    <p:extLst>
      <p:ext uri="{BB962C8B-B14F-4D97-AF65-F5344CB8AC3E}">
        <p14:creationId xmlns:p14="http://schemas.microsoft.com/office/powerpoint/2010/main" val="3597002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备注占位符 2"/>
          <p:cNvSpPr>
            <a:spLocks noGrp="1"/>
          </p:cNvSpPr>
          <p:nvPr>
            <p:ph type="body" idx="1"/>
          </p:nvPr>
        </p:nvSpPr>
        <p:spPr/>
        <p:txBody>
          <a:bodyPr/>
          <a:lstStyle/>
          <a:p>
            <a:pPr lvl="1">
              <a:defRPr/>
            </a:pPr>
            <a:r>
              <a:rPr lang="zh-CN" altLang="en-US" b="1" dirty="0">
                <a:effectLst>
                  <a:outerShdw blurRad="38100" dist="38100" dir="2700000" algn="tl">
                    <a:srgbClr val="FFFFFF"/>
                  </a:outerShdw>
                </a:effectLst>
              </a:rPr>
              <a:t>顺序地对数据进行转换，意味着数据是逐次输入、累积保存、成批处理的，所以，这个体系结构模型也称为批处理模型。</a:t>
            </a:r>
          </a:p>
          <a:p>
            <a:pPr lvl="1">
              <a:defRPr/>
            </a:pPr>
            <a:r>
              <a:rPr lang="zh-CN" altLang="en-US" b="1" dirty="0">
                <a:effectLst>
                  <a:outerShdw blurRad="38100" dist="38100" dir="2700000" algn="tl">
                    <a:srgbClr val="FFFFFF"/>
                  </a:outerShdw>
                </a:effectLst>
              </a:rPr>
              <a:t>批处理过程是一个单一的计算过程，输入大量的记录，处理后产生汇总性的输出。</a:t>
            </a:r>
          </a:p>
        </p:txBody>
      </p:sp>
      <p:sp>
        <p:nvSpPr>
          <p:cNvPr id="132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B07561D-ED2C-4084-AF55-BC2F5319F7FB}" type="slidenum">
              <a:rPr lang="zh-CN" altLang="en-US" smtClean="0">
                <a:latin typeface="Arial" pitchFamily="34" charset="0"/>
              </a:rPr>
              <a:pPr/>
              <a:t>60</a:t>
            </a:fld>
            <a:endParaRPr lang="zh-CN" altLang="en-US">
              <a:latin typeface="Arial" pitchFamily="34" charset="0"/>
            </a:endParaRPr>
          </a:p>
        </p:txBody>
      </p:sp>
    </p:spTree>
    <p:extLst>
      <p:ext uri="{BB962C8B-B14F-4D97-AF65-F5344CB8AC3E}">
        <p14:creationId xmlns:p14="http://schemas.microsoft.com/office/powerpoint/2010/main" val="3350886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典型应用</a:t>
            </a:r>
            <a:endParaRPr lang="en-US" altLang="zh-CN"/>
          </a:p>
          <a:p>
            <a:r>
              <a:rPr lang="zh-CN" altLang="en-US"/>
              <a:t>传统的数据处理</a:t>
            </a:r>
            <a:endParaRPr lang="en-US" altLang="zh-CN"/>
          </a:p>
          <a:p>
            <a:r>
              <a:rPr lang="zh-CN" altLang="en-US"/>
              <a:t>程序编译</a:t>
            </a:r>
            <a:r>
              <a:rPr lang="en-US" altLang="zh-CN"/>
              <a:t>/CASE</a:t>
            </a:r>
            <a:r>
              <a:rPr lang="zh-CN" altLang="en-US"/>
              <a:t>工具</a:t>
            </a:r>
          </a:p>
        </p:txBody>
      </p:sp>
      <p:sp>
        <p:nvSpPr>
          <p:cNvPr id="1331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C5D1B5C-9758-4AB4-900E-51FF5D5685C9}" type="slidenum">
              <a:rPr lang="zh-CN" altLang="en-US" smtClean="0">
                <a:latin typeface="Arial" pitchFamily="34" charset="0"/>
              </a:rPr>
              <a:pPr/>
              <a:t>62</a:t>
            </a:fld>
            <a:endParaRPr lang="zh-CN" altLang="en-US">
              <a:latin typeface="Arial" pitchFamily="34" charset="0"/>
            </a:endParaRPr>
          </a:p>
        </p:txBody>
      </p:sp>
    </p:spTree>
    <p:extLst>
      <p:ext uri="{BB962C8B-B14F-4D97-AF65-F5344CB8AC3E}">
        <p14:creationId xmlns:p14="http://schemas.microsoft.com/office/powerpoint/2010/main" val="1131878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3414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选择数据流风格的一些原则</a:t>
            </a:r>
            <a:endParaRPr lang="en-US" altLang="zh-CN"/>
          </a:p>
          <a:p>
            <a:r>
              <a:rPr lang="zh-CN" altLang="en-US"/>
              <a:t>任务由数据的可用性来主导</a:t>
            </a:r>
            <a:endParaRPr lang="en-US" altLang="zh-CN"/>
          </a:p>
          <a:p>
            <a:r>
              <a:rPr lang="zh-CN" altLang="en-US"/>
              <a:t>事先知道数据的确切流向</a:t>
            </a:r>
            <a:endParaRPr lang="en-US" altLang="zh-CN"/>
          </a:p>
          <a:p>
            <a:r>
              <a:rPr lang="zh-CN" altLang="en-US"/>
              <a:t>数据的流动带来性能损耗</a:t>
            </a:r>
          </a:p>
        </p:txBody>
      </p:sp>
      <p:sp>
        <p:nvSpPr>
          <p:cNvPr id="1341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AB4DF39-27C7-45CC-B18B-5203DF3E88E4}" type="slidenum">
              <a:rPr lang="zh-CN" altLang="en-US" smtClean="0">
                <a:latin typeface="Arial" pitchFamily="34" charset="0"/>
              </a:rPr>
              <a:pPr/>
              <a:t>65</a:t>
            </a:fld>
            <a:endParaRPr lang="zh-CN" altLang="en-US">
              <a:latin typeface="Arial" pitchFamily="34" charset="0"/>
            </a:endParaRPr>
          </a:p>
        </p:txBody>
      </p:sp>
    </p:spTree>
    <p:extLst>
      <p:ext uri="{BB962C8B-B14F-4D97-AF65-F5344CB8AC3E}">
        <p14:creationId xmlns:p14="http://schemas.microsoft.com/office/powerpoint/2010/main" val="50781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备注占位符 2"/>
          <p:cNvSpPr>
            <a:spLocks noGrp="1"/>
          </p:cNvSpPr>
          <p:nvPr>
            <p:ph type="body" idx="1"/>
          </p:nvPr>
        </p:nvSpPr>
        <p:spPr/>
        <p:txBody>
          <a:bodyPr/>
          <a:lstStyle/>
          <a:p>
            <a:pPr marL="0" lvl="2">
              <a:defRPr/>
            </a:pPr>
            <a:r>
              <a:rPr lang="zh-CN" altLang="en-US" b="1" dirty="0">
                <a:effectLst>
                  <a:outerShdw blurRad="38100" dist="38100" dir="2700000" algn="tl">
                    <a:srgbClr val="FFFFFF"/>
                  </a:outerShdw>
                </a:effectLst>
              </a:rPr>
              <a:t>例如：票据处理系统，见下图</a:t>
            </a:r>
            <a:r>
              <a:rPr lang="en-US" altLang="zh-CN" b="1" dirty="0">
                <a:effectLst>
                  <a:outerShdw blurRad="38100" dist="38100" dir="2700000" algn="tl">
                    <a:srgbClr val="FFFFFF"/>
                  </a:outerShdw>
                </a:effectLst>
              </a:rPr>
              <a:t>——</a:t>
            </a:r>
            <a:r>
              <a:rPr lang="zh-CN" altLang="en-US" b="1" dirty="0">
                <a:effectLst>
                  <a:outerShdw blurRad="38100" dist="38100" dir="2700000" algn="tl">
                    <a:srgbClr val="FFFFFF"/>
                  </a:outerShdw>
                </a:effectLst>
              </a:rPr>
              <a:t>给其客户开出账单（催款，开收据）。有时间性数据累积要求，每周付款与账单核对一次，若账单已经支付，则开出收据；若在一个规定的时间内尚未支付，则给出一个催款单</a:t>
            </a:r>
            <a:endParaRPr lang="zh-CN" altLang="en-US" dirty="0"/>
          </a:p>
          <a:p>
            <a:pPr>
              <a:defRPr/>
            </a:pPr>
            <a:endParaRPr lang="zh-CN" altLang="en-US" dirty="0"/>
          </a:p>
        </p:txBody>
      </p:sp>
      <p:sp>
        <p:nvSpPr>
          <p:cNvPr id="1351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34ADCA-213A-43A7-BEAB-40ABFE68C8FC}" type="slidenum">
              <a:rPr lang="zh-CN" altLang="en-US" smtClean="0">
                <a:latin typeface="Arial" pitchFamily="34" charset="0"/>
              </a:rPr>
              <a:pPr/>
              <a:t>66</a:t>
            </a:fld>
            <a:endParaRPr lang="zh-CN" altLang="en-US">
              <a:latin typeface="Arial" pitchFamily="34" charset="0"/>
            </a:endParaRPr>
          </a:p>
        </p:txBody>
      </p:sp>
    </p:spTree>
    <p:extLst>
      <p:ext uri="{BB962C8B-B14F-4D97-AF65-F5344CB8AC3E}">
        <p14:creationId xmlns:p14="http://schemas.microsoft.com/office/powerpoint/2010/main" val="965025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39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A4F3FA-8737-4105-9347-0F34CE7B73F9}" type="slidenum">
              <a:rPr lang="en-US" altLang="zh-CN" smtClean="0"/>
              <a:pPr/>
              <a:t>6</a:t>
            </a:fld>
            <a:endParaRPr lang="en-US" altLang="zh-CN"/>
          </a:p>
        </p:txBody>
      </p:sp>
    </p:spTree>
    <p:extLst>
      <p:ext uri="{BB962C8B-B14F-4D97-AF65-F5344CB8AC3E}">
        <p14:creationId xmlns:p14="http://schemas.microsoft.com/office/powerpoint/2010/main" val="361240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建筑体系结构，从人类建造第一座遮风挡雨的住所开始，就已经成为一门科学</a:t>
            </a:r>
            <a:endParaRPr lang="en-US" altLang="zh-CN" dirty="0"/>
          </a:p>
          <a:p>
            <a:r>
              <a:rPr lang="zh-CN" altLang="en-US" dirty="0"/>
              <a:t>我们可以思考一下，当你的头脑里面浮现了一栋新的建筑，到你把它的模型绘制到纸面上，或者绘制成小的模型的时候，你再做什么？</a:t>
            </a:r>
            <a:endParaRPr lang="en-US" altLang="zh-CN" dirty="0"/>
          </a:p>
          <a:p>
            <a:r>
              <a:rPr lang="zh-CN" altLang="en-US" dirty="0"/>
              <a:t>“体系结构</a:t>
            </a:r>
            <a:r>
              <a:rPr lang="en-US" altLang="zh-CN" dirty="0"/>
              <a:t>(Architecture)”</a:t>
            </a:r>
            <a:r>
              <a:rPr lang="zh-CN" altLang="en-US" dirty="0"/>
              <a:t>一词起源于建筑学</a:t>
            </a:r>
          </a:p>
          <a:p>
            <a:r>
              <a:rPr lang="zh-CN" altLang="en-US" dirty="0"/>
              <a:t>* 如何使用基本的建筑模块构造一座完整的建筑？</a:t>
            </a:r>
          </a:p>
          <a:p>
            <a:r>
              <a:rPr lang="zh-CN" altLang="en-US" dirty="0"/>
              <a:t>* 包含两个因素：</a:t>
            </a:r>
          </a:p>
          <a:p>
            <a:r>
              <a:rPr lang="zh-CN" altLang="en-US" dirty="0"/>
              <a:t>* 基本的建筑模块：砖、瓦、灰、沙、石、预制梁、</a:t>
            </a:r>
          </a:p>
          <a:p>
            <a:r>
              <a:rPr lang="zh-CN" altLang="en-US" dirty="0"/>
              <a:t>柱、屋面板</a:t>
            </a:r>
            <a:r>
              <a:rPr lang="en-US" altLang="zh-CN" dirty="0"/>
              <a:t>…  </a:t>
            </a:r>
          </a:p>
          <a:p>
            <a:r>
              <a:rPr lang="en-US" altLang="zh-CN" dirty="0"/>
              <a:t>* </a:t>
            </a:r>
            <a:r>
              <a:rPr lang="zh-CN" altLang="en-US" dirty="0"/>
              <a:t>建筑模块之间的粘接关系：如何把这些“砖、瓦、</a:t>
            </a:r>
          </a:p>
          <a:p>
            <a:r>
              <a:rPr lang="zh-CN" altLang="en-US" dirty="0"/>
              <a:t>灰、沙、石、预制梁、柱、屋面板”有机的组合起来  </a:t>
            </a:r>
          </a:p>
          <a:p>
            <a:r>
              <a:rPr lang="zh-CN" altLang="en-US" dirty="0"/>
              <a:t>形成整体建筑？ </a:t>
            </a:r>
            <a:endParaRPr lang="en-US" altLang="zh-CN" dirty="0"/>
          </a:p>
          <a:p>
            <a:endParaRPr lang="zh-CN" altLang="en-US" dirty="0"/>
          </a:p>
        </p:txBody>
      </p:sp>
      <p:sp>
        <p:nvSpPr>
          <p:cNvPr id="849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BFAC18-A618-49D1-8775-7413C915866E}" type="slidenum">
              <a:rPr lang="en-US" altLang="zh-CN" smtClean="0"/>
              <a:pPr/>
              <a:t>7</a:t>
            </a:fld>
            <a:endParaRPr lang="en-US" altLang="zh-CN"/>
          </a:p>
        </p:txBody>
      </p:sp>
    </p:spTree>
    <p:extLst>
      <p:ext uri="{BB962C8B-B14F-4D97-AF65-F5344CB8AC3E}">
        <p14:creationId xmlns:p14="http://schemas.microsoft.com/office/powerpoint/2010/main" val="2631804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管道过滤器模式</a:t>
            </a:r>
            <a:endParaRPr lang="en-US" altLang="zh-CN"/>
          </a:p>
          <a:p>
            <a:r>
              <a:rPr lang="zh-CN" altLang="en-US"/>
              <a:t>黑板模式</a:t>
            </a:r>
            <a:endParaRPr lang="en-US" altLang="zh-CN"/>
          </a:p>
          <a:p>
            <a:r>
              <a:rPr lang="zh-CN" altLang="en-US"/>
              <a:t>插件模式</a:t>
            </a:r>
            <a:endParaRPr lang="en-US" altLang="zh-CN"/>
          </a:p>
          <a:p>
            <a:r>
              <a:rPr lang="zh-CN" altLang="en-US"/>
              <a:t>基于事件的模式</a:t>
            </a:r>
            <a:endParaRPr lang="en-US" altLang="zh-CN"/>
          </a:p>
          <a:p>
            <a:r>
              <a:rPr lang="zh-CN" altLang="en-US"/>
              <a:t>虚拟机模式</a:t>
            </a:r>
            <a:endParaRPr lang="en-US" altLang="zh-CN"/>
          </a:p>
          <a:p>
            <a:endParaRPr lang="en-US" altLang="zh-CN"/>
          </a:p>
          <a:p>
            <a:r>
              <a:rPr lang="zh-CN" altLang="en-US"/>
              <a:t>就算是大家最熟悉的层次模式，大家都有很多思维盲角，一体层次模式</a:t>
            </a:r>
            <a:r>
              <a:rPr lang="en-US" altLang="zh-CN"/>
              <a:t>=3</a:t>
            </a:r>
            <a:r>
              <a:rPr lang="zh-CN" altLang="en-US"/>
              <a:t>层</a:t>
            </a:r>
            <a:r>
              <a:rPr lang="en-US" altLang="zh-CN"/>
              <a:t>=MVC</a:t>
            </a:r>
            <a:r>
              <a:rPr lang="zh-CN" altLang="en-US"/>
              <a:t>，层次模式里还会有松散分层跟严格分层，分层准则</a:t>
            </a:r>
          </a:p>
        </p:txBody>
      </p:sp>
      <p:sp>
        <p:nvSpPr>
          <p:cNvPr id="880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5603188-3310-4391-95BC-DACBB19FABDF}" type="slidenum">
              <a:rPr lang="zh-CN" altLang="en-US" smtClean="0"/>
              <a:pPr/>
              <a:t>11</a:t>
            </a:fld>
            <a:endParaRPr lang="zh-CN" altLang="en-US"/>
          </a:p>
        </p:txBody>
      </p:sp>
    </p:spTree>
    <p:extLst>
      <p:ext uri="{BB962C8B-B14F-4D97-AF65-F5344CB8AC3E}">
        <p14:creationId xmlns:p14="http://schemas.microsoft.com/office/powerpoint/2010/main" val="85204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那么什么是数据流风格，从字面上也很容易理解，就是有数据源，当然数据源可能不止一个，然后这些数据会流动，只不过这些数据在流动的时候会经过处理单元，每经过一个处理单元，数据就会发生一次转换，这就是所谓的数据流风格，</a:t>
            </a:r>
            <a:endParaRPr lang="en-US" altLang="zh-CN"/>
          </a:p>
          <a:p>
            <a:endParaRPr lang="en-US" altLang="zh-CN"/>
          </a:p>
          <a:p>
            <a:r>
              <a:rPr lang="zh-CN" altLang="en-US"/>
              <a:t>但注意，数据流风格不是数据流图，我们说了，体系结构风格是系统级的，</a:t>
            </a:r>
          </a:p>
        </p:txBody>
      </p:sp>
      <p:sp>
        <p:nvSpPr>
          <p:cNvPr id="1065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A96AD74-D280-45FB-9F88-131605B97B81}" type="slidenum">
              <a:rPr lang="zh-CN" altLang="en-US" smtClean="0">
                <a:latin typeface="Arial" pitchFamily="34" charset="0"/>
              </a:rPr>
              <a:pPr/>
              <a:t>17</a:t>
            </a:fld>
            <a:endParaRPr lang="zh-CN" altLang="en-US">
              <a:latin typeface="Arial" pitchFamily="34" charset="0"/>
            </a:endParaRPr>
          </a:p>
        </p:txBody>
      </p:sp>
    </p:spTree>
    <p:extLst>
      <p:ext uri="{BB962C8B-B14F-4D97-AF65-F5344CB8AC3E}">
        <p14:creationId xmlns:p14="http://schemas.microsoft.com/office/powerpoint/2010/main" val="169891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那么这个图就是对数据流风格的直观解释，只不过得对于处理单元，只有当数据达到的时候它才被激活，没有数据的时候它不工作</a:t>
            </a:r>
            <a:endParaRPr lang="en-US" altLang="zh-CN" dirty="0"/>
          </a:p>
          <a:p>
            <a:endParaRPr lang="en-US" altLang="zh-CN" dirty="0"/>
          </a:p>
          <a:p>
            <a:r>
              <a:rPr lang="zh-CN" altLang="en-US" dirty="0"/>
              <a:t>数据的可用性决定着处理</a:t>
            </a:r>
            <a:r>
              <a:rPr lang="en-US" altLang="zh-CN" dirty="0"/>
              <a:t>&lt;</a:t>
            </a:r>
            <a:r>
              <a:rPr lang="zh-CN" altLang="en-US" dirty="0"/>
              <a:t>计算单元</a:t>
            </a:r>
            <a:r>
              <a:rPr lang="en-US" altLang="zh-CN" dirty="0"/>
              <a:t>&gt;</a:t>
            </a:r>
            <a:r>
              <a:rPr lang="zh-CN" altLang="en-US" dirty="0"/>
              <a:t>是否执行</a:t>
            </a:r>
            <a:endParaRPr lang="en-US" altLang="zh-CN" dirty="0"/>
          </a:p>
          <a:p>
            <a:r>
              <a:rPr lang="zh-CN" altLang="en-US" dirty="0"/>
              <a:t>系统结构：数据在各处理之间的有序移动</a:t>
            </a:r>
            <a:endParaRPr lang="en-US" altLang="zh-CN" dirty="0"/>
          </a:p>
          <a:p>
            <a:r>
              <a:rPr lang="zh-CN" altLang="en-US" dirty="0"/>
              <a:t>在纯数据流系统中，处理之间除了数据交换，没有任何其他的交互</a:t>
            </a:r>
            <a:endParaRPr lang="en-US" altLang="zh-CN" dirty="0"/>
          </a:p>
          <a:p>
            <a:endParaRPr lang="en-US" altLang="zh-CN" dirty="0"/>
          </a:p>
          <a:p>
            <a:r>
              <a:rPr lang="zh-CN" altLang="en-US" dirty="0"/>
              <a:t>输入：</a:t>
            </a:r>
            <a:r>
              <a:rPr lang="en-US" altLang="zh-CN" dirty="0"/>
              <a:t>AVI</a:t>
            </a:r>
            <a:r>
              <a:rPr lang="zh-CN" altLang="en-US" dirty="0"/>
              <a:t>文件，包括音频和视频数据。 </a:t>
            </a:r>
            <a:endParaRPr lang="en-US" altLang="zh-CN" dirty="0"/>
          </a:p>
          <a:p>
            <a:r>
              <a:rPr lang="zh-CN" altLang="en-US" dirty="0"/>
              <a:t>分离器：把音频和视频数据分离成两个流，音频数据传递给音频解码器，视频数据传递给视频解码器。 </a:t>
            </a:r>
            <a:endParaRPr lang="en-US" altLang="zh-CN" dirty="0"/>
          </a:p>
          <a:p>
            <a:r>
              <a:rPr lang="zh-CN" altLang="en-US" dirty="0"/>
              <a:t>音频解码器：把压缩的音频数据解码成原始的音频数据。 </a:t>
            </a:r>
            <a:endParaRPr lang="en-US" altLang="zh-CN" dirty="0"/>
          </a:p>
          <a:p>
            <a:r>
              <a:rPr lang="zh-CN" altLang="en-US" dirty="0"/>
              <a:t>视频解码器：把压缩的视频数据解码成原始的图像数据。 </a:t>
            </a:r>
            <a:endParaRPr lang="en-US" altLang="zh-CN" dirty="0"/>
          </a:p>
          <a:p>
            <a:r>
              <a:rPr lang="zh-CN" altLang="en-US" dirty="0"/>
              <a:t>输出：音频数据传递给声卡，图像数据传递给显示器</a:t>
            </a:r>
          </a:p>
        </p:txBody>
      </p:sp>
      <p:sp>
        <p:nvSpPr>
          <p:cNvPr id="1075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9A41A89-418D-4DB0-9D4A-864638BE1EF8}" type="slidenum">
              <a:rPr lang="zh-CN" altLang="en-US" smtClean="0">
                <a:latin typeface="Arial" pitchFamily="34" charset="0"/>
              </a:rPr>
              <a:pPr/>
              <a:t>18</a:t>
            </a:fld>
            <a:endParaRPr lang="zh-CN" altLang="en-US">
              <a:latin typeface="Arial" pitchFamily="34" charset="0"/>
            </a:endParaRPr>
          </a:p>
        </p:txBody>
      </p:sp>
    </p:spTree>
    <p:extLst>
      <p:ext uri="{BB962C8B-B14F-4D97-AF65-F5344CB8AC3E}">
        <p14:creationId xmlns:p14="http://schemas.microsoft.com/office/powerpoint/2010/main" val="236553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从输入端口读取数据，向输出端口写入数据</a:t>
            </a:r>
            <a:endParaRPr lang="en-US" altLang="zh-CN"/>
          </a:p>
          <a:p>
            <a:r>
              <a:rPr lang="zh-CN" altLang="en-US"/>
              <a:t>计算模型：从输入端口读数，经过计算</a:t>
            </a:r>
            <a:r>
              <a:rPr lang="en-US" altLang="zh-CN"/>
              <a:t>/</a:t>
            </a:r>
            <a:r>
              <a:rPr lang="zh-CN" altLang="en-US"/>
              <a:t>处理，然后写到输出端口</a:t>
            </a:r>
          </a:p>
        </p:txBody>
      </p:sp>
      <p:sp>
        <p:nvSpPr>
          <p:cNvPr id="1085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C77C15-6C85-4CBA-8129-DCACEB489311}" type="slidenum">
              <a:rPr lang="zh-CN" altLang="en-US" smtClean="0">
                <a:latin typeface="Arial" pitchFamily="34" charset="0"/>
              </a:rPr>
              <a:pPr/>
              <a:t>19</a:t>
            </a:fld>
            <a:endParaRPr lang="zh-CN" altLang="en-US">
              <a:latin typeface="Arial" pitchFamily="34" charset="0"/>
            </a:endParaRPr>
          </a:p>
        </p:txBody>
      </p:sp>
    </p:spTree>
    <p:extLst>
      <p:ext uri="{BB962C8B-B14F-4D97-AF65-F5344CB8AC3E}">
        <p14:creationId xmlns:p14="http://schemas.microsoft.com/office/powerpoint/2010/main" val="310555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单向、通常是异步、有缓冲</a:t>
            </a:r>
            <a:endParaRPr lang="en-US" altLang="zh-CN"/>
          </a:p>
          <a:p>
            <a:r>
              <a:rPr lang="zh-CN" altLang="en-US"/>
              <a:t>接口角色：</a:t>
            </a:r>
            <a:r>
              <a:rPr lang="en-US" altLang="zh-CN"/>
              <a:t>reader</a:t>
            </a:r>
            <a:r>
              <a:rPr lang="zh-CN" altLang="en-US"/>
              <a:t>和</a:t>
            </a:r>
            <a:r>
              <a:rPr lang="en-US" altLang="zh-CN"/>
              <a:t>writer</a:t>
            </a:r>
          </a:p>
          <a:p>
            <a:r>
              <a:rPr lang="zh-CN" altLang="en-US"/>
              <a:t>计算模型</a:t>
            </a:r>
            <a:r>
              <a:rPr lang="en-US" altLang="zh-CN"/>
              <a:t>: </a:t>
            </a:r>
            <a:r>
              <a:rPr lang="zh-CN" altLang="en-US"/>
              <a:t>把数据从一个处理的输出端口传送到另一个处理的输入端口</a:t>
            </a:r>
          </a:p>
        </p:txBody>
      </p:sp>
      <p:sp>
        <p:nvSpPr>
          <p:cNvPr id="1095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38CE3A-6505-46F6-B184-569ABF1521DF}" type="slidenum">
              <a:rPr lang="zh-CN" altLang="en-US" smtClean="0">
                <a:latin typeface="Arial" pitchFamily="34" charset="0"/>
              </a:rPr>
              <a:pPr/>
              <a:t>20</a:t>
            </a:fld>
            <a:endParaRPr lang="zh-CN" altLang="en-US">
              <a:latin typeface="Arial" pitchFamily="34" charset="0"/>
            </a:endParaRPr>
          </a:p>
        </p:txBody>
      </p:sp>
    </p:spTree>
    <p:extLst>
      <p:ext uri="{BB962C8B-B14F-4D97-AF65-F5344CB8AC3E}">
        <p14:creationId xmlns:p14="http://schemas.microsoft.com/office/powerpoint/2010/main" val="3624033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jpeg"/><Relationship Id="rId7"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2657"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任课教师：武永亮</a:t>
            </a:r>
          </a:p>
          <a:p>
            <a:pPr algn="ctr">
              <a:lnSpc>
                <a:spcPct val="125000"/>
              </a:lnSpc>
              <a:defRPr/>
            </a:pPr>
            <a:r>
              <a:rPr lang="en-US" altLang="zh-CN" sz="1200" b="1">
                <a:solidFill>
                  <a:srgbClr val="0D0D0D"/>
                </a:solidFill>
                <a:latin typeface="微软雅黑" pitchFamily="34" charset="-122"/>
                <a:ea typeface="微软雅黑" pitchFamily="34" charset="-122"/>
              </a:rPr>
              <a:t>wuyongliang@edu2act.org</a:t>
            </a:r>
            <a:endParaRPr lang="en-US" altLang="zh-CN" sz="1200" b="1" dirty="0">
              <a:solidFill>
                <a:srgbClr val="0D0D0D"/>
              </a:solidFill>
              <a:latin typeface="微软雅黑" pitchFamily="34" charset="-122"/>
              <a:ea typeface="微软雅黑" pitchFamily="34" charset="-122"/>
            </a:endParaRPr>
          </a:p>
        </p:txBody>
      </p:sp>
      <p:sp>
        <p:nvSpPr>
          <p:cNvPr id="8" name="标题占位符 1"/>
          <p:cNvSpPr>
            <a:spLocks noGrp="1"/>
          </p:cNvSpPr>
          <p:nvPr>
            <p:ph type="title"/>
          </p:nvPr>
        </p:nvSpPr>
        <p:spPr bwMode="auto">
          <a:xfrm>
            <a:off x="666712" y="4368792"/>
            <a:ext cx="10572824" cy="560406"/>
          </a:xfrm>
          <a:prstGeom prst="rect">
            <a:avLst/>
          </a:prstGeom>
          <a:noFill/>
          <a:ln w="9525">
            <a:noFill/>
            <a:miter lim="800000"/>
            <a:headEnd/>
            <a:tailEnd/>
          </a:ln>
        </p:spPr>
        <p:txBody>
          <a:bodyPr/>
          <a:lstStyle>
            <a:lvl1pPr algn="ctr">
              <a:defRPr lang="zh-CN" altLang="en-US" sz="3600" b="1" kern="1200" noProof="0" dirty="0" smtClean="0">
                <a:solidFill>
                  <a:srgbClr val="0D0D0D"/>
                </a:solidFill>
                <a:latin typeface="黑体" pitchFamily="2" charset="-122"/>
                <a:ea typeface="黑体" pitchFamily="2" charset="-122"/>
                <a:cs typeface="+mn-cs"/>
              </a:defRPr>
            </a:lvl1pPr>
          </a:lstStyle>
          <a:p>
            <a:pPr lvl="0"/>
            <a:r>
              <a:rPr lang="zh-CN" altLang="en-US"/>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46B5824-2A6E-4DFF-AE36-99708FB41767}" type="datetimeFigureOut">
              <a:rPr lang="zh-CN" altLang="en-US"/>
              <a:pPr>
                <a:defRPr/>
              </a:pPr>
              <a:t>2018/2/5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CD145C3-01F3-4632-9B0E-F74187246C8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71C120B-B289-4FD6-B93E-0DFBD0B009FF}" type="datetimeFigureOut">
              <a:rPr lang="zh-CN" altLang="en-US"/>
              <a:pPr>
                <a:defRPr/>
              </a:pPr>
              <a:t>2018/2/5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2A97B75-7EDC-4184-BA38-3898F81A33B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标题和内容">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5"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7777"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baseline="0">
                <a:latin typeface="Arial" pitchFamily="34" charset="0"/>
              </a:defRPr>
            </a:lvl1pPr>
            <a:lvl2pPr>
              <a:defRPr sz="2400"/>
            </a:lvl2pPr>
            <a:lvl3pPr>
              <a:defRPr baseline="0">
                <a:solidFill>
                  <a:schemeClr val="tx2"/>
                </a:solidFill>
                <a:latin typeface="Times New Roman" pitchFamily="18" charset="0"/>
              </a:defRPr>
            </a:lvl3pPr>
            <a:lvl4pPr>
              <a:defRPr baseline="0">
                <a:solidFill>
                  <a:schemeClr val="tx2"/>
                </a:solidFill>
                <a:latin typeface="Times New Roman" pitchFamily="18" charset="0"/>
              </a:defRPr>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5"/>
          <p:cNvSpPr>
            <a:spLocks noGrp="1" noChangeArrowheads="1"/>
          </p:cNvSpPr>
          <p:nvPr>
            <p:ph type="ftr" sz="quarter" idx="10"/>
          </p:nvPr>
        </p:nvSpPr>
        <p:spPr/>
        <p:txBody>
          <a:bodyPr/>
          <a:lstStyle>
            <a:lvl1pPr>
              <a:defRPr/>
            </a:lvl1pPr>
          </a:lstStyle>
          <a:p>
            <a:pPr>
              <a:defRPr/>
            </a:pPr>
            <a:r>
              <a:rPr lang="en-US" altLang="zh-CN"/>
              <a:t>THU</a:t>
            </a:r>
            <a:r>
              <a:rPr lang="zh-CN" altLang="en-US"/>
              <a:t> </a:t>
            </a:r>
            <a:r>
              <a:rPr lang="en-US" altLang="zh-CN" err="1"/>
              <a:t>SAGroup</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CCA4CAB4-9ED4-4DB4-BCA1-329C69E0C5B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3681"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5" name="内容占位符 2"/>
          <p:cNvSpPr>
            <a:spLocks noGrp="1"/>
          </p:cNvSpPr>
          <p:nvPr>
            <p:ph sz="half" idx="10"/>
          </p:nvPr>
        </p:nvSpPr>
        <p:spPr>
          <a:xfrm>
            <a:off x="609600" y="1071546"/>
            <a:ext cx="10915688" cy="5357850"/>
          </a:xfrm>
        </p:spPr>
        <p:txBody>
          <a:bodyPr/>
          <a:lstStyle>
            <a:lvl1pPr>
              <a:buFontTx/>
              <a:buBlip>
                <a:blip r:embed="rId7"/>
              </a:buBlip>
              <a:defRPr sz="3200" b="1">
                <a:latin typeface="微软雅黑" pitchFamily="34" charset="-122"/>
                <a:ea typeface="微软雅黑" pitchFamily="34" charset="-122"/>
              </a:defRPr>
            </a:lvl1pPr>
            <a:lvl2pPr>
              <a:buFontTx/>
              <a:buBlip>
                <a:blip r:embed="rId8"/>
              </a:buBlip>
              <a:defRPr sz="2800">
                <a:latin typeface="微软雅黑" pitchFamily="34" charset="-122"/>
                <a:ea typeface="微软雅黑" pitchFamily="34" charset="-122"/>
              </a:defRPr>
            </a:lvl2pPr>
            <a:lvl3pPr>
              <a:buFontTx/>
              <a:buBlip>
                <a:blip r:embed="rId8"/>
              </a:buBlip>
              <a:defRPr sz="2400">
                <a:latin typeface="微软雅黑" pitchFamily="34" charset="-122"/>
                <a:ea typeface="微软雅黑" pitchFamily="34" charset="-122"/>
              </a:defRPr>
            </a:lvl3pPr>
            <a:lvl4pPr>
              <a:buFontTx/>
              <a:buBlip>
                <a:blip r:embed="rId8"/>
              </a:buBlip>
              <a:defRPr sz="2000">
                <a:latin typeface="微软雅黑" pitchFamily="34" charset="-122"/>
                <a:ea typeface="微软雅黑" pitchFamily="34" charset="-122"/>
              </a:defRPr>
            </a:lvl4pPr>
            <a:lvl5pPr>
              <a:buFontTx/>
              <a:buBlip>
                <a:blip r:embed="rId8"/>
              </a:buBlip>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5"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4705"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3" name="内容占位符 2"/>
          <p:cNvSpPr>
            <a:spLocks noGrp="1"/>
          </p:cNvSpPr>
          <p:nvPr>
            <p:ph sz="half" idx="10"/>
          </p:nvPr>
        </p:nvSpPr>
        <p:spPr>
          <a:xfrm>
            <a:off x="609600" y="928670"/>
            <a:ext cx="10915688" cy="5500726"/>
          </a:xfrm>
        </p:spPr>
        <p:txBody>
          <a:bodyPr/>
          <a:lstStyle>
            <a:lvl1pPr>
              <a:buFont typeface="Wingdings" pitchFamily="2" charset="2"/>
              <a:buChar char="n"/>
              <a:defRPr sz="3600">
                <a:latin typeface="微软雅黑" pitchFamily="34" charset="-122"/>
                <a:ea typeface="微软雅黑" pitchFamily="34" charset="-122"/>
              </a:defRPr>
            </a:lvl1pPr>
            <a:lvl2pPr>
              <a:buFont typeface="Wingdings" pitchFamily="2" charset="2"/>
              <a:buChar char="n"/>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pic>
        <p:nvPicPr>
          <p:cNvPr id="5"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6"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5729"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7"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8"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07DEAF01-AF14-43E0-82B8-5E422E34E75C}" type="datetimeFigureOut">
              <a:rPr lang="zh-CN" altLang="en-US"/>
              <a:pPr>
                <a:defRPr/>
              </a:pPr>
              <a:t>2018/2/5</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B04839F8-3035-4FB7-9719-CDDA4431E3F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1954249-3C0F-4710-9943-74FFB4DC2582}" type="datetimeFigureOut">
              <a:rPr lang="zh-CN" altLang="en-US"/>
              <a:pPr>
                <a:defRPr/>
              </a:pPr>
              <a:t>2018/2/5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3236A0E1-C711-4588-9E99-0EDFAD15D2A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16753" r:id="rId4" imgW="6824520" imgH="1076040" progId="">
                  <p:embed/>
                </p:oleObj>
              </mc:Choice>
              <mc:Fallback>
                <p:oleObj r:id="rId4" imgW="6824520" imgH="107604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6"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7" name="日期占位符 3"/>
          <p:cNvSpPr>
            <a:spLocks noGrp="1"/>
          </p:cNvSpPr>
          <p:nvPr>
            <p:ph type="dt" sz="half" idx="10"/>
          </p:nvPr>
        </p:nvSpPr>
        <p:spPr/>
        <p:txBody>
          <a:bodyPr/>
          <a:lstStyle>
            <a:lvl1pPr>
              <a:defRPr/>
            </a:lvl1pPr>
          </a:lstStyle>
          <a:p>
            <a:pPr>
              <a:defRPr/>
            </a:pPr>
            <a:fld id="{BB40ABB3-9D3E-4A0B-9900-C9485D59BD56}" type="datetimeFigureOut">
              <a:rPr lang="zh-CN" altLang="en-US"/>
              <a:pPr>
                <a:defRPr/>
              </a:pPr>
              <a:t>2018/2/5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E2E80CD9-4439-47F6-B96B-9AB678201900}"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62964B9-D1DC-46F9-8AEF-866ED554214B}" type="datetimeFigureOut">
              <a:rPr lang="zh-CN" altLang="en-US"/>
              <a:pPr>
                <a:defRPr/>
              </a:pPr>
              <a:t>2018/2/5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DECB9A37-13A0-412D-BD62-9AA62EB1CBF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B35B12A-0606-4903-9A7D-973796C38B82}" type="datetimeFigureOut">
              <a:rPr lang="zh-CN" altLang="en-US"/>
              <a:pPr>
                <a:defRPr/>
              </a:pPr>
              <a:t>2018/2/5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8658714-0DC2-422B-BD54-3D4B4585419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2481CB8-A998-4018-9133-75D5D7BEF313}" type="datetimeFigureOut">
              <a:rPr lang="zh-CN" altLang="en-US"/>
              <a:pPr>
                <a:defRPr/>
              </a:pPr>
              <a:t>2018/2/5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DE710AF-1B7D-4585-990E-888015C23D50}"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图片 6" descr="图片1.jpg"/>
          <p:cNvPicPr>
            <a:picLocks noChangeAspect="1"/>
          </p:cNvPicPr>
          <p:nvPr userDrawn="1"/>
        </p:nvPicPr>
        <p:blipFill>
          <a:blip r:embed="rId15" cstate="print"/>
          <a:srcRect/>
          <a:stretch>
            <a:fillRect/>
          </a:stretch>
        </p:blipFill>
        <p:spPr bwMode="auto">
          <a:xfrm>
            <a:off x="0" y="0"/>
            <a:ext cx="12192000" cy="6858000"/>
          </a:xfrm>
          <a:prstGeom prst="rect">
            <a:avLst/>
          </a:prstGeom>
          <a:noFill/>
          <a:ln w="9525">
            <a:noFill/>
            <a:miter lim="800000"/>
            <a:headEnd/>
            <a:tailEnd/>
          </a:ln>
        </p:spPr>
      </p:pic>
      <p:sp>
        <p:nvSpPr>
          <p:cNvPr id="1029"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609600" y="1600200"/>
            <a:ext cx="10972800" cy="211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164478A-9869-4554-AF8E-4157027BAD22}" type="datetimeFigureOut">
              <a:rPr lang="zh-CN" altLang="en-US"/>
              <a:pPr>
                <a:defRPr/>
              </a:pPr>
              <a:t>2018/2/5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888F3B7-E2E7-49E6-902C-3B9F3F8215A1}" type="slidenum">
              <a:rPr lang="zh-CN" altLang="en-US"/>
              <a:pPr>
                <a:defRPr/>
              </a:pPr>
              <a:t>‹#›</a:t>
            </a:fld>
            <a:endParaRPr lang="zh-CN" altLang="en-US"/>
          </a:p>
        </p:txBody>
      </p:sp>
      <p:graphicFrame>
        <p:nvGraphicFramePr>
          <p:cNvPr id="1026"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041" r:id="rId16" imgW="6824520" imgH="1076040" progId="">
                  <p:embed/>
                </p:oleObj>
              </mc:Choice>
              <mc:Fallback>
                <p:oleObj r:id="rId16" imgW="6824520" imgH="1076040" progId="">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13" r:id="rId5"/>
    <p:sldLayoutId id="2147484423" r:id="rId6"/>
    <p:sldLayoutId id="2147484414" r:id="rId7"/>
    <p:sldLayoutId id="2147484415" r:id="rId8"/>
    <p:sldLayoutId id="2147484416" r:id="rId9"/>
    <p:sldLayoutId id="2147484417" r:id="rId10"/>
    <p:sldLayoutId id="2147484418" r:id="rId11"/>
    <p:sldLayoutId id="2147484424"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24063" y="4368800"/>
            <a:ext cx="7929562" cy="560388"/>
          </a:xfrm>
        </p:spPr>
        <p:txBody>
          <a:bodyPr/>
          <a:lstStyle/>
          <a:p>
            <a:pPr>
              <a:defRPr/>
            </a:pPr>
            <a:r>
              <a:rPr dirty="0"/>
              <a:t>第</a:t>
            </a:r>
            <a:r>
              <a:rPr lang="zh-CN" altLang="en-US" dirty="0"/>
              <a:t>十三</a:t>
            </a:r>
            <a:r>
              <a:t>章 </a:t>
            </a:r>
            <a:r>
              <a:rPr lang="zh-CN" altLang="en-US"/>
              <a:t>管道过滤器</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体系结构与设计模式的</a:t>
            </a:r>
            <a:r>
              <a:rPr lang="zh-CN" altLang="en-US" dirty="0">
                <a:solidFill>
                  <a:srgbClr val="FF0000"/>
                </a:solidFill>
              </a:rPr>
              <a:t>关系</a:t>
            </a:r>
          </a:p>
        </p:txBody>
      </p:sp>
      <p:graphicFrame>
        <p:nvGraphicFramePr>
          <p:cNvPr id="4" name="图示 3"/>
          <p:cNvGraphicFramePr/>
          <p:nvPr/>
        </p:nvGraphicFramePr>
        <p:xfrm>
          <a:off x="2952728" y="207167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7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我们熟悉的软件体系结构</a:t>
            </a:r>
            <a:endParaRPr lang="en-US" altLang="zh-CN"/>
          </a:p>
          <a:p>
            <a:pPr lvl="1">
              <a:buFontTx/>
              <a:buBlip>
                <a:blip r:embed="rId4"/>
              </a:buBlip>
            </a:pPr>
            <a:r>
              <a:rPr lang="en-US" altLang="zh-CN"/>
              <a:t>Client/Server</a:t>
            </a:r>
          </a:p>
          <a:p>
            <a:pPr lvl="1">
              <a:buFontTx/>
              <a:buBlip>
                <a:blip r:embed="rId4"/>
              </a:buBlip>
            </a:pPr>
            <a:r>
              <a:rPr lang="en-US" altLang="zh-CN"/>
              <a:t>Browse/Server</a:t>
            </a:r>
          </a:p>
          <a:p>
            <a:pPr lvl="1">
              <a:buFontTx/>
              <a:buBlip>
                <a:blip r:embed="rId4"/>
              </a:buBlip>
            </a:pPr>
            <a:r>
              <a:rPr lang="en-US" altLang="zh-CN"/>
              <a:t>Three-tier</a:t>
            </a:r>
          </a:p>
          <a:p>
            <a:pPr lvl="1">
              <a:buFontTx/>
              <a:buBlip>
                <a:blip r:embed="rId4"/>
              </a:buBlip>
            </a:pPr>
            <a:r>
              <a:rPr lang="en-US" altLang="zh-CN"/>
              <a:t>Distributed</a:t>
            </a:r>
          </a:p>
          <a:p>
            <a:pPr lvl="1">
              <a:buFontTx/>
              <a:buBlip>
                <a:blip r:embed="rId4"/>
              </a:buBlip>
            </a:pPr>
            <a:r>
              <a:rPr lang="en-US" altLang="zh-CN"/>
              <a:t>……</a:t>
            </a:r>
            <a:endParaRPr lang="zh-CN" altLang="en-US"/>
          </a:p>
        </p:txBody>
      </p:sp>
      <p:pic>
        <p:nvPicPr>
          <p:cNvPr id="82946" name="Picture 2"/>
          <p:cNvPicPr>
            <a:picLocks noChangeAspect="1" noChangeArrowheads="1"/>
          </p:cNvPicPr>
          <p:nvPr/>
        </p:nvPicPr>
        <p:blipFill>
          <a:blip r:embed="rId5" cstate="print"/>
          <a:srcRect/>
          <a:stretch>
            <a:fillRect/>
          </a:stretch>
        </p:blipFill>
        <p:spPr bwMode="auto">
          <a:xfrm>
            <a:off x="5453063" y="1785938"/>
            <a:ext cx="3255962" cy="1928812"/>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82947" name="Picture 3"/>
          <p:cNvPicPr>
            <a:picLocks noChangeAspect="1" noChangeArrowheads="1"/>
          </p:cNvPicPr>
          <p:nvPr/>
        </p:nvPicPr>
        <p:blipFill>
          <a:blip r:embed="rId6" cstate="print"/>
          <a:srcRect/>
          <a:stretch>
            <a:fillRect/>
          </a:stretch>
        </p:blipFill>
        <p:spPr bwMode="auto">
          <a:xfrm>
            <a:off x="7881939" y="1428750"/>
            <a:ext cx="2714625" cy="2439988"/>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82951" name="Picture 7"/>
          <p:cNvPicPr>
            <a:picLocks noChangeAspect="1" noChangeArrowheads="1"/>
          </p:cNvPicPr>
          <p:nvPr/>
        </p:nvPicPr>
        <p:blipFill>
          <a:blip r:embed="rId7" cstate="print"/>
          <a:srcRect/>
          <a:stretch>
            <a:fillRect/>
          </a:stretch>
        </p:blipFill>
        <p:spPr bwMode="auto">
          <a:xfrm>
            <a:off x="4024314" y="3929064"/>
            <a:ext cx="4067175" cy="2357437"/>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82950" name="Picture 6"/>
          <p:cNvPicPr>
            <a:picLocks noChangeAspect="1" noChangeArrowheads="1"/>
          </p:cNvPicPr>
          <p:nvPr/>
        </p:nvPicPr>
        <p:blipFill>
          <a:blip r:embed="rId8" cstate="print"/>
          <a:srcRect/>
          <a:stretch>
            <a:fillRect/>
          </a:stretch>
        </p:blipFill>
        <p:spPr bwMode="auto">
          <a:xfrm>
            <a:off x="7096125" y="3500438"/>
            <a:ext cx="3511550" cy="3263900"/>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500" fill="hold"/>
                                        <p:tgtEl>
                                          <p:spTgt spid="82946"/>
                                        </p:tgtEl>
                                        <p:attrNameLst>
                                          <p:attrName>ppt_x</p:attrName>
                                        </p:attrNameLst>
                                      </p:cBhvr>
                                      <p:tavLst>
                                        <p:tav tm="0">
                                          <p:val>
                                            <p:strVal val="#ppt_x"/>
                                          </p:val>
                                        </p:tav>
                                        <p:tav tm="100000">
                                          <p:val>
                                            <p:strVal val="#ppt_x"/>
                                          </p:val>
                                        </p:tav>
                                      </p:tavLst>
                                    </p:anim>
                                    <p:anim calcmode="lin" valueType="num">
                                      <p:cBhvr additive="base">
                                        <p:cTn id="8" dur="500" fill="hold"/>
                                        <p:tgtEl>
                                          <p:spTgt spid="829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gtEl>
                                        <p:attrNameLst>
                                          <p:attrName>style.visibility</p:attrName>
                                        </p:attrNameLst>
                                      </p:cBhvr>
                                      <p:to>
                                        <p:strVal val="visible"/>
                                      </p:to>
                                    </p:set>
                                    <p:anim calcmode="lin" valueType="num">
                                      <p:cBhvr additive="base">
                                        <p:cTn id="13" dur="500" fill="hold"/>
                                        <p:tgtEl>
                                          <p:spTgt spid="82947"/>
                                        </p:tgtEl>
                                        <p:attrNameLst>
                                          <p:attrName>ppt_x</p:attrName>
                                        </p:attrNameLst>
                                      </p:cBhvr>
                                      <p:tavLst>
                                        <p:tav tm="0">
                                          <p:val>
                                            <p:strVal val="#ppt_x"/>
                                          </p:val>
                                        </p:tav>
                                        <p:tav tm="100000">
                                          <p:val>
                                            <p:strVal val="#ppt_x"/>
                                          </p:val>
                                        </p:tav>
                                      </p:tavLst>
                                    </p:anim>
                                    <p:anim calcmode="lin" valueType="num">
                                      <p:cBhvr additive="base">
                                        <p:cTn id="14" dur="500" fill="hold"/>
                                        <p:tgtEl>
                                          <p:spTgt spid="829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950"/>
                                        </p:tgtEl>
                                        <p:attrNameLst>
                                          <p:attrName>style.visibility</p:attrName>
                                        </p:attrNameLst>
                                      </p:cBhvr>
                                      <p:to>
                                        <p:strVal val="visible"/>
                                      </p:to>
                                    </p:set>
                                    <p:anim calcmode="lin" valueType="num">
                                      <p:cBhvr additive="base">
                                        <p:cTn id="19" dur="500" fill="hold"/>
                                        <p:tgtEl>
                                          <p:spTgt spid="82950"/>
                                        </p:tgtEl>
                                        <p:attrNameLst>
                                          <p:attrName>ppt_x</p:attrName>
                                        </p:attrNameLst>
                                      </p:cBhvr>
                                      <p:tavLst>
                                        <p:tav tm="0">
                                          <p:val>
                                            <p:strVal val="#ppt_x"/>
                                          </p:val>
                                        </p:tav>
                                        <p:tav tm="100000">
                                          <p:val>
                                            <p:strVal val="#ppt_x"/>
                                          </p:val>
                                        </p:tav>
                                      </p:tavLst>
                                    </p:anim>
                                    <p:anim calcmode="lin" valueType="num">
                                      <p:cBhvr additive="base">
                                        <p:cTn id="20" dur="500" fill="hold"/>
                                        <p:tgtEl>
                                          <p:spTgt spid="829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2951"/>
                                        </p:tgtEl>
                                        <p:attrNameLst>
                                          <p:attrName>style.visibility</p:attrName>
                                        </p:attrNameLst>
                                      </p:cBhvr>
                                      <p:to>
                                        <p:strVal val="visible"/>
                                      </p:to>
                                    </p:set>
                                    <p:anim calcmode="lin" valueType="num">
                                      <p:cBhvr additive="base">
                                        <p:cTn id="25" dur="500" fill="hold"/>
                                        <p:tgtEl>
                                          <p:spTgt spid="82951"/>
                                        </p:tgtEl>
                                        <p:attrNameLst>
                                          <p:attrName>ppt_x</p:attrName>
                                        </p:attrNameLst>
                                      </p:cBhvr>
                                      <p:tavLst>
                                        <p:tav tm="0">
                                          <p:val>
                                            <p:strVal val="#ppt_x"/>
                                          </p:val>
                                        </p:tav>
                                        <p:tav tm="100000">
                                          <p:val>
                                            <p:strVal val="#ppt_x"/>
                                          </p:val>
                                        </p:tav>
                                      </p:tavLst>
                                    </p:anim>
                                    <p:anim calcmode="lin" valueType="num">
                                      <p:cBhvr additive="base">
                                        <p:cTn id="26"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体系结构的概念</a:t>
            </a:r>
            <a:endParaRPr lang="en-US" altLang="zh-CN" dirty="0"/>
          </a:p>
          <a:p>
            <a:pPr lvl="1">
              <a:buBlip>
                <a:blip r:embed="rId3"/>
              </a:buBlip>
            </a:pPr>
            <a:r>
              <a:rPr lang="zh-CN" altLang="en-US" dirty="0">
                <a:solidFill>
                  <a:srgbClr val="FF0000"/>
                </a:solidFill>
              </a:rPr>
              <a:t>体系结构的风格（分类）</a:t>
            </a:r>
            <a:endParaRPr lang="en-US" altLang="zh-CN" dirty="0">
              <a:solidFill>
                <a:srgbClr val="FF0000"/>
              </a:solidFill>
            </a:endParaRPr>
          </a:p>
          <a:p>
            <a:pPr lvl="1">
              <a:buFontTx/>
              <a:buBlip>
                <a:blip r:embed="rId3"/>
              </a:buBlip>
            </a:pPr>
            <a:r>
              <a:rPr lang="zh-CN" altLang="en-US" dirty="0"/>
              <a:t>数据流风格</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sz="half" idx="10"/>
          </p:nvPr>
        </p:nvSpPr>
        <p:spPr>
          <a:xfrm>
            <a:off x="1981200" y="1071563"/>
            <a:ext cx="8186738" cy="5357812"/>
          </a:xfrm>
        </p:spPr>
        <p:txBody>
          <a:bodyPr/>
          <a:lstStyle/>
          <a:p>
            <a:pPr>
              <a:buFontTx/>
              <a:buBlip>
                <a:blip r:embed="rId2"/>
              </a:buBlip>
            </a:pPr>
            <a:r>
              <a:rPr lang="zh-CN" altLang="en-US">
                <a:solidFill>
                  <a:srgbClr val="FF0000"/>
                </a:solidFill>
              </a:rPr>
              <a:t>软件体系结构风格分类</a:t>
            </a:r>
            <a:endParaRPr lang="en-US" altLang="zh-CN">
              <a:solidFill>
                <a:srgbClr val="FF0000"/>
              </a:solidFill>
            </a:endParaRPr>
          </a:p>
          <a:p>
            <a:pPr lvl="1">
              <a:buFontTx/>
              <a:buBlip>
                <a:blip r:embed="rId3"/>
              </a:buBlip>
            </a:pPr>
            <a:r>
              <a:rPr lang="zh-CN" altLang="en-US"/>
              <a:t>经典</a:t>
            </a:r>
            <a:r>
              <a:rPr lang="en-US" altLang="zh-CN"/>
              <a:t>SA</a:t>
            </a:r>
            <a:r>
              <a:rPr lang="zh-CN" altLang="en-US"/>
              <a:t>风格</a:t>
            </a:r>
            <a:endParaRPr lang="en-US" altLang="zh-CN"/>
          </a:p>
          <a:p>
            <a:pPr lvl="1">
              <a:buFontTx/>
              <a:buBlip>
                <a:blip r:embed="rId3"/>
              </a:buBlip>
            </a:pPr>
            <a:r>
              <a:rPr lang="zh-CN" altLang="en-US"/>
              <a:t>其他常用</a:t>
            </a:r>
            <a:r>
              <a:rPr lang="en-US" altLang="zh-CN"/>
              <a:t>SA</a:t>
            </a:r>
            <a:r>
              <a:rPr lang="zh-CN" altLang="en-US"/>
              <a:t>风格</a:t>
            </a:r>
            <a:endParaRPr lang="en-US" altLang="zh-CN"/>
          </a:p>
          <a:p>
            <a:pPr lvl="1">
              <a:buFontTx/>
              <a:buBlip>
                <a:blip r:embed="rId3"/>
              </a:buBlip>
            </a:pPr>
            <a:r>
              <a:rPr lang="zh-CN" altLang="en-US"/>
              <a:t>异构（复合）</a:t>
            </a:r>
            <a:r>
              <a:rPr lang="en-US" altLang="zh-CN"/>
              <a:t>SA</a:t>
            </a:r>
            <a:r>
              <a:rPr lang="zh-CN" altLang="en-US"/>
              <a:t>风格</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经典</a:t>
            </a:r>
            <a:r>
              <a:rPr lang="en-US" altLang="zh-CN"/>
              <a:t>SA</a:t>
            </a:r>
            <a:r>
              <a:rPr lang="zh-CN" altLang="en-US"/>
              <a:t>风格</a:t>
            </a:r>
          </a:p>
        </p:txBody>
      </p:sp>
      <p:graphicFrame>
        <p:nvGraphicFramePr>
          <p:cNvPr id="4" name="表格 3"/>
          <p:cNvGraphicFramePr>
            <a:graphicFrameLocks noGrp="1"/>
          </p:cNvGraphicFramePr>
          <p:nvPr/>
        </p:nvGraphicFramePr>
        <p:xfrm>
          <a:off x="1952625" y="2428875"/>
          <a:ext cx="8358246" cy="2743200"/>
        </p:xfrm>
        <a:graphic>
          <a:graphicData uri="http://schemas.openxmlformats.org/drawingml/2006/table">
            <a:tbl>
              <a:tblPr firstRow="1" bandRow="1">
                <a:tableStyleId>{2A488322-F2BA-4B5B-9748-0D474271808F}</a:tableStyleId>
              </a:tblPr>
              <a:tblGrid>
                <a:gridCol w="3286148">
                  <a:extLst>
                    <a:ext uri="{9D8B030D-6E8A-4147-A177-3AD203B41FA5}">
                      <a16:colId xmlns:a16="http://schemas.microsoft.com/office/drawing/2014/main" val="20000"/>
                    </a:ext>
                  </a:extLst>
                </a:gridCol>
                <a:gridCol w="5072098">
                  <a:extLst>
                    <a:ext uri="{9D8B030D-6E8A-4147-A177-3AD203B41FA5}">
                      <a16:colId xmlns:a16="http://schemas.microsoft.com/office/drawing/2014/main" val="20001"/>
                    </a:ext>
                  </a:extLst>
                </a:gridCol>
              </a:tblGrid>
              <a:tr h="370840">
                <a:tc>
                  <a:txBody>
                    <a:bodyPr/>
                    <a:lstStyle/>
                    <a:p>
                      <a:r>
                        <a:rPr lang="zh-CN" altLang="en-US" sz="2400" dirty="0">
                          <a:latin typeface="微软雅黑" pitchFamily="34" charset="-122"/>
                          <a:ea typeface="微软雅黑" pitchFamily="34" charset="-122"/>
                        </a:rPr>
                        <a:t>分类</a:t>
                      </a:r>
                    </a:p>
                  </a:txBody>
                  <a:tcPr/>
                </a:tc>
                <a:tc>
                  <a:txBody>
                    <a:bodyPr/>
                    <a:lstStyle/>
                    <a:p>
                      <a:r>
                        <a:rPr lang="zh-CN" altLang="en-US" sz="2400" dirty="0">
                          <a:latin typeface="微软雅黑" pitchFamily="34" charset="-122"/>
                          <a:ea typeface="微软雅黑" pitchFamily="34" charset="-122"/>
                        </a:rPr>
                        <a:t>典型风格</a:t>
                      </a:r>
                    </a:p>
                  </a:txBody>
                  <a:tcPr/>
                </a:tc>
                <a:extLst>
                  <a:ext uri="{0D108BD9-81ED-4DB2-BD59-A6C34878D82A}">
                    <a16:rowId xmlns:a16="http://schemas.microsoft.com/office/drawing/2014/main" val="10000"/>
                  </a:ext>
                </a:extLst>
              </a:tr>
              <a:tr h="370840">
                <a:tc>
                  <a:txBody>
                    <a:bodyPr/>
                    <a:lstStyle/>
                    <a:p>
                      <a:r>
                        <a:rPr lang="zh-CN" altLang="en-US" sz="2400" dirty="0">
                          <a:solidFill>
                            <a:srgbClr val="FF0000"/>
                          </a:solidFill>
                          <a:latin typeface="微软雅黑" pitchFamily="34" charset="-122"/>
                          <a:ea typeface="微软雅黑" pitchFamily="34" charset="-122"/>
                        </a:rPr>
                        <a:t>数据流风格</a:t>
                      </a:r>
                    </a:p>
                  </a:txBody>
                  <a:tcPr/>
                </a:tc>
                <a:tc>
                  <a:txBody>
                    <a:bodyPr/>
                    <a:lstStyle/>
                    <a:p>
                      <a:r>
                        <a:rPr lang="zh-CN" altLang="en-US" sz="2400" dirty="0">
                          <a:latin typeface="微软雅黑" pitchFamily="34" charset="-122"/>
                          <a:ea typeface="微软雅黑" pitchFamily="34" charset="-122"/>
                        </a:rPr>
                        <a:t>批处理序列</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管道和过滤器</a:t>
                      </a:r>
                    </a:p>
                  </a:txBody>
                  <a:tcPr/>
                </a:tc>
                <a:extLst>
                  <a:ext uri="{0D108BD9-81ED-4DB2-BD59-A6C34878D82A}">
                    <a16:rowId xmlns:a16="http://schemas.microsoft.com/office/drawing/2014/main" val="10001"/>
                  </a:ext>
                </a:extLst>
              </a:tr>
              <a:tr h="370840">
                <a:tc>
                  <a:txBody>
                    <a:bodyPr/>
                    <a:lstStyle/>
                    <a:p>
                      <a:r>
                        <a:rPr lang="zh-CN" altLang="en-US" sz="2400" dirty="0">
                          <a:solidFill>
                            <a:srgbClr val="FF0000"/>
                          </a:solidFill>
                          <a:latin typeface="微软雅黑" pitchFamily="34" charset="-122"/>
                          <a:ea typeface="微软雅黑" pitchFamily="34" charset="-122"/>
                        </a:rPr>
                        <a:t>调用</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返回风格</a:t>
                      </a:r>
                    </a:p>
                  </a:txBody>
                  <a:tcPr/>
                </a:tc>
                <a:tc>
                  <a:txBody>
                    <a:bodyPr/>
                    <a:lstStyle/>
                    <a:p>
                      <a:r>
                        <a:rPr lang="zh-CN" altLang="en-US" sz="2400" dirty="0">
                          <a:latin typeface="微软雅黑" pitchFamily="34" charset="-122"/>
                          <a:ea typeface="微软雅黑" pitchFamily="34" charset="-122"/>
                        </a:rPr>
                        <a:t>主程序</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子程序</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面向对象</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层次结构</a:t>
                      </a:r>
                    </a:p>
                  </a:txBody>
                  <a:tcPr/>
                </a:tc>
                <a:extLst>
                  <a:ext uri="{0D108BD9-81ED-4DB2-BD59-A6C34878D82A}">
                    <a16:rowId xmlns:a16="http://schemas.microsoft.com/office/drawing/2014/main" val="10002"/>
                  </a:ext>
                </a:extLst>
              </a:tr>
              <a:tr h="370840">
                <a:tc>
                  <a:txBody>
                    <a:bodyPr/>
                    <a:lstStyle/>
                    <a:p>
                      <a:r>
                        <a:rPr lang="zh-CN" altLang="en-US" sz="2400" dirty="0">
                          <a:solidFill>
                            <a:srgbClr val="FF0000"/>
                          </a:solidFill>
                          <a:latin typeface="微软雅黑" pitchFamily="34" charset="-122"/>
                          <a:ea typeface="微软雅黑" pitchFamily="34" charset="-122"/>
                        </a:rPr>
                        <a:t>独立构件风格</a:t>
                      </a:r>
                    </a:p>
                  </a:txBody>
                  <a:tcPr/>
                </a:tc>
                <a:tc>
                  <a:txBody>
                    <a:bodyPr/>
                    <a:lstStyle/>
                    <a:p>
                      <a:r>
                        <a:rPr lang="zh-CN" altLang="en-US" sz="2400" dirty="0">
                          <a:latin typeface="微软雅黑" pitchFamily="34" charset="-122"/>
                          <a:ea typeface="微软雅黑" pitchFamily="34" charset="-122"/>
                        </a:rPr>
                        <a:t>进程通信</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事件系统</a:t>
                      </a:r>
                    </a:p>
                  </a:txBody>
                  <a:tcPr/>
                </a:tc>
                <a:extLst>
                  <a:ext uri="{0D108BD9-81ED-4DB2-BD59-A6C34878D82A}">
                    <a16:rowId xmlns:a16="http://schemas.microsoft.com/office/drawing/2014/main" val="10003"/>
                  </a:ext>
                </a:extLst>
              </a:tr>
              <a:tr h="370840">
                <a:tc>
                  <a:txBody>
                    <a:bodyPr/>
                    <a:lstStyle/>
                    <a:p>
                      <a:r>
                        <a:rPr lang="zh-CN" altLang="en-US" sz="2400" dirty="0">
                          <a:solidFill>
                            <a:srgbClr val="FF0000"/>
                          </a:solidFill>
                          <a:latin typeface="微软雅黑" pitchFamily="34" charset="-122"/>
                          <a:ea typeface="微软雅黑" pitchFamily="34" charset="-122"/>
                        </a:rPr>
                        <a:t>虚拟机风格</a:t>
                      </a:r>
                    </a:p>
                  </a:txBody>
                  <a:tcPr/>
                </a:tc>
                <a:tc>
                  <a:txBody>
                    <a:bodyPr/>
                    <a:lstStyle/>
                    <a:p>
                      <a:r>
                        <a:rPr lang="zh-CN" altLang="en-US" sz="2400" dirty="0">
                          <a:latin typeface="微软雅黑" pitchFamily="34" charset="-122"/>
                          <a:ea typeface="微软雅黑" pitchFamily="34" charset="-122"/>
                        </a:rPr>
                        <a:t>解释器</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基于规则系统</a:t>
                      </a:r>
                    </a:p>
                  </a:txBody>
                  <a:tcPr/>
                </a:tc>
                <a:extLst>
                  <a:ext uri="{0D108BD9-81ED-4DB2-BD59-A6C34878D82A}">
                    <a16:rowId xmlns:a16="http://schemas.microsoft.com/office/drawing/2014/main" val="10004"/>
                  </a:ext>
                </a:extLst>
              </a:tr>
              <a:tr h="370840">
                <a:tc>
                  <a:txBody>
                    <a:bodyPr/>
                    <a:lstStyle/>
                    <a:p>
                      <a:r>
                        <a:rPr lang="zh-CN" altLang="en-US" sz="2400" dirty="0">
                          <a:solidFill>
                            <a:srgbClr val="FF0000"/>
                          </a:solidFill>
                          <a:latin typeface="微软雅黑" pitchFamily="34" charset="-122"/>
                          <a:ea typeface="微软雅黑" pitchFamily="34" charset="-122"/>
                        </a:rPr>
                        <a:t>仓库风格</a:t>
                      </a:r>
                    </a:p>
                  </a:txBody>
                  <a:tcPr/>
                </a:tc>
                <a:tc>
                  <a:txBody>
                    <a:bodyPr/>
                    <a:lstStyle/>
                    <a:p>
                      <a:r>
                        <a:rPr lang="zh-CN" altLang="en-US" sz="2400" dirty="0">
                          <a:latin typeface="微软雅黑" pitchFamily="34" charset="-122"/>
                          <a:ea typeface="微软雅黑" pitchFamily="34" charset="-122"/>
                        </a:rPr>
                        <a:t>数据库系统</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黑板系统</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其他常用</a:t>
            </a:r>
            <a:r>
              <a:rPr lang="en-US" altLang="zh-CN"/>
              <a:t>SA</a:t>
            </a:r>
            <a:r>
              <a:rPr lang="zh-CN" altLang="en-US"/>
              <a:t>风格</a:t>
            </a:r>
          </a:p>
        </p:txBody>
      </p:sp>
      <p:graphicFrame>
        <p:nvGraphicFramePr>
          <p:cNvPr id="4" name="表格 3"/>
          <p:cNvGraphicFramePr>
            <a:graphicFrameLocks noGrp="1"/>
          </p:cNvGraphicFramePr>
          <p:nvPr/>
        </p:nvGraphicFramePr>
        <p:xfrm>
          <a:off x="1952625" y="2000250"/>
          <a:ext cx="8358246" cy="4206240"/>
        </p:xfrm>
        <a:graphic>
          <a:graphicData uri="http://schemas.openxmlformats.org/drawingml/2006/table">
            <a:tbl>
              <a:tblPr firstRow="1" bandRow="1">
                <a:tableStyleId>{2A488322-F2BA-4B5B-9748-0D474271808F}</a:tableStyleId>
              </a:tblPr>
              <a:tblGrid>
                <a:gridCol w="3286148">
                  <a:extLst>
                    <a:ext uri="{9D8B030D-6E8A-4147-A177-3AD203B41FA5}">
                      <a16:colId xmlns:a16="http://schemas.microsoft.com/office/drawing/2014/main" val="20000"/>
                    </a:ext>
                  </a:extLst>
                </a:gridCol>
                <a:gridCol w="5072098">
                  <a:extLst>
                    <a:ext uri="{9D8B030D-6E8A-4147-A177-3AD203B41FA5}">
                      <a16:colId xmlns:a16="http://schemas.microsoft.com/office/drawing/2014/main" val="20001"/>
                    </a:ext>
                  </a:extLst>
                </a:gridCol>
              </a:tblGrid>
              <a:tr h="370840">
                <a:tc>
                  <a:txBody>
                    <a:bodyPr/>
                    <a:lstStyle/>
                    <a:p>
                      <a:r>
                        <a:rPr lang="zh-CN" altLang="en-US" sz="2400" dirty="0">
                          <a:latin typeface="微软雅黑" pitchFamily="34" charset="-122"/>
                          <a:ea typeface="微软雅黑" pitchFamily="34" charset="-122"/>
                        </a:rPr>
                        <a:t>分类</a:t>
                      </a:r>
                    </a:p>
                  </a:txBody>
                  <a:tcPr/>
                </a:tc>
                <a:tc>
                  <a:txBody>
                    <a:bodyPr/>
                    <a:lstStyle/>
                    <a:p>
                      <a:r>
                        <a:rPr lang="zh-CN" altLang="en-US" sz="2400" dirty="0">
                          <a:latin typeface="微软雅黑" pitchFamily="34" charset="-122"/>
                          <a:ea typeface="微软雅黑" pitchFamily="34" charset="-122"/>
                        </a:rPr>
                        <a:t>典型风格</a:t>
                      </a:r>
                    </a:p>
                  </a:txBody>
                  <a:tcPr/>
                </a:tc>
                <a:extLst>
                  <a:ext uri="{0D108BD9-81ED-4DB2-BD59-A6C34878D82A}">
                    <a16:rowId xmlns:a16="http://schemas.microsoft.com/office/drawing/2014/main" val="10000"/>
                  </a:ext>
                </a:extLst>
              </a:tr>
              <a:tr h="370840">
                <a:tc>
                  <a:txBody>
                    <a:bodyPr/>
                    <a:lstStyle/>
                    <a:p>
                      <a:r>
                        <a:rPr lang="zh-CN" altLang="en-US" sz="2400" dirty="0">
                          <a:solidFill>
                            <a:srgbClr val="FF0000"/>
                          </a:solidFill>
                          <a:latin typeface="微软雅黑" pitchFamily="34" charset="-122"/>
                          <a:ea typeface="微软雅黑" pitchFamily="34" charset="-122"/>
                        </a:rPr>
                        <a:t>通讯类</a:t>
                      </a:r>
                    </a:p>
                  </a:txBody>
                  <a:tcPr/>
                </a:tc>
                <a:tc>
                  <a:txBody>
                    <a:bodyPr/>
                    <a:lstStyle/>
                    <a:p>
                      <a:r>
                        <a:rPr lang="en-US" altLang="zh-CN" sz="2400" dirty="0">
                          <a:latin typeface="微软雅黑" pitchFamily="34" charset="-122"/>
                          <a:ea typeface="微软雅黑" pitchFamily="34" charset="-122"/>
                        </a:rPr>
                        <a:t>SOA, Message Bus</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1"/>
                  </a:ext>
                </a:extLst>
              </a:tr>
              <a:tr h="370840">
                <a:tc>
                  <a:txBody>
                    <a:bodyPr/>
                    <a:lstStyle/>
                    <a:p>
                      <a:r>
                        <a:rPr lang="zh-CN" altLang="en-US" sz="2400" dirty="0">
                          <a:solidFill>
                            <a:srgbClr val="FF0000"/>
                          </a:solidFill>
                          <a:latin typeface="微软雅黑" pitchFamily="34" charset="-122"/>
                          <a:ea typeface="微软雅黑" pitchFamily="34" charset="-122"/>
                        </a:rPr>
                        <a:t>部署类</a:t>
                      </a:r>
                    </a:p>
                  </a:txBody>
                  <a:tcPr/>
                </a:tc>
                <a:tc>
                  <a:txBody>
                    <a:bodyPr/>
                    <a:lstStyle/>
                    <a:p>
                      <a:r>
                        <a:rPr lang="en-US" altLang="zh-CN" sz="2400" dirty="0">
                          <a:solidFill>
                            <a:srgbClr val="FF0000"/>
                          </a:solidFill>
                          <a:latin typeface="微软雅黑" pitchFamily="34" charset="-122"/>
                          <a:ea typeface="微软雅黑" pitchFamily="34" charset="-122"/>
                        </a:rPr>
                        <a:t>Client/Server,3-Tier,N-tier</a:t>
                      </a:r>
                      <a:r>
                        <a:rPr lang="en-US" altLang="zh-CN" sz="2400" dirty="0">
                          <a:latin typeface="微软雅黑" pitchFamily="34" charset="-122"/>
                          <a:ea typeface="微软雅黑" pitchFamily="34" charset="-122"/>
                        </a:rPr>
                        <a:t>,Peer-to-peer(P2P),Grid </a:t>
                      </a:r>
                    </a:p>
                    <a:p>
                      <a:r>
                        <a:rPr lang="en-US" altLang="zh-CN" sz="2400" dirty="0">
                          <a:latin typeface="微软雅黑" pitchFamily="34" charset="-122"/>
                          <a:ea typeface="微软雅黑" pitchFamily="34" charset="-122"/>
                        </a:rPr>
                        <a:t>Computing, Cloud Computing</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2"/>
                  </a:ext>
                </a:extLst>
              </a:tr>
              <a:tr h="370840">
                <a:tc>
                  <a:txBody>
                    <a:bodyPr/>
                    <a:lstStyle/>
                    <a:p>
                      <a:r>
                        <a:rPr lang="zh-CN" altLang="en-US" sz="2400" dirty="0">
                          <a:solidFill>
                            <a:srgbClr val="FF0000"/>
                          </a:solidFill>
                          <a:latin typeface="微软雅黑" pitchFamily="34" charset="-122"/>
                          <a:ea typeface="微软雅黑" pitchFamily="34" charset="-122"/>
                        </a:rPr>
                        <a:t>领域类</a:t>
                      </a:r>
                    </a:p>
                  </a:txBody>
                  <a:tcPr/>
                </a:tc>
                <a:tc>
                  <a:txBody>
                    <a:bodyPr/>
                    <a:lstStyle/>
                    <a:p>
                      <a:r>
                        <a:rPr lang="en-US" altLang="zh-CN" sz="2400" dirty="0">
                          <a:latin typeface="微软雅黑" pitchFamily="34" charset="-122"/>
                          <a:ea typeface="微软雅黑" pitchFamily="34" charset="-122"/>
                        </a:rPr>
                        <a:t>Search-oriented architecture,Web2.0</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3"/>
                  </a:ext>
                </a:extLst>
              </a:tr>
              <a:tr h="370840">
                <a:tc>
                  <a:txBody>
                    <a:bodyPr/>
                    <a:lstStyle/>
                    <a:p>
                      <a:r>
                        <a:rPr lang="zh-CN" altLang="en-US" sz="2400" dirty="0">
                          <a:solidFill>
                            <a:srgbClr val="FF0000"/>
                          </a:solidFill>
                          <a:latin typeface="微软雅黑" pitchFamily="34" charset="-122"/>
                          <a:ea typeface="微软雅黑" pitchFamily="34" charset="-122"/>
                        </a:rPr>
                        <a:t>交互类</a:t>
                      </a:r>
                    </a:p>
                  </a:txBody>
                  <a:tcPr/>
                </a:tc>
                <a:tc>
                  <a:txBody>
                    <a:bodyPr/>
                    <a:lstStyle/>
                    <a:p>
                      <a:r>
                        <a:rPr lang="en-US" altLang="zh-CN" sz="2400" dirty="0">
                          <a:latin typeface="微软雅黑" pitchFamily="34" charset="-122"/>
                          <a:ea typeface="微软雅黑" pitchFamily="34" charset="-122"/>
                        </a:rPr>
                        <a:t>MVC, Separated Presentation</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4"/>
                  </a:ext>
                </a:extLst>
              </a:tr>
              <a:tr h="370840">
                <a:tc>
                  <a:txBody>
                    <a:bodyPr/>
                    <a:lstStyle/>
                    <a:p>
                      <a:r>
                        <a:rPr lang="zh-CN" altLang="en-US" sz="2400" dirty="0">
                          <a:solidFill>
                            <a:srgbClr val="FF0000"/>
                          </a:solidFill>
                          <a:latin typeface="微软雅黑" pitchFamily="34" charset="-122"/>
                          <a:ea typeface="微软雅黑" pitchFamily="34" charset="-122"/>
                        </a:rPr>
                        <a:t>结构类</a:t>
                      </a:r>
                    </a:p>
                  </a:txBody>
                  <a:tcPr/>
                </a:tc>
                <a:tc>
                  <a:txBody>
                    <a:bodyPr/>
                    <a:lstStyle/>
                    <a:p>
                      <a:r>
                        <a:rPr lang="en-US" altLang="zh-CN" sz="2400" dirty="0" err="1">
                          <a:solidFill>
                            <a:srgbClr val="FF0000"/>
                          </a:solidFill>
                          <a:latin typeface="微软雅黑" pitchFamily="34" charset="-122"/>
                          <a:ea typeface="微软雅黑" pitchFamily="34" charset="-122"/>
                        </a:rPr>
                        <a:t>Plugin</a:t>
                      </a:r>
                      <a:r>
                        <a:rPr lang="en-US" altLang="zh-CN" sz="2400" dirty="0">
                          <a:latin typeface="微软雅黑" pitchFamily="34" charset="-122"/>
                          <a:ea typeface="微软雅黑" pitchFamily="34" charset="-122"/>
                        </a:rPr>
                        <a:t>, Shared nothing architecture</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体系结构的概念</a:t>
            </a:r>
            <a:endParaRPr lang="en-US" altLang="zh-CN" dirty="0"/>
          </a:p>
          <a:p>
            <a:pPr lvl="1">
              <a:buBlip>
                <a:blip r:embed="rId3"/>
              </a:buBlip>
            </a:pPr>
            <a:r>
              <a:rPr lang="zh-CN" altLang="en-US" dirty="0"/>
              <a:t>体系结构的风格（分类）</a:t>
            </a:r>
            <a:endParaRPr lang="en-US" altLang="zh-CN" dirty="0"/>
          </a:p>
          <a:p>
            <a:pPr lvl="1">
              <a:buFontTx/>
              <a:buBlip>
                <a:blip r:embed="rId3"/>
              </a:buBlip>
            </a:pPr>
            <a:r>
              <a:rPr lang="zh-CN" altLang="en-US" dirty="0">
                <a:solidFill>
                  <a:srgbClr val="FF0000"/>
                </a:solidFill>
              </a:rPr>
              <a:t>数据流风格</a:t>
            </a:r>
            <a:endParaRPr lang="en-US" altLang="zh-CN"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sz="half" idx="10"/>
          </p:nvPr>
        </p:nvSpPr>
        <p:spPr>
          <a:xfrm>
            <a:off x="1981200" y="1071563"/>
            <a:ext cx="8186738" cy="5357812"/>
          </a:xfrm>
        </p:spPr>
        <p:txBody>
          <a:bodyPr/>
          <a:lstStyle/>
          <a:p>
            <a:pPr marL="571500" indent="-571500">
              <a:lnSpc>
                <a:spcPct val="90000"/>
              </a:lnSpc>
              <a:buBlip>
                <a:blip r:embed="rId3"/>
              </a:buBlip>
            </a:pPr>
            <a:r>
              <a:rPr lang="zh-CN" altLang="en-US">
                <a:solidFill>
                  <a:srgbClr val="FF0000"/>
                </a:solidFill>
              </a:rPr>
              <a:t>什么是数据流风格？</a:t>
            </a:r>
          </a:p>
          <a:p>
            <a:pPr marL="966788" lvl="1" indent="-509588">
              <a:lnSpc>
                <a:spcPct val="90000"/>
              </a:lnSpc>
              <a:buBlip>
                <a:blip r:embed="rId4"/>
              </a:buBlip>
            </a:pPr>
            <a:r>
              <a:rPr lang="zh-CN" altLang="en-US"/>
              <a:t>数据从一个处理单元流入到另一个处理单元，每经过一个单元就做一次转换。</a:t>
            </a:r>
          </a:p>
          <a:p>
            <a:pPr marL="571500" indent="-571500">
              <a:lnSpc>
                <a:spcPct val="90000"/>
              </a:lnSpc>
              <a:buBlip>
                <a:blip r:embed="rId3"/>
              </a:buBlip>
            </a:pPr>
            <a:endParaRPr lang="zh-CN" altLang="en-US" b="0"/>
          </a:p>
          <a:p>
            <a:pPr marL="966788" lvl="1" indent="-509588">
              <a:lnSpc>
                <a:spcPct val="90000"/>
              </a:lnSpc>
              <a:buBlip>
                <a:blip r:embed="rId4"/>
              </a:buBlip>
            </a:pPr>
            <a:endParaRPr lang="en-US" altLang="zh-CN" sz="2400"/>
          </a:p>
        </p:txBody>
      </p:sp>
      <p:sp>
        <p:nvSpPr>
          <p:cNvPr id="6" name="灯片编号占位符 5"/>
          <p:cNvSpPr>
            <a:spLocks noGrp="1"/>
          </p:cNvSpPr>
          <p:nvPr>
            <p:ph type="sldNum" sz="quarter" idx="4294967295"/>
          </p:nvPr>
        </p:nvSpPr>
        <p:spPr>
          <a:xfrm>
            <a:off x="8534400" y="6245225"/>
            <a:ext cx="2133600" cy="476250"/>
          </a:xfrm>
        </p:spPr>
        <p:txBody>
          <a:bodyPr/>
          <a:lstStyle/>
          <a:p>
            <a:pPr>
              <a:defRPr/>
            </a:pPr>
            <a:fld id="{DB5482D9-72E0-4529-89D9-D4E1D15C0A5D}" type="slidenum">
              <a:rPr lang="en-US" altLang="zh-CN"/>
              <a:pPr>
                <a:defRPr/>
              </a:pPr>
              <a:t>17</a:t>
            </a:fld>
            <a:endParaRPr lang="en-US" altLang="zh-CN"/>
          </a:p>
        </p:txBody>
      </p:sp>
      <p:sp>
        <p:nvSpPr>
          <p:cNvPr id="5" name="Rectangle 2"/>
          <p:cNvSpPr txBox="1">
            <a:spLocks noChangeArrowheads="1"/>
          </p:cNvSpPr>
          <p:nvPr/>
        </p:nvSpPr>
        <p:spPr bwMode="auto">
          <a:xfrm>
            <a:off x="2423592" y="3143251"/>
            <a:ext cx="7715771" cy="157162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marL="285750" indent="-285750" eaLnBrk="0" hangingPunct="0">
              <a:spcBef>
                <a:spcPct val="20000"/>
              </a:spcBef>
              <a:defRPr/>
            </a:pPr>
            <a:r>
              <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  注意：数据流风格不是某个过程的数据流图，它描述的是系统体系结构级别的设计。</a:t>
            </a:r>
          </a:p>
          <a:p>
            <a:pPr marL="342900" indent="-342900" eaLnBrk="0" hangingPunct="0">
              <a:spcBef>
                <a:spcPct val="20000"/>
              </a:spcBef>
              <a:buBlip>
                <a:blip r:embed="rId5"/>
              </a:buBlip>
              <a:defRPr/>
            </a:pPr>
            <a:endParaRPr lang="en-US" altLang="zh-CN"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数据流风格的直观理解</a:t>
            </a:r>
          </a:p>
        </p:txBody>
      </p:sp>
      <p:pic>
        <p:nvPicPr>
          <p:cNvPr id="33795" name="Picture 2"/>
          <p:cNvPicPr>
            <a:picLocks noChangeAspect="1" noChangeArrowheads="1"/>
          </p:cNvPicPr>
          <p:nvPr/>
        </p:nvPicPr>
        <p:blipFill>
          <a:blip r:embed="rId4" cstate="print"/>
          <a:srcRect/>
          <a:stretch>
            <a:fillRect/>
          </a:stretch>
        </p:blipFill>
        <p:spPr bwMode="auto">
          <a:xfrm>
            <a:off x="2809876" y="2071688"/>
            <a:ext cx="6143625" cy="2825750"/>
          </a:xfrm>
          <a:prstGeom prst="rect">
            <a:avLst/>
          </a:prstGeom>
          <a:noFill/>
          <a:ln w="9525">
            <a:noFill/>
            <a:miter lim="800000"/>
            <a:headEnd/>
            <a:tailEnd/>
          </a:ln>
        </p:spPr>
      </p:pic>
      <p:sp>
        <p:nvSpPr>
          <p:cNvPr id="33796" name="TextBox 3"/>
          <p:cNvSpPr txBox="1">
            <a:spLocks noChangeArrowheads="1"/>
          </p:cNvSpPr>
          <p:nvPr/>
        </p:nvSpPr>
        <p:spPr bwMode="auto">
          <a:xfrm>
            <a:off x="3381375" y="5143500"/>
            <a:ext cx="5314950" cy="400050"/>
          </a:xfrm>
          <a:prstGeom prst="rect">
            <a:avLst/>
          </a:prstGeom>
          <a:noFill/>
          <a:ln w="9525">
            <a:noFill/>
            <a:miter lim="800000"/>
            <a:headEnd/>
            <a:tailEnd/>
          </a:ln>
        </p:spPr>
        <p:txBody>
          <a:bodyPr wrap="none">
            <a:spAutoFit/>
          </a:bodyPr>
          <a:lstStyle/>
          <a:p>
            <a:r>
              <a:rPr lang="zh-CN" altLang="en-US" sz="2000" b="1">
                <a:latin typeface="微软雅黑" pitchFamily="34" charset="-122"/>
                <a:ea typeface="微软雅黑" pitchFamily="34" charset="-122"/>
              </a:rPr>
              <a:t>处理：数据到达即被激活，无数据时不工作。</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数据流风格的基本构件（</a:t>
            </a:r>
            <a:r>
              <a:rPr lang="en-US" altLang="zh-CN"/>
              <a:t>Component</a:t>
            </a:r>
            <a:r>
              <a:rPr lang="zh-CN" altLang="en-US"/>
              <a:t>）</a:t>
            </a:r>
            <a:endParaRPr lang="en-US" altLang="zh-CN"/>
          </a:p>
          <a:p>
            <a:pPr lvl="1">
              <a:buFontTx/>
              <a:buBlip>
                <a:blip r:embed="rId4"/>
              </a:buBlip>
            </a:pPr>
            <a:r>
              <a:rPr lang="zh-CN" altLang="en-US">
                <a:solidFill>
                  <a:srgbClr val="FF0000"/>
                </a:solidFill>
              </a:rPr>
              <a:t>基本构件：</a:t>
            </a:r>
            <a:r>
              <a:rPr lang="zh-CN" altLang="en-US"/>
              <a:t>数据处理</a:t>
            </a:r>
            <a:endParaRPr lang="en-US" altLang="zh-CN"/>
          </a:p>
          <a:p>
            <a:pPr lvl="1">
              <a:buFontTx/>
              <a:buBlip>
                <a:blip r:embed="rId4"/>
              </a:buBlip>
            </a:pPr>
            <a:r>
              <a:rPr lang="zh-CN" altLang="en-US">
                <a:solidFill>
                  <a:srgbClr val="FF0000"/>
                </a:solidFill>
              </a:rPr>
              <a:t>构件接口：</a:t>
            </a:r>
            <a:r>
              <a:rPr lang="zh-CN" altLang="en-US"/>
              <a:t>输入端口和输出端口</a:t>
            </a:r>
          </a:p>
        </p:txBody>
      </p:sp>
      <p:pic>
        <p:nvPicPr>
          <p:cNvPr id="34819" name="Picture 2"/>
          <p:cNvPicPr>
            <a:picLocks noChangeAspect="1" noChangeArrowheads="1"/>
          </p:cNvPicPr>
          <p:nvPr/>
        </p:nvPicPr>
        <p:blipFill>
          <a:blip r:embed="rId5" cstate="print"/>
          <a:srcRect/>
          <a:stretch>
            <a:fillRect/>
          </a:stretch>
        </p:blipFill>
        <p:spPr bwMode="auto">
          <a:xfrm>
            <a:off x="2809875" y="3429000"/>
            <a:ext cx="6140450" cy="15001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anim calcmode="lin" valueType="num">
                                      <p:cBhvr additive="base">
                                        <p:cTn id="7" dur="500" fill="hold"/>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2">
                                            <p:txEl>
                                              <p:pRg st="2" end="2"/>
                                            </p:txEl>
                                          </p:spTgt>
                                        </p:tgtEl>
                                        <p:attrNameLst>
                                          <p:attrName>style.visibility</p:attrName>
                                        </p:attrNameLst>
                                      </p:cBhvr>
                                      <p:to>
                                        <p:strVal val="visible"/>
                                      </p:to>
                                    </p:set>
                                    <p:anim calcmode="lin" valueType="num">
                                      <p:cBhvr additive="base">
                                        <p:cTn id="13" dur="500" fill="hold"/>
                                        <p:tgtEl>
                                          <p:spTgt spid="358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体系结构的概念</a:t>
            </a:r>
            <a:endParaRPr lang="en-US" altLang="zh-CN" dirty="0"/>
          </a:p>
          <a:p>
            <a:pPr lvl="1">
              <a:buBlip>
                <a:blip r:embed="rId3"/>
              </a:buBlip>
            </a:pPr>
            <a:r>
              <a:rPr lang="zh-CN" altLang="en-US" dirty="0"/>
              <a:t>体系结构的风格（分类）</a:t>
            </a:r>
            <a:endParaRPr lang="en-US" altLang="zh-CN" dirty="0"/>
          </a:p>
          <a:p>
            <a:pPr lvl="1">
              <a:buFontTx/>
              <a:buBlip>
                <a:blip r:embed="rId3"/>
              </a:buBlip>
            </a:pPr>
            <a:r>
              <a:rPr lang="zh-CN" altLang="en-US" dirty="0"/>
              <a:t>数据流风格</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数据流风格的连接件（</a:t>
            </a:r>
            <a:r>
              <a:rPr lang="en-US" altLang="zh-CN"/>
              <a:t>Connector</a:t>
            </a:r>
            <a:r>
              <a:rPr lang="zh-CN" altLang="en-US"/>
              <a:t>）</a:t>
            </a:r>
            <a:endParaRPr lang="en-US" altLang="zh-CN"/>
          </a:p>
          <a:p>
            <a:pPr lvl="1">
              <a:buFontTx/>
              <a:buBlip>
                <a:blip r:embed="rId4"/>
              </a:buBlip>
            </a:pPr>
            <a:r>
              <a:rPr lang="zh-CN" altLang="en-US">
                <a:solidFill>
                  <a:srgbClr val="FF0000"/>
                </a:solidFill>
              </a:rPr>
              <a:t>连接件</a:t>
            </a:r>
            <a:r>
              <a:rPr lang="zh-CN" altLang="en-US"/>
              <a:t>：数据流</a:t>
            </a:r>
          </a:p>
        </p:txBody>
      </p:sp>
      <p:pic>
        <p:nvPicPr>
          <p:cNvPr id="35843" name="Picture 2"/>
          <p:cNvPicPr>
            <a:picLocks noChangeAspect="1" noChangeArrowheads="1"/>
          </p:cNvPicPr>
          <p:nvPr/>
        </p:nvPicPr>
        <p:blipFill>
          <a:blip r:embed="rId5" cstate="print"/>
          <a:srcRect/>
          <a:stretch>
            <a:fillRect/>
          </a:stretch>
        </p:blipFill>
        <p:spPr bwMode="auto">
          <a:xfrm>
            <a:off x="2309813" y="3071814"/>
            <a:ext cx="7904162" cy="185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anim calcmode="lin" valueType="num">
                                      <p:cBhvr additive="base">
                                        <p:cTn id="7" dur="500" fill="hold"/>
                                        <p:tgtEl>
                                          <p:spTgt spid="368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数据流风格的拓扑结构（</a:t>
            </a:r>
            <a:r>
              <a:rPr lang="en-US" altLang="zh-CN"/>
              <a:t>Topology</a:t>
            </a:r>
            <a:r>
              <a:rPr lang="zh-CN" altLang="en-US"/>
              <a:t>）</a:t>
            </a:r>
            <a:endParaRPr lang="en-US" altLang="zh-CN"/>
          </a:p>
          <a:p>
            <a:pPr lvl="1">
              <a:buFontTx/>
              <a:buBlip>
                <a:blip r:embed="rId3"/>
              </a:buBlip>
            </a:pPr>
            <a:r>
              <a:rPr lang="zh-CN" altLang="en-US"/>
              <a:t>任意拓扑结构的</a:t>
            </a:r>
            <a:r>
              <a:rPr lang="zh-CN" altLang="en-US">
                <a:solidFill>
                  <a:srgbClr val="FF0000"/>
                </a:solidFill>
              </a:rPr>
              <a:t>图</a:t>
            </a:r>
            <a:endParaRPr lang="en-US" altLang="zh-CN">
              <a:solidFill>
                <a:srgbClr val="FF0000"/>
              </a:solidFill>
            </a:endParaRPr>
          </a:p>
          <a:p>
            <a:pPr lvl="2">
              <a:buFontTx/>
              <a:buBlip>
                <a:blip r:embed="rId3"/>
              </a:buBlip>
            </a:pPr>
            <a:r>
              <a:rPr lang="zh-CN" altLang="en-US"/>
              <a:t>一般来说，数据的流向是</a:t>
            </a:r>
            <a:r>
              <a:rPr lang="zh-CN" altLang="en-US">
                <a:solidFill>
                  <a:srgbClr val="FF0000"/>
                </a:solidFill>
              </a:rPr>
              <a:t>无序</a:t>
            </a:r>
            <a:r>
              <a:rPr lang="zh-CN" altLang="en-US"/>
              <a:t>的</a:t>
            </a:r>
            <a:endParaRPr lang="en-US" altLang="zh-CN"/>
          </a:p>
          <a:p>
            <a:pPr lvl="2">
              <a:buFontTx/>
              <a:buBlip>
                <a:blip r:embed="rId3"/>
              </a:buBlip>
            </a:pPr>
            <a:r>
              <a:rPr lang="zh-CN" altLang="en-US"/>
              <a:t>我们主要关注近似线性的数据流</a:t>
            </a:r>
            <a:endParaRPr lang="en-US" altLang="zh-CN"/>
          </a:p>
          <a:p>
            <a:pPr lvl="2">
              <a:buFontTx/>
              <a:buBlip>
                <a:blip r:embed="rId3"/>
              </a:buBlip>
            </a:pPr>
            <a:r>
              <a:rPr lang="zh-CN" altLang="en-US"/>
              <a:t>或在限度内的循环数据流</a:t>
            </a:r>
          </a:p>
        </p:txBody>
      </p:sp>
      <p:pic>
        <p:nvPicPr>
          <p:cNvPr id="36867" name="Picture 2"/>
          <p:cNvPicPr>
            <a:picLocks noChangeAspect="1" noChangeArrowheads="1"/>
          </p:cNvPicPr>
          <p:nvPr/>
        </p:nvPicPr>
        <p:blipFill>
          <a:blip r:embed="rId4" cstate="print"/>
          <a:srcRect/>
          <a:stretch>
            <a:fillRect/>
          </a:stretch>
        </p:blipFill>
        <p:spPr bwMode="auto">
          <a:xfrm>
            <a:off x="2024064" y="3929064"/>
            <a:ext cx="4357687" cy="2003425"/>
          </a:xfrm>
          <a:prstGeom prst="rect">
            <a:avLst/>
          </a:prstGeom>
          <a:noFill/>
          <a:ln w="9525">
            <a:noFill/>
            <a:miter lim="800000"/>
            <a:headEnd/>
            <a:tailEnd/>
          </a:ln>
        </p:spPr>
      </p:pic>
      <p:pic>
        <p:nvPicPr>
          <p:cNvPr id="36868" name="Picture 2"/>
          <p:cNvPicPr>
            <a:picLocks noChangeAspect="1" noChangeArrowheads="1"/>
          </p:cNvPicPr>
          <p:nvPr/>
        </p:nvPicPr>
        <p:blipFill>
          <a:blip r:embed="rId5" cstate="print"/>
          <a:srcRect/>
          <a:stretch>
            <a:fillRect/>
          </a:stretch>
        </p:blipFill>
        <p:spPr bwMode="auto">
          <a:xfrm>
            <a:off x="6596064" y="3786189"/>
            <a:ext cx="3571875" cy="2409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anim calcmode="lin" valueType="num">
                                      <p:cBhvr additive="base">
                                        <p:cTn id="7" dur="500" fill="hold"/>
                                        <p:tgtEl>
                                          <p:spTgt spid="368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6">
                                            <p:txEl>
                                              <p:pRg st="2" end="2"/>
                                            </p:txEl>
                                          </p:spTgt>
                                        </p:tgtEl>
                                        <p:attrNameLst>
                                          <p:attrName>style.visibility</p:attrName>
                                        </p:attrNameLst>
                                      </p:cBhvr>
                                      <p:to>
                                        <p:strVal val="visible"/>
                                      </p:to>
                                    </p:set>
                                    <p:anim calcmode="lin" valueType="num">
                                      <p:cBhvr additive="base">
                                        <p:cTn id="11" dur="500" fill="hold"/>
                                        <p:tgtEl>
                                          <p:spTgt spid="3686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866">
                                            <p:txEl>
                                              <p:pRg st="3" end="3"/>
                                            </p:txEl>
                                          </p:spTgt>
                                        </p:tgtEl>
                                        <p:attrNameLst>
                                          <p:attrName>style.visibility</p:attrName>
                                        </p:attrNameLst>
                                      </p:cBhvr>
                                      <p:to>
                                        <p:strVal val="visible"/>
                                      </p:to>
                                    </p:set>
                                    <p:anim calcmode="lin" valueType="num">
                                      <p:cBhvr additive="base">
                                        <p:cTn id="15" dur="500" fill="hold"/>
                                        <p:tgtEl>
                                          <p:spTgt spid="3686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86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866">
                                            <p:txEl>
                                              <p:pRg st="4" end="4"/>
                                            </p:txEl>
                                          </p:spTgt>
                                        </p:tgtEl>
                                        <p:attrNameLst>
                                          <p:attrName>style.visibility</p:attrName>
                                        </p:attrNameLst>
                                      </p:cBhvr>
                                      <p:to>
                                        <p:strVal val="visible"/>
                                      </p:to>
                                    </p:set>
                                    <p:anim calcmode="lin" valueType="num">
                                      <p:cBhvr additive="base">
                                        <p:cTn id="19" dur="500" fill="hold"/>
                                        <p:tgtEl>
                                          <p:spTgt spid="3686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36867"/>
                                        </p:tgtEl>
                                        <p:attrNameLst>
                                          <p:attrName>style.visibility</p:attrName>
                                        </p:attrNameLst>
                                      </p:cBhvr>
                                      <p:to>
                                        <p:strVal val="visible"/>
                                      </p:to>
                                    </p:set>
                                    <p:anim calcmode="lin" valueType="num">
                                      <p:cBhvr>
                                        <p:cTn id="25" dur="500" fill="hold"/>
                                        <p:tgtEl>
                                          <p:spTgt spid="36867"/>
                                        </p:tgtEl>
                                        <p:attrNameLst>
                                          <p:attrName>ppt_w</p:attrName>
                                        </p:attrNameLst>
                                      </p:cBhvr>
                                      <p:tavLst>
                                        <p:tav tm="0">
                                          <p:val>
                                            <p:fltVal val="0"/>
                                          </p:val>
                                        </p:tav>
                                        <p:tav tm="100000">
                                          <p:val>
                                            <p:strVal val="#ppt_w"/>
                                          </p:val>
                                        </p:tav>
                                      </p:tavLst>
                                    </p:anim>
                                    <p:anim calcmode="lin" valueType="num">
                                      <p:cBhvr>
                                        <p:cTn id="26" dur="500" fill="hold"/>
                                        <p:tgtEl>
                                          <p:spTgt spid="3686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36868"/>
                                        </p:tgtEl>
                                        <p:attrNameLst>
                                          <p:attrName>style.visibility</p:attrName>
                                        </p:attrNameLst>
                                      </p:cBhvr>
                                      <p:to>
                                        <p:strVal val="visible"/>
                                      </p:to>
                                    </p:set>
                                    <p:anim calcmode="lin" valueType="num">
                                      <p:cBhvr>
                                        <p:cTn id="31" dur="500" fill="hold"/>
                                        <p:tgtEl>
                                          <p:spTgt spid="36868"/>
                                        </p:tgtEl>
                                        <p:attrNameLst>
                                          <p:attrName>ppt_w</p:attrName>
                                        </p:attrNameLst>
                                      </p:cBhvr>
                                      <p:tavLst>
                                        <p:tav tm="0">
                                          <p:val>
                                            <p:strVal val="#ppt_w*0.70"/>
                                          </p:val>
                                        </p:tav>
                                        <p:tav tm="100000">
                                          <p:val>
                                            <p:strVal val="#ppt_w"/>
                                          </p:val>
                                        </p:tav>
                                      </p:tavLst>
                                    </p:anim>
                                    <p:anim calcmode="lin" valueType="num">
                                      <p:cBhvr>
                                        <p:cTn id="32" dur="500" fill="hold"/>
                                        <p:tgtEl>
                                          <p:spTgt spid="36868"/>
                                        </p:tgtEl>
                                        <p:attrNameLst>
                                          <p:attrName>ppt_h</p:attrName>
                                        </p:attrNameLst>
                                      </p:cBhvr>
                                      <p:tavLst>
                                        <p:tav tm="0">
                                          <p:val>
                                            <p:strVal val="#ppt_h"/>
                                          </p:val>
                                        </p:tav>
                                        <p:tav tm="100000">
                                          <p:val>
                                            <p:strVal val="#ppt_h"/>
                                          </p:val>
                                        </p:tav>
                                      </p:tavLst>
                                    </p:anim>
                                    <p:animEffect transition="in" filter="fade">
                                      <p:cBhvr>
                                        <p:cTn id="33"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sz="half" idx="10"/>
          </p:nvPr>
        </p:nvSpPr>
        <p:spPr>
          <a:xfrm>
            <a:off x="1981200" y="1071563"/>
            <a:ext cx="8186738" cy="5357812"/>
          </a:xfrm>
        </p:spPr>
        <p:txBody>
          <a:bodyPr/>
          <a:lstStyle/>
          <a:p>
            <a:pPr>
              <a:buFontTx/>
              <a:buBlip>
                <a:blip r:embed="rId3"/>
              </a:buBlip>
            </a:pPr>
            <a:r>
              <a:rPr lang="zh-CN" altLang="en-US" dirty="0"/>
              <a:t>三种典型的数据流风格</a:t>
            </a:r>
            <a:endParaRPr lang="en-US" altLang="zh-CN" dirty="0"/>
          </a:p>
          <a:p>
            <a:pPr lvl="1">
              <a:buFontTx/>
              <a:buBlip>
                <a:blip r:embed="rId4"/>
              </a:buBlip>
            </a:pPr>
            <a:r>
              <a:rPr lang="zh-CN" altLang="en-US" dirty="0">
                <a:solidFill>
                  <a:srgbClr val="FF0000"/>
                </a:solidFill>
              </a:rPr>
              <a:t>管道</a:t>
            </a:r>
            <a:r>
              <a:rPr lang="en-US" altLang="zh-CN" dirty="0">
                <a:solidFill>
                  <a:srgbClr val="FF0000"/>
                </a:solidFill>
              </a:rPr>
              <a:t>/</a:t>
            </a:r>
            <a:r>
              <a:rPr lang="zh-CN" altLang="en-US" dirty="0">
                <a:solidFill>
                  <a:srgbClr val="FF0000"/>
                </a:solidFill>
              </a:rPr>
              <a:t>过滤器</a:t>
            </a:r>
            <a:r>
              <a:rPr lang="zh-CN" altLang="en-US" dirty="0"/>
              <a:t>（</a:t>
            </a:r>
            <a:r>
              <a:rPr lang="en-US" altLang="zh-CN" dirty="0"/>
              <a:t>Pipe-and-Filter</a:t>
            </a:r>
            <a:r>
              <a:rPr lang="zh-CN" altLang="en-US" dirty="0"/>
              <a:t>）</a:t>
            </a:r>
            <a:endParaRPr lang="en-US" altLang="zh-CN" dirty="0"/>
          </a:p>
          <a:p>
            <a:pPr lvl="1">
              <a:buFontTx/>
              <a:buBlip>
                <a:blip r:embed="rId4"/>
              </a:buBlip>
            </a:pPr>
            <a:r>
              <a:rPr lang="zh-CN" altLang="en-US" dirty="0"/>
              <a:t>批处理（</a:t>
            </a:r>
            <a:r>
              <a:rPr lang="en-US" altLang="zh-CN" dirty="0"/>
              <a:t>Batch Sequential</a:t>
            </a:r>
            <a:r>
              <a:rPr lang="zh-CN" altLang="en-US" dirty="0"/>
              <a:t>）</a:t>
            </a:r>
            <a:endParaRPr lang="en-US" altLang="zh-CN" dirty="0"/>
          </a:p>
          <a:p>
            <a:pPr lvl="1">
              <a:buFontTx/>
              <a:buBlip>
                <a:blip r:embed="rId4"/>
              </a:buBlip>
            </a:pPr>
            <a:r>
              <a:rPr lang="zh-CN" altLang="en-US" dirty="0"/>
              <a:t>过程控制（</a:t>
            </a:r>
            <a:r>
              <a:rPr lang="en-US" altLang="zh-CN" dirty="0"/>
              <a:t>Process Control</a:t>
            </a:r>
            <a:r>
              <a:rPr lang="zh-CN" alt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管道与过滤器（</a:t>
            </a:r>
            <a:r>
              <a:rPr lang="en-US" altLang="zh-CN"/>
              <a:t>Pipe-and-Filter</a:t>
            </a:r>
            <a:r>
              <a:rPr lang="zh-CN" altLang="en-US"/>
              <a:t>）</a:t>
            </a:r>
          </a:p>
        </p:txBody>
      </p:sp>
      <p:pic>
        <p:nvPicPr>
          <p:cNvPr id="39939" name="Picture 2"/>
          <p:cNvPicPr>
            <a:picLocks noChangeAspect="1" noChangeArrowheads="1"/>
          </p:cNvPicPr>
          <p:nvPr/>
        </p:nvPicPr>
        <p:blipFill>
          <a:blip r:embed="rId4" cstate="print"/>
          <a:srcRect/>
          <a:stretch>
            <a:fillRect/>
          </a:stretch>
        </p:blipFill>
        <p:spPr bwMode="auto">
          <a:xfrm>
            <a:off x="2309813" y="1857376"/>
            <a:ext cx="7588250" cy="38576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3"/>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过滤器风格的直观结构</a:t>
            </a:r>
          </a:p>
          <a:p>
            <a:pPr>
              <a:buFontTx/>
              <a:buBlip>
                <a:blip r:embed="rId3"/>
              </a:buBlip>
            </a:pPr>
            <a:endParaRPr lang="zh-CN" altLang="en-US"/>
          </a:p>
        </p:txBody>
      </p:sp>
      <p:pic>
        <p:nvPicPr>
          <p:cNvPr id="40963" name="Picture 4"/>
          <p:cNvPicPr>
            <a:picLocks noChangeAspect="1" noChangeArrowheads="1"/>
          </p:cNvPicPr>
          <p:nvPr/>
        </p:nvPicPr>
        <p:blipFill>
          <a:blip r:embed="rId4" cstate="print"/>
          <a:srcRect/>
          <a:stretch>
            <a:fillRect/>
          </a:stretch>
        </p:blipFill>
        <p:spPr bwMode="auto">
          <a:xfrm>
            <a:off x="2024064" y="2143126"/>
            <a:ext cx="8201025" cy="32861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过滤器风格的基本构成</a:t>
            </a:r>
            <a:endParaRPr lang="zh-CN" altLang="en-US">
              <a:latin typeface="Arial" pitchFamily="34" charset="0"/>
            </a:endParaRPr>
          </a:p>
          <a:p>
            <a:pPr lvl="1">
              <a:buFontTx/>
              <a:buBlip>
                <a:blip r:embed="rId4"/>
              </a:buBlip>
            </a:pPr>
            <a:r>
              <a:rPr lang="zh-CN" altLang="en-US">
                <a:solidFill>
                  <a:srgbClr val="FF0000"/>
                </a:solidFill>
              </a:rPr>
              <a:t>构件：</a:t>
            </a:r>
            <a:r>
              <a:rPr lang="zh-CN" altLang="en-US">
                <a:solidFill>
                  <a:srgbClr val="FF0000"/>
                </a:solidFill>
                <a:latin typeface="Arial" pitchFamily="34" charset="0"/>
              </a:rPr>
              <a:t>过滤器</a:t>
            </a:r>
            <a:r>
              <a:rPr lang="zh-CN" altLang="en-US">
                <a:latin typeface="Arial" pitchFamily="34" charset="0"/>
              </a:rPr>
              <a:t>，处理数据流</a:t>
            </a:r>
            <a:endParaRPr lang="en-US" altLang="zh-CN">
              <a:latin typeface="Arial" pitchFamily="34" charset="0"/>
            </a:endParaRPr>
          </a:p>
          <a:p>
            <a:pPr lvl="2">
              <a:buFontTx/>
              <a:buBlip>
                <a:blip r:embed="rId4"/>
              </a:buBlip>
            </a:pPr>
            <a:r>
              <a:rPr lang="zh-CN" altLang="en-US">
                <a:latin typeface="Arial" pitchFamily="34" charset="0"/>
              </a:rPr>
              <a:t>一个过滤器封装了一个处理步骤</a:t>
            </a:r>
            <a:endParaRPr lang="en-US" altLang="zh-CN">
              <a:latin typeface="Arial" pitchFamily="34" charset="0"/>
            </a:endParaRPr>
          </a:p>
          <a:p>
            <a:pPr lvl="2">
              <a:buFontTx/>
              <a:buBlip>
                <a:blip r:embed="rId4"/>
              </a:buBlip>
            </a:pPr>
            <a:r>
              <a:rPr lang="zh-CN" altLang="en-US">
                <a:latin typeface="Arial" pitchFamily="34" charset="0"/>
              </a:rPr>
              <a:t>数据源点和数据终止点可以看作是特殊的过滤器</a:t>
            </a:r>
            <a:endParaRPr lang="en-US" altLang="zh-CN">
              <a:latin typeface="Arial" pitchFamily="34" charset="0"/>
            </a:endParaRPr>
          </a:p>
          <a:p>
            <a:pPr lvl="1">
              <a:buFontTx/>
              <a:buBlip>
                <a:blip r:embed="rId4"/>
              </a:buBlip>
            </a:pPr>
            <a:r>
              <a:rPr lang="zh-CN" altLang="en-US">
                <a:solidFill>
                  <a:srgbClr val="FF0000"/>
                </a:solidFill>
                <a:latin typeface="Arial" pitchFamily="34" charset="0"/>
              </a:rPr>
              <a:t>连接件：管道</a:t>
            </a:r>
            <a:r>
              <a:rPr lang="zh-CN" altLang="en-US">
                <a:latin typeface="Arial" pitchFamily="34" charset="0"/>
              </a:rPr>
              <a:t>，连接一个源和一个目的过滤器</a:t>
            </a:r>
            <a:endParaRPr lang="en-US" altLang="zh-CN">
              <a:latin typeface="Arial" pitchFamily="34" charset="0"/>
            </a:endParaRPr>
          </a:p>
          <a:p>
            <a:pPr lvl="2">
              <a:buFontTx/>
              <a:buBlip>
                <a:blip r:embed="rId4"/>
              </a:buBlip>
            </a:pPr>
            <a:r>
              <a:rPr lang="zh-CN" altLang="en-US"/>
              <a:t>转发数据流</a:t>
            </a:r>
            <a:endParaRPr lang="en-US" altLang="zh-CN"/>
          </a:p>
          <a:p>
            <a:pPr lvl="1">
              <a:buFontTx/>
              <a:buBlip>
                <a:blip r:embed="rId4"/>
              </a:buBlip>
            </a:pPr>
            <a:r>
              <a:rPr lang="zh-CN" altLang="en-US"/>
              <a:t>连接器定义了数据流图，形成拓扑结构</a:t>
            </a:r>
          </a:p>
          <a:p>
            <a:pPr>
              <a:buFontTx/>
              <a:buBlip>
                <a:blip r:embed="rId3"/>
              </a:buBlip>
            </a:pPr>
            <a:endParaRPr lang="zh-CN" altLang="en-US">
              <a:latin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sz="half" idx="10"/>
          </p:nvPr>
        </p:nvSpPr>
        <p:spPr>
          <a:xfrm>
            <a:off x="1981200" y="1071563"/>
            <a:ext cx="8186738" cy="5357812"/>
          </a:xfrm>
        </p:spPr>
        <p:txBody>
          <a:bodyPr/>
          <a:lstStyle/>
          <a:p>
            <a:pPr>
              <a:buFontTx/>
              <a:buBlip>
                <a:blip r:embed="rId3"/>
              </a:buBlip>
            </a:pPr>
            <a:r>
              <a:rPr lang="zh-CN" altLang="en-US"/>
              <a:t>过滤器</a:t>
            </a:r>
            <a:r>
              <a:rPr lang="en-US" altLang="zh-CN"/>
              <a:t>(Filter)</a:t>
            </a:r>
          </a:p>
          <a:p>
            <a:pPr lvl="1">
              <a:buFontTx/>
              <a:buBlip>
                <a:blip r:embed="rId4"/>
              </a:buBlip>
            </a:pPr>
            <a:r>
              <a:rPr lang="zh-CN" altLang="en-US"/>
              <a:t>目标：</a:t>
            </a:r>
            <a:r>
              <a:rPr lang="zh-CN" altLang="en-US">
                <a:solidFill>
                  <a:srgbClr val="FF0000"/>
                </a:solidFill>
              </a:rPr>
              <a:t>将源数据变换成目标数据</a:t>
            </a:r>
            <a:endParaRPr lang="en-US" altLang="zh-CN">
              <a:solidFill>
                <a:srgbClr val="FF0000"/>
              </a:solidFill>
            </a:endParaRPr>
          </a:p>
          <a:p>
            <a:pPr lvl="1">
              <a:buFontTx/>
              <a:buBlip>
                <a:blip r:embed="rId4"/>
              </a:buBlip>
            </a:pPr>
            <a:r>
              <a:rPr lang="zh-CN" altLang="en-US"/>
              <a:t>过滤器对数据流的</a:t>
            </a:r>
            <a:r>
              <a:rPr lang="zh-CN" altLang="en-US">
                <a:solidFill>
                  <a:srgbClr val="FF0000"/>
                </a:solidFill>
              </a:rPr>
              <a:t>五种变换</a:t>
            </a:r>
            <a:r>
              <a:rPr lang="zh-CN" altLang="en-US"/>
              <a:t>类型</a:t>
            </a:r>
          </a:p>
        </p:txBody>
      </p:sp>
      <p:pic>
        <p:nvPicPr>
          <p:cNvPr id="43011" name="Picture 2"/>
          <p:cNvPicPr>
            <a:picLocks noChangeAspect="1" noChangeArrowheads="1"/>
          </p:cNvPicPr>
          <p:nvPr/>
        </p:nvPicPr>
        <p:blipFill>
          <a:blip r:embed="rId5" cstate="print"/>
          <a:srcRect/>
          <a:stretch>
            <a:fillRect/>
          </a:stretch>
        </p:blipFill>
        <p:spPr bwMode="auto">
          <a:xfrm>
            <a:off x="2595564" y="3143251"/>
            <a:ext cx="3387725" cy="866775"/>
          </a:xfrm>
          <a:prstGeom prst="rect">
            <a:avLst/>
          </a:prstGeom>
          <a:noFill/>
          <a:ln w="9525">
            <a:noFill/>
            <a:miter lim="800000"/>
            <a:headEnd/>
            <a:tailEnd/>
          </a:ln>
        </p:spPr>
      </p:pic>
      <p:pic>
        <p:nvPicPr>
          <p:cNvPr id="43012" name="Picture 4"/>
          <p:cNvPicPr>
            <a:picLocks noChangeAspect="1" noChangeArrowheads="1"/>
          </p:cNvPicPr>
          <p:nvPr/>
        </p:nvPicPr>
        <p:blipFill>
          <a:blip r:embed="rId6" cstate="print"/>
          <a:srcRect/>
          <a:stretch>
            <a:fillRect/>
          </a:stretch>
        </p:blipFill>
        <p:spPr bwMode="auto">
          <a:xfrm>
            <a:off x="6381750" y="3214688"/>
            <a:ext cx="3187700" cy="760412"/>
          </a:xfrm>
          <a:prstGeom prst="rect">
            <a:avLst/>
          </a:prstGeom>
          <a:noFill/>
          <a:ln w="9525">
            <a:noFill/>
            <a:miter lim="800000"/>
            <a:headEnd/>
            <a:tailEnd/>
          </a:ln>
        </p:spPr>
      </p:pic>
      <p:pic>
        <p:nvPicPr>
          <p:cNvPr id="43013" name="Picture 5"/>
          <p:cNvPicPr>
            <a:picLocks noChangeAspect="1" noChangeArrowheads="1"/>
          </p:cNvPicPr>
          <p:nvPr/>
        </p:nvPicPr>
        <p:blipFill>
          <a:blip r:embed="rId7" cstate="print"/>
          <a:srcRect/>
          <a:stretch>
            <a:fillRect/>
          </a:stretch>
        </p:blipFill>
        <p:spPr bwMode="auto">
          <a:xfrm>
            <a:off x="2667000" y="4286251"/>
            <a:ext cx="3079750" cy="746125"/>
          </a:xfrm>
          <a:prstGeom prst="rect">
            <a:avLst/>
          </a:prstGeom>
          <a:noFill/>
          <a:ln w="9525">
            <a:noFill/>
            <a:miter lim="800000"/>
            <a:headEnd/>
            <a:tailEnd/>
          </a:ln>
        </p:spPr>
      </p:pic>
      <p:pic>
        <p:nvPicPr>
          <p:cNvPr id="43014" name="Picture 6"/>
          <p:cNvPicPr>
            <a:picLocks noChangeAspect="1" noChangeArrowheads="1"/>
          </p:cNvPicPr>
          <p:nvPr/>
        </p:nvPicPr>
        <p:blipFill>
          <a:blip r:embed="rId8" cstate="print"/>
          <a:srcRect/>
          <a:stretch>
            <a:fillRect/>
          </a:stretch>
        </p:blipFill>
        <p:spPr bwMode="auto">
          <a:xfrm>
            <a:off x="6310313" y="4143376"/>
            <a:ext cx="3333750" cy="1000125"/>
          </a:xfrm>
          <a:prstGeom prst="rect">
            <a:avLst/>
          </a:prstGeom>
          <a:noFill/>
          <a:ln w="9525">
            <a:noFill/>
            <a:miter lim="800000"/>
            <a:headEnd/>
            <a:tailEnd/>
          </a:ln>
        </p:spPr>
      </p:pic>
      <p:pic>
        <p:nvPicPr>
          <p:cNvPr id="43015" name="Picture 7"/>
          <p:cNvPicPr>
            <a:picLocks noChangeAspect="1" noChangeArrowheads="1"/>
          </p:cNvPicPr>
          <p:nvPr/>
        </p:nvPicPr>
        <p:blipFill>
          <a:blip r:embed="rId9" cstate="print"/>
          <a:srcRect/>
          <a:stretch>
            <a:fillRect/>
          </a:stretch>
        </p:blipFill>
        <p:spPr bwMode="auto">
          <a:xfrm>
            <a:off x="4238626" y="5286376"/>
            <a:ext cx="3294063" cy="1000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过滤器读取与处理数据流的方式</a:t>
            </a:r>
            <a:endParaRPr lang="en-US" altLang="zh-CN"/>
          </a:p>
          <a:p>
            <a:pPr lvl="1">
              <a:buFontTx/>
              <a:buBlip>
                <a:blip r:embed="rId3"/>
              </a:buBlip>
            </a:pPr>
            <a:r>
              <a:rPr lang="zh-CN" altLang="en-US">
                <a:solidFill>
                  <a:srgbClr val="FF0000"/>
                </a:solidFill>
              </a:rPr>
              <a:t>递增</a:t>
            </a:r>
            <a:r>
              <a:rPr lang="zh-CN" altLang="en-US"/>
              <a:t>的读取和消费数据流</a:t>
            </a:r>
            <a:endParaRPr lang="en-US" altLang="zh-CN"/>
          </a:p>
          <a:p>
            <a:pPr lvl="1">
              <a:buFontTx/>
              <a:buBlip>
                <a:blip r:embed="rId3"/>
              </a:buBlip>
            </a:pPr>
            <a:r>
              <a:rPr lang="zh-CN" altLang="en-US"/>
              <a:t>在输入被完全消费之前，输出便产生了。</a:t>
            </a:r>
          </a:p>
        </p:txBody>
      </p:sp>
      <p:pic>
        <p:nvPicPr>
          <p:cNvPr id="44035" name="Picture 2"/>
          <p:cNvPicPr>
            <a:picLocks noChangeAspect="1" noChangeArrowheads="1"/>
          </p:cNvPicPr>
          <p:nvPr/>
        </p:nvPicPr>
        <p:blipFill>
          <a:blip r:embed="rId4" cstate="print"/>
          <a:srcRect/>
          <a:stretch>
            <a:fillRect/>
          </a:stretch>
        </p:blipFill>
        <p:spPr bwMode="auto">
          <a:xfrm>
            <a:off x="2881313" y="2928939"/>
            <a:ext cx="5929312" cy="321468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sz="half" idx="10"/>
          </p:nvPr>
        </p:nvSpPr>
        <p:spPr>
          <a:xfrm>
            <a:off x="1981200" y="1071563"/>
            <a:ext cx="8186738" cy="5357812"/>
          </a:xfrm>
        </p:spPr>
        <p:txBody>
          <a:bodyPr/>
          <a:lstStyle/>
          <a:p>
            <a:pPr>
              <a:buFontTx/>
              <a:buBlip>
                <a:blip r:embed="rId2"/>
              </a:buBlip>
            </a:pPr>
            <a:r>
              <a:rPr lang="zh-CN" altLang="en-US">
                <a:solidFill>
                  <a:srgbClr val="FF0000"/>
                </a:solidFill>
              </a:rPr>
              <a:t>过滤器的一些基本特征</a:t>
            </a:r>
            <a:endParaRPr lang="en-US" altLang="zh-CN">
              <a:solidFill>
                <a:srgbClr val="FF0000"/>
              </a:solidFill>
            </a:endParaRPr>
          </a:p>
          <a:p>
            <a:pPr lvl="1">
              <a:buFontTx/>
              <a:buBlip>
                <a:blip r:embed="rId3"/>
              </a:buBlip>
            </a:pPr>
            <a:r>
              <a:rPr lang="zh-CN" altLang="en-US"/>
              <a:t>无上下文信息</a:t>
            </a:r>
            <a:endParaRPr lang="en-US" altLang="zh-CN"/>
          </a:p>
          <a:p>
            <a:pPr lvl="1">
              <a:buFontTx/>
              <a:buBlip>
                <a:blip r:embed="rId3"/>
              </a:buBlip>
            </a:pPr>
            <a:r>
              <a:rPr lang="zh-CN" altLang="en-US"/>
              <a:t>不保留状态</a:t>
            </a:r>
            <a:endParaRPr lang="en-US" altLang="zh-CN"/>
          </a:p>
          <a:p>
            <a:pPr lvl="1">
              <a:buFontTx/>
              <a:buBlip>
                <a:blip r:embed="rId3"/>
              </a:buBlip>
            </a:pPr>
            <a:r>
              <a:rPr lang="zh-CN" altLang="en-US"/>
              <a:t>对其他过滤器无任何了解</a:t>
            </a:r>
            <a:endParaRPr lang="en-US" altLang="zh-CN"/>
          </a:p>
          <a:p>
            <a:pPr lvl="1">
              <a:buFontTx/>
              <a:buBlip>
                <a:blip r:embed="rId3"/>
              </a:buBlip>
            </a:pPr>
            <a:r>
              <a:rPr lang="zh-CN" altLang="en-US"/>
              <a:t>可使用数据缓冲区临时保存数据流</a:t>
            </a:r>
            <a:endParaRPr lang="en-US" altLang="zh-CN"/>
          </a:p>
          <a:p>
            <a:pPr lvl="2">
              <a:buFontTx/>
              <a:buBlip>
                <a:blip r:embed="rId3"/>
              </a:buBlip>
            </a:pPr>
            <a:r>
              <a:rPr lang="zh-CN" altLang="en-US"/>
              <a:t>蓄水池</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Pipe</a:t>
            </a:r>
            <a:r>
              <a:rPr lang="zh-CN" altLang="en-US"/>
              <a:t>）</a:t>
            </a:r>
            <a:endParaRPr lang="en-US" altLang="zh-CN"/>
          </a:p>
          <a:p>
            <a:pPr lvl="1">
              <a:buFontTx/>
              <a:buBlip>
                <a:blip r:embed="rId4"/>
              </a:buBlip>
            </a:pPr>
            <a:r>
              <a:rPr lang="zh-CN" altLang="en-US"/>
              <a:t>作用：在过滤器之间</a:t>
            </a:r>
            <a:r>
              <a:rPr lang="zh-CN" altLang="en-US">
                <a:solidFill>
                  <a:srgbClr val="FF0000"/>
                </a:solidFill>
              </a:rPr>
              <a:t>传送数据</a:t>
            </a:r>
            <a:endParaRPr lang="en-US" altLang="zh-CN">
              <a:solidFill>
                <a:srgbClr val="FF0000"/>
              </a:solidFill>
            </a:endParaRPr>
          </a:p>
          <a:p>
            <a:pPr lvl="2">
              <a:buFontTx/>
              <a:buBlip>
                <a:blip r:embed="rId4"/>
              </a:buBlip>
            </a:pPr>
            <a:r>
              <a:rPr lang="zh-CN" altLang="en-US"/>
              <a:t>单向流</a:t>
            </a:r>
            <a:endParaRPr lang="en-US" altLang="zh-CN"/>
          </a:p>
          <a:p>
            <a:pPr lvl="2">
              <a:buFontTx/>
              <a:buBlip>
                <a:blip r:embed="rId4"/>
              </a:buBlip>
            </a:pPr>
            <a:r>
              <a:rPr lang="zh-CN" altLang="en-US"/>
              <a:t>可能具有缓冲区</a:t>
            </a:r>
            <a:endParaRPr lang="en-US" altLang="zh-CN"/>
          </a:p>
          <a:p>
            <a:pPr lvl="1">
              <a:buFontTx/>
              <a:buBlip>
                <a:blip r:embed="rId4"/>
              </a:buBlip>
            </a:pPr>
            <a:r>
              <a:rPr lang="zh-CN" altLang="en-US">
                <a:solidFill>
                  <a:srgbClr val="FF0000"/>
                </a:solidFill>
              </a:rPr>
              <a:t>不同的管道中流动的数据流，具有不同的数据格式</a:t>
            </a:r>
            <a:r>
              <a:rPr lang="en-US" altLang="zh-CN">
                <a:solidFill>
                  <a:srgbClr val="FF0000"/>
                </a:solidFill>
              </a:rPr>
              <a:t>(Data format)</a:t>
            </a:r>
          </a:p>
          <a:p>
            <a:pPr lvl="1">
              <a:buFontTx/>
              <a:buBlip>
                <a:blip r:embed="rId4"/>
              </a:buBlip>
            </a:pPr>
            <a:r>
              <a:rPr lang="zh-CN" altLang="en-US">
                <a:solidFill>
                  <a:srgbClr val="FF0000"/>
                </a:solidFill>
              </a:rPr>
              <a:t>原因</a:t>
            </a:r>
            <a:r>
              <a:rPr lang="zh-CN" altLang="en-US"/>
              <a:t>：数据在流过每一个过滤器时，被过滤器进行了</a:t>
            </a:r>
            <a:r>
              <a:rPr lang="zh-CN" altLang="en-US">
                <a:solidFill>
                  <a:srgbClr val="2E2EFC"/>
                </a:solidFill>
              </a:rPr>
              <a:t>丰富、精练、转换、融合</a:t>
            </a:r>
            <a:r>
              <a:rPr lang="zh-CN" altLang="en-US"/>
              <a:t>、分解等操作，因而  发生了变化。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a:solidFill>
                  <a:srgbClr val="FF0000"/>
                </a:solidFill>
              </a:rPr>
              <a:t>体系结构的概念</a:t>
            </a:r>
            <a:endParaRPr lang="en-US" altLang="zh-CN" dirty="0">
              <a:solidFill>
                <a:srgbClr val="FF0000"/>
              </a:solidFill>
            </a:endParaRPr>
          </a:p>
          <a:p>
            <a:pPr lvl="1">
              <a:buBlip>
                <a:blip r:embed="rId3"/>
              </a:buBlip>
            </a:pPr>
            <a:r>
              <a:rPr lang="zh-CN" altLang="en-US" dirty="0"/>
              <a:t>体系结构的风格（分类）</a:t>
            </a:r>
            <a:endParaRPr lang="en-US" altLang="zh-CN" dirty="0"/>
          </a:p>
          <a:p>
            <a:pPr lvl="1">
              <a:buFontTx/>
              <a:buBlip>
                <a:blip r:embed="rId3"/>
              </a:buBlip>
            </a:pPr>
            <a:r>
              <a:rPr lang="zh-CN" altLang="en-US" dirty="0"/>
              <a:t>数据流风格</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sz="half" idx="10"/>
          </p:nvPr>
        </p:nvSpPr>
        <p:spPr>
          <a:xfrm>
            <a:off x="1981200" y="1071563"/>
            <a:ext cx="8186738" cy="5357812"/>
          </a:xfrm>
        </p:spPr>
        <p:txBody>
          <a:bodyPr/>
          <a:lstStyle/>
          <a:p>
            <a:pPr>
              <a:buFontTx/>
              <a:buBlip>
                <a:blip r:embed="rId2"/>
              </a:buBlip>
            </a:pPr>
            <a:r>
              <a:rPr lang="zh-CN" altLang="en-US">
                <a:solidFill>
                  <a:srgbClr val="FF0000"/>
                </a:solidFill>
              </a:rPr>
              <a:t>思考</a:t>
            </a:r>
            <a:r>
              <a:rPr lang="zh-CN" altLang="en-US"/>
              <a:t>：是什么力量推动数据在管道中流动</a:t>
            </a:r>
            <a:endParaRPr lang="en-US" altLang="zh-CN"/>
          </a:p>
          <a:p>
            <a:pPr lvl="1">
              <a:buFontTx/>
              <a:buBlip>
                <a:blip r:embed="rId3"/>
              </a:buBlip>
            </a:pPr>
            <a:r>
              <a:rPr lang="zh-CN" altLang="en-US"/>
              <a:t>数据流的分类：推式与拉式</a:t>
            </a:r>
            <a:endParaRPr lang="en-US" altLang="zh-CN"/>
          </a:p>
          <a:p>
            <a:pPr lvl="2">
              <a:buFontTx/>
              <a:buBlip>
                <a:blip r:embed="rId3"/>
              </a:buBlip>
            </a:pPr>
            <a:r>
              <a:rPr lang="zh-CN" altLang="en-US">
                <a:solidFill>
                  <a:srgbClr val="FF0000"/>
                </a:solidFill>
              </a:rPr>
              <a:t>推式</a:t>
            </a:r>
            <a:r>
              <a:rPr lang="zh-CN" altLang="en-US"/>
              <a:t>：前面的过滤器把新产生的数据推入管道</a:t>
            </a:r>
            <a:endParaRPr lang="en-US" altLang="zh-CN"/>
          </a:p>
          <a:p>
            <a:pPr lvl="2">
              <a:buFontTx/>
              <a:buBlip>
                <a:blip r:embed="rId3"/>
              </a:buBlip>
            </a:pPr>
            <a:r>
              <a:rPr lang="zh-CN" altLang="en-US">
                <a:solidFill>
                  <a:srgbClr val="FF0000"/>
                </a:solidFill>
              </a:rPr>
              <a:t>拉式</a:t>
            </a:r>
            <a:r>
              <a:rPr lang="zh-CN" altLang="en-US"/>
              <a:t>：随后的过滤器从管道中拉出所需数据</a:t>
            </a:r>
            <a:endParaRPr lang="en-US" altLang="zh-CN"/>
          </a:p>
          <a:p>
            <a:pPr lvl="2">
              <a:buFontTx/>
              <a:buBlip>
                <a:blip r:embed="rId3"/>
              </a:buBlip>
            </a:pPr>
            <a:r>
              <a:rPr lang="zh-CN" altLang="en-US">
                <a:solidFill>
                  <a:srgbClr val="FF0000"/>
                </a:solidFill>
              </a:rPr>
              <a:t>推拉式</a:t>
            </a:r>
            <a:r>
              <a:rPr lang="zh-CN" altLang="en-US"/>
              <a:t>：过滤器以循环的方式，从管道中拉出其输入数据，并将其处理产生的数据压入后续管道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anim calcmode="lin" valueType="num">
                                      <p:cBhvr additive="base">
                                        <p:cTn id="7" dur="500" fill="hold"/>
                                        <p:tgtEl>
                                          <p:spTgt spid="481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0">
                                            <p:txEl>
                                              <p:pRg st="2" end="2"/>
                                            </p:txEl>
                                          </p:spTgt>
                                        </p:tgtEl>
                                        <p:attrNameLst>
                                          <p:attrName>style.visibility</p:attrName>
                                        </p:attrNameLst>
                                      </p:cBhvr>
                                      <p:to>
                                        <p:strVal val="visible"/>
                                      </p:to>
                                    </p:set>
                                    <p:anim calcmode="lin" valueType="num">
                                      <p:cBhvr additive="base">
                                        <p:cTn id="11" dur="500" fill="hold"/>
                                        <p:tgtEl>
                                          <p:spTgt spid="4813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anim calcmode="lin" valueType="num">
                                      <p:cBhvr additive="base">
                                        <p:cTn id="15" dur="500" fill="hold"/>
                                        <p:tgtEl>
                                          <p:spTgt spid="4813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13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8130">
                                            <p:txEl>
                                              <p:pRg st="4" end="4"/>
                                            </p:txEl>
                                          </p:spTgt>
                                        </p:tgtEl>
                                        <p:attrNameLst>
                                          <p:attrName>style.visibility</p:attrName>
                                        </p:attrNameLst>
                                      </p:cBhvr>
                                      <p:to>
                                        <p:strVal val="visible"/>
                                      </p:to>
                                    </p:set>
                                    <p:anim calcmode="lin" valueType="num">
                                      <p:cBhvr additive="base">
                                        <p:cTn id="19" dur="500" fill="hold"/>
                                        <p:tgtEl>
                                          <p:spTgt spid="4813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sz="half" idx="10"/>
          </p:nvPr>
        </p:nvSpPr>
        <p:spPr>
          <a:xfrm>
            <a:off x="1981200" y="1071563"/>
            <a:ext cx="8186738" cy="5357812"/>
          </a:xfrm>
        </p:spPr>
        <p:txBody>
          <a:bodyPr/>
          <a:lstStyle/>
          <a:p>
            <a:pPr>
              <a:buFontTx/>
              <a:buBlip>
                <a:blip r:embed="rId3"/>
              </a:buBlip>
            </a:pPr>
            <a:r>
              <a:rPr lang="zh-CN" altLang="en-US"/>
              <a:t>过滤器的分类：主动与被动</a:t>
            </a:r>
            <a:endParaRPr lang="en-US" altLang="zh-CN"/>
          </a:p>
          <a:p>
            <a:pPr lvl="1">
              <a:buFontTx/>
              <a:buBlip>
                <a:blip r:embed="rId4"/>
              </a:buBlip>
            </a:pPr>
            <a:r>
              <a:rPr lang="zh-CN" altLang="en-US">
                <a:solidFill>
                  <a:srgbClr val="FF0000"/>
                </a:solidFill>
              </a:rPr>
              <a:t>主动过滤器</a:t>
            </a:r>
            <a:r>
              <a:rPr lang="zh-CN" altLang="en-US"/>
              <a:t>：</a:t>
            </a:r>
            <a:endParaRPr lang="en-US" altLang="zh-CN"/>
          </a:p>
          <a:p>
            <a:pPr lvl="2">
              <a:buFontTx/>
              <a:buBlip>
                <a:blip r:embed="rId4"/>
              </a:buBlip>
            </a:pPr>
            <a:r>
              <a:rPr lang="zh-CN" altLang="en-US"/>
              <a:t>具有</a:t>
            </a:r>
            <a:r>
              <a:rPr lang="en-US" altLang="zh-CN"/>
              <a:t>pull/push</a:t>
            </a:r>
            <a:r>
              <a:rPr lang="zh-CN" altLang="en-US"/>
              <a:t>类型的过滤器</a:t>
            </a:r>
            <a:endParaRPr lang="en-US" altLang="zh-CN"/>
          </a:p>
          <a:p>
            <a:pPr lvl="1">
              <a:buFontTx/>
              <a:buBlip>
                <a:blip r:embed="rId4"/>
              </a:buBlip>
            </a:pPr>
            <a:r>
              <a:rPr lang="zh-CN" altLang="en-US">
                <a:solidFill>
                  <a:srgbClr val="FF0000"/>
                </a:solidFill>
              </a:rPr>
              <a:t>被动过滤器</a:t>
            </a:r>
            <a:r>
              <a:rPr lang="zh-CN" altLang="en-US"/>
              <a:t>：</a:t>
            </a:r>
            <a:endParaRPr lang="en-US" altLang="zh-CN"/>
          </a:p>
          <a:p>
            <a:pPr lvl="2">
              <a:buFontTx/>
              <a:buBlip>
                <a:blip r:embed="rId4"/>
              </a:buBlip>
            </a:pPr>
            <a:r>
              <a:rPr lang="zh-CN" altLang="en-US"/>
              <a:t>拉式策略</a:t>
            </a:r>
            <a:endParaRPr lang="en-US" altLang="zh-CN"/>
          </a:p>
          <a:p>
            <a:pPr lvl="2">
              <a:buFontTx/>
              <a:buBlip>
                <a:blip r:embed="rId4"/>
              </a:buBlip>
            </a:pPr>
            <a:r>
              <a:rPr lang="zh-CN" altLang="en-US"/>
              <a:t>推式策略</a:t>
            </a:r>
            <a:endParaRPr lang="en-US" altLang="zh-CN"/>
          </a:p>
          <a:p>
            <a:pPr lvl="1">
              <a:buFontTx/>
              <a:buBlip>
                <a:blip r:embed="rId4"/>
              </a:buBlip>
            </a:pPr>
            <a:r>
              <a:rPr lang="zh-CN" altLang="en-US"/>
              <a:t>系统中至少有一个主动过滤器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主动过滤器</a:t>
            </a:r>
          </a:p>
        </p:txBody>
      </p:sp>
      <p:pic>
        <p:nvPicPr>
          <p:cNvPr id="49155" name="Picture 2"/>
          <p:cNvPicPr>
            <a:picLocks noChangeAspect="1" noChangeArrowheads="1"/>
          </p:cNvPicPr>
          <p:nvPr/>
        </p:nvPicPr>
        <p:blipFill>
          <a:blip r:embed="rId3" cstate="print"/>
          <a:srcRect/>
          <a:stretch>
            <a:fillRect/>
          </a:stretch>
        </p:blipFill>
        <p:spPr bwMode="auto">
          <a:xfrm>
            <a:off x="2024064" y="2071689"/>
            <a:ext cx="8021637" cy="235743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具有推式策略的被动过滤器</a:t>
            </a:r>
          </a:p>
        </p:txBody>
      </p:sp>
      <p:pic>
        <p:nvPicPr>
          <p:cNvPr id="50179" name="Picture 2"/>
          <p:cNvPicPr>
            <a:picLocks noChangeAspect="1" noChangeArrowheads="1"/>
          </p:cNvPicPr>
          <p:nvPr/>
        </p:nvPicPr>
        <p:blipFill>
          <a:blip r:embed="rId3" cstate="print"/>
          <a:srcRect/>
          <a:stretch>
            <a:fillRect/>
          </a:stretch>
        </p:blipFill>
        <p:spPr bwMode="auto">
          <a:xfrm>
            <a:off x="2238375" y="2286001"/>
            <a:ext cx="7727950" cy="192881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具有推式策略的被动过滤器</a:t>
            </a:r>
          </a:p>
        </p:txBody>
      </p:sp>
      <p:pic>
        <p:nvPicPr>
          <p:cNvPr id="51203" name="Picture 2"/>
          <p:cNvPicPr>
            <a:picLocks noChangeAspect="1" noChangeArrowheads="1"/>
          </p:cNvPicPr>
          <p:nvPr/>
        </p:nvPicPr>
        <p:blipFill>
          <a:blip r:embed="rId3" cstate="print"/>
          <a:srcRect/>
          <a:stretch>
            <a:fillRect/>
          </a:stretch>
        </p:blipFill>
        <p:spPr bwMode="auto">
          <a:xfrm>
            <a:off x="2452688" y="1928813"/>
            <a:ext cx="6951662" cy="40005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具有拉式策略的被动过滤器</a:t>
            </a:r>
          </a:p>
        </p:txBody>
      </p:sp>
      <p:pic>
        <p:nvPicPr>
          <p:cNvPr id="52227" name="Picture 2"/>
          <p:cNvPicPr>
            <a:picLocks noChangeAspect="1" noChangeArrowheads="1"/>
          </p:cNvPicPr>
          <p:nvPr/>
        </p:nvPicPr>
        <p:blipFill>
          <a:blip r:embed="rId3" cstate="print"/>
          <a:srcRect/>
          <a:stretch>
            <a:fillRect/>
          </a:stretch>
        </p:blipFill>
        <p:spPr bwMode="auto">
          <a:xfrm>
            <a:off x="2238375" y="2214563"/>
            <a:ext cx="7920038" cy="221456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具有拉式策略的被动过滤器</a:t>
            </a:r>
          </a:p>
        </p:txBody>
      </p:sp>
      <p:pic>
        <p:nvPicPr>
          <p:cNvPr id="53251" name="Picture 2"/>
          <p:cNvPicPr>
            <a:picLocks noChangeAspect="1" noChangeArrowheads="1"/>
          </p:cNvPicPr>
          <p:nvPr/>
        </p:nvPicPr>
        <p:blipFill>
          <a:blip r:embed="rId3" cstate="print"/>
          <a:srcRect/>
          <a:stretch>
            <a:fillRect/>
          </a:stretch>
        </p:blipFill>
        <p:spPr bwMode="auto">
          <a:xfrm>
            <a:off x="2595564" y="2000251"/>
            <a:ext cx="7424737" cy="450056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一个混合型的管道</a:t>
            </a:r>
            <a:r>
              <a:rPr lang="en-US" altLang="zh-CN"/>
              <a:t>-</a:t>
            </a:r>
            <a:r>
              <a:rPr lang="zh-CN" altLang="en-US"/>
              <a:t>过滤器系统</a:t>
            </a:r>
          </a:p>
        </p:txBody>
      </p:sp>
      <p:pic>
        <p:nvPicPr>
          <p:cNvPr id="54275" name="Picture 2"/>
          <p:cNvPicPr>
            <a:picLocks noChangeAspect="1" noChangeArrowheads="1"/>
          </p:cNvPicPr>
          <p:nvPr/>
        </p:nvPicPr>
        <p:blipFill>
          <a:blip r:embed="rId3" cstate="print"/>
          <a:srcRect/>
          <a:stretch>
            <a:fillRect/>
          </a:stretch>
        </p:blipFill>
        <p:spPr bwMode="auto">
          <a:xfrm>
            <a:off x="2024064" y="2286000"/>
            <a:ext cx="8161337" cy="207168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一个混合型的管道</a:t>
            </a:r>
            <a:r>
              <a:rPr lang="en-US" altLang="zh-CN"/>
              <a:t>-</a:t>
            </a:r>
            <a:r>
              <a:rPr lang="zh-CN" altLang="en-US"/>
              <a:t>过滤器系统</a:t>
            </a:r>
          </a:p>
        </p:txBody>
      </p:sp>
      <p:pic>
        <p:nvPicPr>
          <p:cNvPr id="55299" name="Picture 2"/>
          <p:cNvPicPr>
            <a:picLocks noChangeAspect="1" noChangeArrowheads="1"/>
          </p:cNvPicPr>
          <p:nvPr/>
        </p:nvPicPr>
        <p:blipFill>
          <a:blip r:embed="rId3" cstate="print"/>
          <a:srcRect/>
          <a:stretch>
            <a:fillRect/>
          </a:stretch>
        </p:blipFill>
        <p:spPr bwMode="auto">
          <a:xfrm>
            <a:off x="2381251" y="1714501"/>
            <a:ext cx="7358063" cy="472281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带有</a:t>
            </a:r>
            <a:r>
              <a:rPr lang="zh-CN" altLang="en-US">
                <a:solidFill>
                  <a:srgbClr val="FF0000"/>
                </a:solidFill>
              </a:rPr>
              <a:t>缓冲区</a:t>
            </a:r>
            <a:r>
              <a:rPr lang="zh-CN" altLang="en-US"/>
              <a:t>的混合型管道</a:t>
            </a:r>
            <a:r>
              <a:rPr lang="en-US" altLang="zh-CN"/>
              <a:t>-</a:t>
            </a:r>
            <a:r>
              <a:rPr lang="zh-CN" altLang="en-US"/>
              <a:t>过滤器系统</a:t>
            </a:r>
          </a:p>
        </p:txBody>
      </p:sp>
      <p:pic>
        <p:nvPicPr>
          <p:cNvPr id="56323" name="Picture 2"/>
          <p:cNvPicPr>
            <a:picLocks noChangeAspect="1" noChangeArrowheads="1"/>
          </p:cNvPicPr>
          <p:nvPr/>
        </p:nvPicPr>
        <p:blipFill>
          <a:blip r:embed="rId3" cstate="print"/>
          <a:srcRect/>
          <a:stretch>
            <a:fillRect/>
          </a:stretch>
        </p:blipFill>
        <p:spPr bwMode="auto">
          <a:xfrm>
            <a:off x="2095500" y="2143125"/>
            <a:ext cx="8066088" cy="20716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ppt_x"/>
                                          </p:val>
                                        </p:tav>
                                        <p:tav tm="100000">
                                          <p:val>
                                            <p:strVal val="#ppt_x"/>
                                          </p:val>
                                        </p:tav>
                                      </p:tavLst>
                                    </p:anim>
                                    <p:anim calcmode="lin" valueType="num">
                                      <p:cBhvr additive="base">
                                        <p:cTn id="8" dur="500" fill="hold"/>
                                        <p:tgtEl>
                                          <p:spTgt spid="56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sz="half" idx="10"/>
          </p:nvPr>
        </p:nvSpPr>
        <p:spPr>
          <a:xfrm>
            <a:off x="1981200" y="1071563"/>
            <a:ext cx="8186738" cy="5357812"/>
          </a:xfrm>
        </p:spPr>
        <p:txBody>
          <a:bodyPr/>
          <a:lstStyle/>
          <a:p>
            <a:pPr>
              <a:buFontTx/>
              <a:buBlip>
                <a:blip r:embed="rId2"/>
              </a:buBlip>
            </a:pPr>
            <a:r>
              <a:rPr lang="zh-CN" altLang="en-US"/>
              <a:t>理解软件体系结构</a:t>
            </a:r>
            <a:endParaRPr lang="en-US" altLang="zh-CN"/>
          </a:p>
          <a:p>
            <a:pPr lvl="1">
              <a:buFontTx/>
              <a:buBlip>
                <a:blip r:embed="rId3"/>
              </a:buBlip>
            </a:pPr>
            <a:r>
              <a:rPr lang="zh-CN" altLang="en-US"/>
              <a:t>软件体系结构</a:t>
            </a:r>
            <a:r>
              <a:rPr lang="en-US" altLang="zh-CN"/>
              <a:t>= </a:t>
            </a:r>
            <a:r>
              <a:rPr lang="zh-CN" altLang="en-US"/>
              <a:t>软件 </a:t>
            </a:r>
            <a:r>
              <a:rPr lang="zh-CN" altLang="en-US">
                <a:solidFill>
                  <a:srgbClr val="FF0000"/>
                </a:solidFill>
              </a:rPr>
              <a:t>的</a:t>
            </a:r>
            <a:r>
              <a:rPr lang="zh-CN" altLang="en-US"/>
              <a:t> 体系结构</a:t>
            </a:r>
            <a:endParaRPr lang="en-US" altLang="zh-CN"/>
          </a:p>
        </p:txBody>
      </p:sp>
      <p:sp>
        <p:nvSpPr>
          <p:cNvPr id="32771" name="矩形 2"/>
          <p:cNvSpPr>
            <a:spLocks noChangeArrowheads="1"/>
          </p:cNvSpPr>
          <p:nvPr/>
        </p:nvSpPr>
        <p:spPr bwMode="auto">
          <a:xfrm>
            <a:off x="2452688" y="2374900"/>
            <a:ext cx="7429500" cy="2554288"/>
          </a:xfrm>
          <a:prstGeom prst="rect">
            <a:avLst/>
          </a:prstGeom>
          <a:noFill/>
          <a:ln w="9525">
            <a:noFill/>
            <a:miter lim="800000"/>
            <a:headEnd/>
            <a:tailEnd/>
          </a:ln>
        </p:spPr>
        <p:txBody>
          <a:bodyPr>
            <a:spAutoFit/>
          </a:bodyPr>
          <a:lstStyle/>
          <a:p>
            <a:pPr algn="ctr"/>
            <a:r>
              <a:rPr lang="en-US" altLang="zh-CN" sz="2000" dirty="0">
                <a:solidFill>
                  <a:srgbClr val="0000CC"/>
                </a:solidFill>
                <a:latin typeface="微软雅黑" pitchFamily="34" charset="-122"/>
                <a:ea typeface="微软雅黑" pitchFamily="34" charset="-122"/>
              </a:rPr>
              <a:t>Software Architecture (SA) = Software’s Architecture (S’A)</a:t>
            </a:r>
          </a:p>
          <a:p>
            <a:endParaRPr lang="en-US" altLang="zh-CN" sz="2000" dirty="0">
              <a:latin typeface="微软雅黑" pitchFamily="34" charset="-122"/>
              <a:ea typeface="微软雅黑" pitchFamily="34" charset="-122"/>
            </a:endParaRPr>
          </a:p>
          <a:p>
            <a:r>
              <a:rPr lang="zh-CN" altLang="en-US" sz="2000" dirty="0">
                <a:solidFill>
                  <a:srgbClr val="FF0000"/>
                </a:solidFill>
                <a:latin typeface="微软雅黑" pitchFamily="34" charset="-122"/>
                <a:ea typeface="微软雅黑" pitchFamily="34" charset="-122"/>
              </a:rPr>
              <a:t>学习软件体系结构，应首先弄清楚两个问题：</a:t>
            </a:r>
          </a:p>
          <a:p>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什么是“软件” </a:t>
            </a:r>
            <a:r>
              <a:rPr lang="en-US" altLang="zh-CN" sz="2000" dirty="0">
                <a:latin typeface="微软雅黑" pitchFamily="34" charset="-122"/>
                <a:ea typeface="微软雅黑" pitchFamily="34" charset="-122"/>
              </a:rPr>
              <a:t>(Software)</a:t>
            </a:r>
            <a:r>
              <a:rPr lang="zh-CN" altLang="en-US" sz="2000" dirty="0">
                <a:latin typeface="微软雅黑" pitchFamily="34" charset="-122"/>
                <a:ea typeface="微软雅黑" pitchFamily="34" charset="-122"/>
              </a:rPr>
              <a:t>？</a:t>
            </a:r>
          </a:p>
          <a:p>
            <a:r>
              <a:rPr lang="en-US" altLang="zh-CN" sz="2000" dirty="0">
                <a:latin typeface="微软雅黑" pitchFamily="34" charset="-122"/>
                <a:ea typeface="微软雅黑" pitchFamily="34" charset="-122"/>
              </a:rPr>
              <a:t>2 </a:t>
            </a:r>
            <a:r>
              <a:rPr lang="zh-CN" altLang="en-US" sz="2000" dirty="0">
                <a:latin typeface="微软雅黑" pitchFamily="34" charset="-122"/>
                <a:ea typeface="微软雅黑" pitchFamily="34" charset="-122"/>
              </a:rPr>
              <a:t>什么是“体系结构” </a:t>
            </a:r>
            <a:r>
              <a:rPr lang="en-US" altLang="zh-CN" sz="2000" dirty="0">
                <a:latin typeface="微软雅黑" pitchFamily="34" charset="-122"/>
                <a:ea typeface="微软雅黑" pitchFamily="34" charset="-122"/>
              </a:rPr>
              <a:t>(Architecture)</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然后方可回答：</a:t>
            </a:r>
          </a:p>
          <a:p>
            <a:r>
              <a:rPr lang="zh-CN" altLang="en-US" sz="2000" dirty="0">
                <a:latin typeface="微软雅黑" pitchFamily="34" charset="-122"/>
                <a:ea typeface="微软雅黑" pitchFamily="34" charset="-122"/>
              </a:rPr>
              <a:t>什么是“软件的体系结构”？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带有缓冲区的混合型管道</a:t>
            </a:r>
            <a:r>
              <a:rPr lang="en-US" altLang="zh-CN"/>
              <a:t>-</a:t>
            </a:r>
            <a:r>
              <a:rPr lang="zh-CN" altLang="en-US"/>
              <a:t>过滤器系统</a:t>
            </a:r>
          </a:p>
        </p:txBody>
      </p:sp>
      <p:pic>
        <p:nvPicPr>
          <p:cNvPr id="57347" name="Picture 2"/>
          <p:cNvPicPr>
            <a:picLocks noChangeAspect="1" noChangeArrowheads="1"/>
          </p:cNvPicPr>
          <p:nvPr/>
        </p:nvPicPr>
        <p:blipFill>
          <a:blip r:embed="rId3" cstate="print"/>
          <a:srcRect/>
          <a:stretch>
            <a:fillRect/>
          </a:stretch>
        </p:blipFill>
        <p:spPr bwMode="auto">
          <a:xfrm>
            <a:off x="2238376" y="1928813"/>
            <a:ext cx="7731125" cy="4214812"/>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sz="half" idx="10"/>
          </p:nvPr>
        </p:nvSpPr>
        <p:spPr>
          <a:xfrm>
            <a:off x="1981200" y="1071563"/>
            <a:ext cx="8186738" cy="5357812"/>
          </a:xfrm>
        </p:spPr>
        <p:txBody>
          <a:bodyPr/>
          <a:lstStyle/>
          <a:p>
            <a:pPr>
              <a:buFontTx/>
              <a:buBlip>
                <a:blip r:embed="rId2"/>
              </a:buBlip>
            </a:pPr>
            <a:r>
              <a:rPr lang="zh-CN" altLang="en-US">
                <a:latin typeface="Arial" pitchFamily="34" charset="0"/>
              </a:rPr>
              <a:t>过滤器的设计</a:t>
            </a:r>
          </a:p>
          <a:p>
            <a:pPr lvl="1">
              <a:buFontTx/>
              <a:buBlip>
                <a:blip r:embed="rId3"/>
              </a:buBlip>
            </a:pPr>
            <a:r>
              <a:rPr lang="zh-CN" altLang="en-US"/>
              <a:t>过滤器有如下状态：</a:t>
            </a:r>
            <a:endParaRPr lang="en-US" altLang="zh-CN"/>
          </a:p>
          <a:p>
            <a:pPr lvl="2">
              <a:buFontTx/>
              <a:buBlip>
                <a:blip r:embed="rId3"/>
              </a:buBlip>
            </a:pPr>
            <a:r>
              <a:rPr lang="zh-CN" altLang="en-US">
                <a:solidFill>
                  <a:srgbClr val="FF0000"/>
                </a:solidFill>
              </a:rPr>
              <a:t>停止状态，工作状态，等待状态，休眠状态</a:t>
            </a:r>
            <a:r>
              <a:rPr lang="zh-CN" altLang="en-US"/>
              <a:t>。</a:t>
            </a:r>
            <a:endParaRPr lang="en-US" altLang="zh-CN"/>
          </a:p>
          <a:p>
            <a:pPr lvl="1">
              <a:buFontTx/>
              <a:buBlip>
                <a:blip r:embed="rId3"/>
              </a:buBlip>
            </a:pPr>
            <a:r>
              <a:rPr lang="zh-CN" altLang="en-US"/>
              <a:t>可以将过滤器用</a:t>
            </a:r>
            <a:r>
              <a:rPr lang="zh-CN" altLang="en-US">
                <a:solidFill>
                  <a:srgbClr val="FF0000"/>
                </a:solidFill>
              </a:rPr>
              <a:t>状态转换图</a:t>
            </a:r>
            <a:r>
              <a:rPr lang="zh-CN" altLang="en-US"/>
              <a:t>表示。</a:t>
            </a:r>
            <a:endParaRPr lang="en-US" altLang="zh-CN"/>
          </a:p>
          <a:p>
            <a:pPr lvl="1">
              <a:buFontTx/>
              <a:buBlip>
                <a:blip r:embed="rId3"/>
              </a:buBlip>
            </a:pPr>
            <a:endParaRPr lang="zh-CN" altLang="en-US"/>
          </a:p>
          <a:p>
            <a:pPr>
              <a:buFontTx/>
              <a:buBlip>
                <a:blip r:embed="rId2"/>
              </a:buBlip>
            </a:pPr>
            <a:endParaRPr lang="zh-CN" altLang="en-US">
              <a:latin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sz="half" idx="10"/>
          </p:nvPr>
        </p:nvSpPr>
        <p:spPr>
          <a:xfrm>
            <a:off x="1981200" y="1071563"/>
            <a:ext cx="8186738" cy="5357812"/>
          </a:xfrm>
        </p:spPr>
        <p:txBody>
          <a:bodyPr/>
          <a:lstStyle/>
          <a:p>
            <a:pPr>
              <a:buFontTx/>
              <a:buBlip>
                <a:blip r:embed="rId3"/>
              </a:buBlip>
            </a:pPr>
            <a:r>
              <a:rPr lang="zh-CN" altLang="en-US">
                <a:latin typeface="Arial" pitchFamily="34" charset="0"/>
              </a:rPr>
              <a:t>过滤器的设计</a:t>
            </a:r>
          </a:p>
          <a:p>
            <a:pPr lvl="1">
              <a:buFontTx/>
              <a:buBlip>
                <a:blip r:embed="rId4"/>
              </a:buBlip>
            </a:pPr>
            <a:r>
              <a:rPr lang="zh-CN" altLang="en-US">
                <a:solidFill>
                  <a:srgbClr val="FF0000"/>
                </a:solidFill>
              </a:rPr>
              <a:t>停止状态</a:t>
            </a:r>
            <a:r>
              <a:rPr lang="zh-CN" altLang="en-US"/>
              <a:t>：表示过滤器处于待启动状态，当外部启动过滤器后，过滤器处于处理状态；</a:t>
            </a:r>
          </a:p>
          <a:p>
            <a:pPr lvl="1">
              <a:buFontTx/>
              <a:buBlip>
                <a:blip r:embed="rId4"/>
              </a:buBlip>
            </a:pPr>
            <a:r>
              <a:rPr lang="zh-CN" altLang="en-US">
                <a:solidFill>
                  <a:srgbClr val="FF0000"/>
                </a:solidFill>
              </a:rPr>
              <a:t>处理状态</a:t>
            </a:r>
            <a:r>
              <a:rPr lang="zh-CN" altLang="en-US"/>
              <a:t>：表示过滤器正在处理输入数据队列中的数据；</a:t>
            </a:r>
          </a:p>
          <a:p>
            <a:pPr lvl="1">
              <a:buFontTx/>
              <a:buBlip>
                <a:blip r:embed="rId4"/>
              </a:buBlip>
            </a:pPr>
            <a:r>
              <a:rPr lang="zh-CN" altLang="en-US">
                <a:solidFill>
                  <a:srgbClr val="FF0000"/>
                </a:solidFill>
              </a:rPr>
              <a:t>等待状态</a:t>
            </a:r>
            <a:r>
              <a:rPr lang="zh-CN" altLang="en-US"/>
              <a:t>：表示过滤器的输入数据队列为空，此时过滤器等待，当有新的数据输入时，过滤器处于处理状态；</a:t>
            </a:r>
          </a:p>
          <a:p>
            <a:pPr lvl="1">
              <a:buFontTx/>
              <a:buBlip>
                <a:blip r:embed="rId4"/>
              </a:buBlip>
            </a:pPr>
            <a:r>
              <a:rPr lang="zh-CN" altLang="en-US">
                <a:solidFill>
                  <a:srgbClr val="FF0000"/>
                </a:solidFill>
              </a:rPr>
              <a:t>休眠状态</a:t>
            </a:r>
            <a:r>
              <a:rPr lang="zh-CN" altLang="en-US"/>
              <a:t>：表示过滤器已经启动，但被挂起。</a:t>
            </a:r>
          </a:p>
          <a:p>
            <a:pPr>
              <a:buFontTx/>
              <a:buBlip>
                <a:blip r:embed="rId3"/>
              </a:buBlip>
            </a:pPr>
            <a:endParaRPr lang="zh-CN" altLang="en-US">
              <a:latin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5"/>
          <p:cNvSpPr>
            <a:spLocks noGrp="1"/>
          </p:cNvSpPr>
          <p:nvPr>
            <p:ph sz="half" idx="10"/>
          </p:nvPr>
        </p:nvSpPr>
        <p:spPr>
          <a:xfrm>
            <a:off x="1981200" y="1071563"/>
            <a:ext cx="8186738" cy="5357812"/>
          </a:xfrm>
        </p:spPr>
        <p:txBody>
          <a:bodyPr/>
          <a:lstStyle/>
          <a:p>
            <a:pPr>
              <a:buFontTx/>
              <a:buBlip>
                <a:blip r:embed="rId3"/>
              </a:buBlip>
            </a:pPr>
            <a:r>
              <a:rPr lang="zh-CN" altLang="en-US" b="0"/>
              <a:t>过滤器状态转换图 </a:t>
            </a:r>
          </a:p>
          <a:p>
            <a:pPr>
              <a:buFontTx/>
              <a:buBlip>
                <a:blip r:embed="rId3"/>
              </a:buBlip>
            </a:pPr>
            <a:endParaRPr lang="zh-CN" altLang="en-US"/>
          </a:p>
        </p:txBody>
      </p:sp>
      <p:sp>
        <p:nvSpPr>
          <p:cNvPr id="60419" name="Rectangle 6"/>
          <p:cNvSpPr>
            <a:spLocks noChangeArrowheads="1"/>
          </p:cNvSpPr>
          <p:nvPr/>
        </p:nvSpPr>
        <p:spPr bwMode="auto">
          <a:xfrm>
            <a:off x="4881563" y="5786438"/>
            <a:ext cx="2800350" cy="461962"/>
          </a:xfrm>
          <a:prstGeom prst="rect">
            <a:avLst/>
          </a:prstGeom>
          <a:noFill/>
          <a:ln w="9525">
            <a:noFill/>
            <a:miter lim="800000"/>
            <a:headEnd/>
            <a:tailEnd/>
          </a:ln>
        </p:spPr>
        <p:txBody>
          <a:bodyPr wrap="none" anchor="ctr">
            <a:spAutoFit/>
          </a:bodyPr>
          <a:lstStyle/>
          <a:p>
            <a:r>
              <a:rPr lang="zh-CN" altLang="en-US" sz="2400">
                <a:latin typeface="微软雅黑" pitchFamily="34" charset="-122"/>
                <a:ea typeface="微软雅黑" pitchFamily="34" charset="-122"/>
              </a:rPr>
              <a:t>过滤器状态转换图 </a:t>
            </a:r>
          </a:p>
        </p:txBody>
      </p:sp>
      <p:pic>
        <p:nvPicPr>
          <p:cNvPr id="60420" name="Picture 5"/>
          <p:cNvPicPr>
            <a:picLocks noChangeAspect="1" noChangeArrowheads="1"/>
          </p:cNvPicPr>
          <p:nvPr/>
        </p:nvPicPr>
        <p:blipFill>
          <a:blip r:embed="rId4" cstate="print"/>
          <a:srcRect/>
          <a:stretch>
            <a:fillRect/>
          </a:stretch>
        </p:blipFill>
        <p:spPr bwMode="auto">
          <a:xfrm>
            <a:off x="2809875" y="2143125"/>
            <a:ext cx="6654800" cy="329088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sz="half" idx="10"/>
          </p:nvPr>
        </p:nvSpPr>
        <p:spPr>
          <a:xfrm>
            <a:off x="1981200" y="1071563"/>
            <a:ext cx="8401050" cy="5357812"/>
          </a:xfrm>
        </p:spPr>
        <p:txBody>
          <a:bodyPr/>
          <a:lstStyle/>
          <a:p>
            <a:pPr>
              <a:buFontTx/>
              <a:buBlip>
                <a:blip r:embed="rId2"/>
              </a:buBlip>
            </a:pPr>
            <a:r>
              <a:rPr lang="zh-CN" altLang="en-US">
                <a:solidFill>
                  <a:srgbClr val="FF0000"/>
                </a:solidFill>
                <a:latin typeface="Arial" pitchFamily="34" charset="0"/>
              </a:rPr>
              <a:t>管道过滤器</a:t>
            </a:r>
            <a:r>
              <a:rPr lang="zh-CN" altLang="en-US">
                <a:solidFill>
                  <a:srgbClr val="FF0000"/>
                </a:solidFill>
              </a:rPr>
              <a:t>风格的典型应用</a:t>
            </a:r>
            <a:endParaRPr lang="en-US" altLang="zh-CN">
              <a:solidFill>
                <a:srgbClr val="FF0000"/>
              </a:solidFill>
            </a:endParaRPr>
          </a:p>
          <a:p>
            <a:pPr lvl="1">
              <a:buFontTx/>
              <a:buBlip>
                <a:blip r:embed="rId3"/>
              </a:buBlip>
            </a:pPr>
            <a:r>
              <a:rPr lang="en-US" altLang="zh-CN"/>
              <a:t>Unix pipes (Unix</a:t>
            </a:r>
            <a:r>
              <a:rPr lang="zh-CN" altLang="en-US"/>
              <a:t>管道</a:t>
            </a:r>
            <a:r>
              <a:rPr lang="en-US" altLang="zh-CN"/>
              <a:t>)</a:t>
            </a:r>
          </a:p>
          <a:p>
            <a:pPr lvl="1">
              <a:buFontTx/>
              <a:buBlip>
                <a:blip r:embed="rId3"/>
              </a:buBlip>
            </a:pPr>
            <a:r>
              <a:rPr lang="en-US" altLang="zh-CN"/>
              <a:t>DOS</a:t>
            </a:r>
            <a:r>
              <a:rPr lang="zh-CN" altLang="en-US"/>
              <a:t>管道命令</a:t>
            </a:r>
            <a:endParaRPr lang="en-US" altLang="zh-CN"/>
          </a:p>
          <a:p>
            <a:pPr lvl="1">
              <a:buFontTx/>
              <a:buBlip>
                <a:blip r:embed="rId3"/>
              </a:buBlip>
            </a:pPr>
            <a:r>
              <a:rPr lang="en-US" altLang="zh-CN"/>
              <a:t>Complier(</a:t>
            </a:r>
            <a:r>
              <a:rPr lang="zh-CN" altLang="en-US"/>
              <a:t>编译器</a:t>
            </a:r>
            <a:r>
              <a:rPr lang="en-US" altLang="zh-CN"/>
              <a:t>)</a:t>
            </a:r>
          </a:p>
          <a:p>
            <a:pPr lvl="1">
              <a:buFontTx/>
              <a:buBlip>
                <a:blip r:embed="rId3"/>
              </a:buBlip>
            </a:pPr>
            <a:r>
              <a:rPr lang="en-US" altLang="zh-CN"/>
              <a:t>Image processing (</a:t>
            </a:r>
            <a:r>
              <a:rPr lang="zh-CN" altLang="en-US"/>
              <a:t>图像处理</a:t>
            </a:r>
            <a:r>
              <a:rPr lang="en-US" altLang="zh-CN"/>
              <a:t>)</a:t>
            </a:r>
          </a:p>
          <a:p>
            <a:pPr lvl="1">
              <a:buFontTx/>
              <a:buBlip>
                <a:blip r:embed="rId3"/>
              </a:buBlip>
            </a:pPr>
            <a:r>
              <a:rPr lang="en-US" altLang="zh-CN"/>
              <a:t>Signal processing (</a:t>
            </a:r>
            <a:r>
              <a:rPr lang="zh-CN" altLang="en-US"/>
              <a:t>信号处理</a:t>
            </a:r>
            <a:r>
              <a:rPr lang="en-US" altLang="zh-CN"/>
              <a:t>)</a:t>
            </a:r>
          </a:p>
          <a:p>
            <a:pPr lvl="1">
              <a:buFontTx/>
              <a:buBlip>
                <a:blip r:embed="rId3"/>
              </a:buBlip>
            </a:pPr>
            <a:r>
              <a:rPr lang="en-US" altLang="zh-CN"/>
              <a:t>Voice and video streaming (</a:t>
            </a:r>
            <a:r>
              <a:rPr lang="zh-CN" altLang="en-US"/>
              <a:t>声音与图像处理</a:t>
            </a: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2">
                                            <p:txEl>
                                              <p:pRg st="1" end="1"/>
                                            </p:txEl>
                                          </p:spTgt>
                                        </p:tgtEl>
                                        <p:attrNameLst>
                                          <p:attrName>style.visibility</p:attrName>
                                        </p:attrNameLst>
                                      </p:cBhvr>
                                      <p:to>
                                        <p:strVal val="visible"/>
                                      </p:to>
                                    </p:set>
                                    <p:anim calcmode="lin" valueType="num">
                                      <p:cBhvr additive="base">
                                        <p:cTn id="7" dur="500" fill="hold"/>
                                        <p:tgtEl>
                                          <p:spTgt spid="614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42">
                                            <p:txEl>
                                              <p:pRg st="2" end="2"/>
                                            </p:txEl>
                                          </p:spTgt>
                                        </p:tgtEl>
                                        <p:attrNameLst>
                                          <p:attrName>style.visibility</p:attrName>
                                        </p:attrNameLst>
                                      </p:cBhvr>
                                      <p:to>
                                        <p:strVal val="visible"/>
                                      </p:to>
                                    </p:set>
                                    <p:anim calcmode="lin" valueType="num">
                                      <p:cBhvr additive="base">
                                        <p:cTn id="11" dur="500" fill="hold"/>
                                        <p:tgtEl>
                                          <p:spTgt spid="6144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4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42">
                                            <p:txEl>
                                              <p:pRg st="3" end="3"/>
                                            </p:txEl>
                                          </p:spTgt>
                                        </p:tgtEl>
                                        <p:attrNameLst>
                                          <p:attrName>style.visibility</p:attrName>
                                        </p:attrNameLst>
                                      </p:cBhvr>
                                      <p:to>
                                        <p:strVal val="visible"/>
                                      </p:to>
                                    </p:set>
                                    <p:anim calcmode="lin" valueType="num">
                                      <p:cBhvr additive="base">
                                        <p:cTn id="15" dur="500" fill="hold"/>
                                        <p:tgtEl>
                                          <p:spTgt spid="6144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4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442">
                                            <p:txEl>
                                              <p:pRg st="4" end="4"/>
                                            </p:txEl>
                                          </p:spTgt>
                                        </p:tgtEl>
                                        <p:attrNameLst>
                                          <p:attrName>style.visibility</p:attrName>
                                        </p:attrNameLst>
                                      </p:cBhvr>
                                      <p:to>
                                        <p:strVal val="visible"/>
                                      </p:to>
                                    </p:set>
                                    <p:anim calcmode="lin" valueType="num">
                                      <p:cBhvr additive="base">
                                        <p:cTn id="19" dur="500" fill="hold"/>
                                        <p:tgtEl>
                                          <p:spTgt spid="6144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442">
                                            <p:txEl>
                                              <p:pRg st="5" end="5"/>
                                            </p:txEl>
                                          </p:spTgt>
                                        </p:tgtEl>
                                        <p:attrNameLst>
                                          <p:attrName>style.visibility</p:attrName>
                                        </p:attrNameLst>
                                      </p:cBhvr>
                                      <p:to>
                                        <p:strVal val="visible"/>
                                      </p:to>
                                    </p:set>
                                    <p:anim calcmode="lin" valueType="num">
                                      <p:cBhvr additive="base">
                                        <p:cTn id="23" dur="500" fill="hold"/>
                                        <p:tgtEl>
                                          <p:spTgt spid="6144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4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1442">
                                            <p:txEl>
                                              <p:pRg st="6" end="6"/>
                                            </p:txEl>
                                          </p:spTgt>
                                        </p:tgtEl>
                                        <p:attrNameLst>
                                          <p:attrName>style.visibility</p:attrName>
                                        </p:attrNameLst>
                                      </p:cBhvr>
                                      <p:to>
                                        <p:strVal val="visible"/>
                                      </p:to>
                                    </p:set>
                                    <p:anim calcmode="lin" valueType="num">
                                      <p:cBhvr additive="base">
                                        <p:cTn id="27" dur="500" fill="hold"/>
                                        <p:tgtEl>
                                          <p:spTgt spid="6144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4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p:cNvSpPr>
            <a:spLocks noGrp="1"/>
          </p:cNvSpPr>
          <p:nvPr>
            <p:ph sz="half" idx="10"/>
          </p:nvPr>
        </p:nvSpPr>
        <p:spPr>
          <a:xfrm>
            <a:off x="1981200" y="1071563"/>
            <a:ext cx="8186738" cy="5357812"/>
          </a:xfrm>
        </p:spPr>
        <p:txBody>
          <a:bodyPr/>
          <a:lstStyle/>
          <a:p>
            <a:pPr>
              <a:buFontTx/>
              <a:buBlip>
                <a:blip r:embed="rId2"/>
              </a:buBlip>
            </a:pPr>
            <a:r>
              <a:rPr lang="en-US" altLang="zh-CN">
                <a:latin typeface="Arial" pitchFamily="34" charset="0"/>
              </a:rPr>
              <a:t>Unix</a:t>
            </a:r>
            <a:r>
              <a:rPr lang="zh-CN" altLang="en-US">
                <a:latin typeface="Arial" pitchFamily="34" charset="0"/>
              </a:rPr>
              <a:t>系统中的管道过滤器结构</a:t>
            </a:r>
            <a:endParaRPr lang="en-US" altLang="zh-CN">
              <a:latin typeface="Arial" pitchFamily="34" charset="0"/>
            </a:endParaRPr>
          </a:p>
          <a:p>
            <a:pPr lvl="1">
              <a:buFontTx/>
              <a:buBlip>
                <a:blip r:embed="rId3"/>
              </a:buBlip>
            </a:pPr>
            <a:r>
              <a:rPr lang="en-US" altLang="zh-CN" sz="2400"/>
              <a:t>cat input.txt | grep “text”| sort &gt; output.txt</a:t>
            </a:r>
          </a:p>
          <a:p>
            <a:pPr>
              <a:buFontTx/>
              <a:buBlip>
                <a:blip r:embed="rId2"/>
              </a:buBlip>
            </a:pPr>
            <a:endParaRPr lang="zh-CN" altLang="en-US">
              <a:latin typeface="Arial" pitchFamily="34" charset="0"/>
            </a:endParaRPr>
          </a:p>
          <a:p>
            <a:pPr>
              <a:buFontTx/>
              <a:buBlip>
                <a:blip r:embed="rId2"/>
              </a:buBlip>
            </a:pPr>
            <a:endParaRPr lang="zh-CN" altLang="en-US"/>
          </a:p>
        </p:txBody>
      </p:sp>
      <p:pic>
        <p:nvPicPr>
          <p:cNvPr id="62467" name="Picture 4"/>
          <p:cNvPicPr>
            <a:picLocks noChangeAspect="1" noChangeArrowheads="1"/>
          </p:cNvPicPr>
          <p:nvPr/>
        </p:nvPicPr>
        <p:blipFill>
          <a:blip r:embed="rId4" cstate="print"/>
          <a:srcRect/>
          <a:stretch>
            <a:fillRect/>
          </a:stretch>
        </p:blipFill>
        <p:spPr bwMode="auto">
          <a:xfrm>
            <a:off x="2095500" y="2500314"/>
            <a:ext cx="7748588" cy="3214687"/>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p:cNvSpPr>
            <a:spLocks noGrp="1"/>
          </p:cNvSpPr>
          <p:nvPr>
            <p:ph sz="half" idx="10"/>
          </p:nvPr>
        </p:nvSpPr>
        <p:spPr>
          <a:xfrm>
            <a:off x="1981200" y="1071563"/>
            <a:ext cx="8186738" cy="5357812"/>
          </a:xfrm>
        </p:spPr>
        <p:txBody>
          <a:bodyPr/>
          <a:lstStyle/>
          <a:p>
            <a:pPr>
              <a:buFontTx/>
              <a:buBlip>
                <a:blip r:embed="rId3"/>
              </a:buBlip>
            </a:pPr>
            <a:r>
              <a:rPr lang="en-US" altLang="zh-CN"/>
              <a:t>DOS</a:t>
            </a:r>
            <a:r>
              <a:rPr lang="zh-CN" altLang="en-US"/>
              <a:t> 中的管道命令</a:t>
            </a:r>
            <a:endParaRPr lang="en-US" altLang="zh-CN"/>
          </a:p>
          <a:p>
            <a:pPr lvl="1">
              <a:buFontTx/>
              <a:buBlip>
                <a:blip r:embed="rId4"/>
              </a:buBlip>
            </a:pPr>
            <a:r>
              <a:rPr lang="en-US" altLang="zh-CN"/>
              <a:t>dir | more</a:t>
            </a:r>
          </a:p>
          <a:p>
            <a:pPr>
              <a:buFontTx/>
              <a:buBlip>
                <a:blip r:embed="rId3"/>
              </a:buBlip>
            </a:pPr>
            <a:endParaRPr lang="zh-CN" altLang="en-US"/>
          </a:p>
        </p:txBody>
      </p:sp>
      <p:pic>
        <p:nvPicPr>
          <p:cNvPr id="63491" name="图片 2" descr="a.bmp"/>
          <p:cNvPicPr>
            <a:picLocks noChangeAspect="1"/>
          </p:cNvPicPr>
          <p:nvPr/>
        </p:nvPicPr>
        <p:blipFill>
          <a:blip r:embed="rId5" cstate="print"/>
          <a:srcRect/>
          <a:stretch>
            <a:fillRect/>
          </a:stretch>
        </p:blipFill>
        <p:spPr bwMode="auto">
          <a:xfrm>
            <a:off x="4738689" y="1857375"/>
            <a:ext cx="5553075" cy="438943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过滤器风格的例子－编译器</a:t>
            </a:r>
          </a:p>
        </p:txBody>
      </p:sp>
      <p:pic>
        <p:nvPicPr>
          <p:cNvPr id="64515" name="Picture 2"/>
          <p:cNvPicPr>
            <a:picLocks noChangeAspect="1" noChangeArrowheads="1"/>
          </p:cNvPicPr>
          <p:nvPr/>
        </p:nvPicPr>
        <p:blipFill>
          <a:blip r:embed="rId4" cstate="print"/>
          <a:srcRect/>
          <a:stretch>
            <a:fillRect/>
          </a:stretch>
        </p:blipFill>
        <p:spPr bwMode="auto">
          <a:xfrm>
            <a:off x="2381251" y="2286000"/>
            <a:ext cx="6911975" cy="2928938"/>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过滤器风格的例子－编译器</a:t>
            </a:r>
          </a:p>
        </p:txBody>
      </p:sp>
      <p:pic>
        <p:nvPicPr>
          <p:cNvPr id="65539" name="Picture 2"/>
          <p:cNvPicPr>
            <a:picLocks noChangeAspect="1" noChangeArrowheads="1"/>
          </p:cNvPicPr>
          <p:nvPr/>
        </p:nvPicPr>
        <p:blipFill>
          <a:blip r:embed="rId4" cstate="print"/>
          <a:srcRect/>
          <a:stretch>
            <a:fillRect/>
          </a:stretch>
        </p:blipFill>
        <p:spPr bwMode="auto">
          <a:xfrm>
            <a:off x="3095626" y="2000250"/>
            <a:ext cx="5929313" cy="41465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sz="half" idx="10"/>
          </p:nvPr>
        </p:nvSpPr>
        <p:spPr>
          <a:xfrm>
            <a:off x="1981200" y="1071563"/>
            <a:ext cx="8186738" cy="5357812"/>
          </a:xfrm>
        </p:spPr>
        <p:txBody>
          <a:bodyPr/>
          <a:lstStyle/>
          <a:p>
            <a:pPr>
              <a:buFontTx/>
              <a:buBlip>
                <a:blip r:embed="rId3"/>
              </a:buBlip>
            </a:pPr>
            <a:r>
              <a:rPr lang="zh-CN" altLang="en-US" dirty="0"/>
              <a:t>管道</a:t>
            </a:r>
            <a:r>
              <a:rPr lang="en-US" altLang="zh-CN" dirty="0"/>
              <a:t>-</a:t>
            </a:r>
            <a:r>
              <a:rPr lang="zh-CN" altLang="en-US" dirty="0"/>
              <a:t>过滤器风格的例子</a:t>
            </a:r>
            <a:r>
              <a:rPr lang="en-US" altLang="zh-CN" dirty="0"/>
              <a:t>—</a:t>
            </a:r>
            <a:r>
              <a:rPr lang="zh-CN" altLang="en-US" dirty="0">
                <a:solidFill>
                  <a:srgbClr val="FF0000"/>
                </a:solidFill>
              </a:rPr>
              <a:t>媒体播放器</a:t>
            </a:r>
          </a:p>
        </p:txBody>
      </p:sp>
      <p:pic>
        <p:nvPicPr>
          <p:cNvPr id="66563" name="Picture 2"/>
          <p:cNvPicPr>
            <a:picLocks noChangeAspect="1" noChangeArrowheads="1"/>
          </p:cNvPicPr>
          <p:nvPr/>
        </p:nvPicPr>
        <p:blipFill>
          <a:blip r:embed="rId4" cstate="print"/>
          <a:srcRect/>
          <a:stretch>
            <a:fillRect/>
          </a:stretch>
        </p:blipFill>
        <p:spPr bwMode="auto">
          <a:xfrm>
            <a:off x="2309813" y="2071689"/>
            <a:ext cx="6945312" cy="29289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slide(fromBottom)">
                                      <p:cBhvr>
                                        <p:cTn id="7" dur="5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7"/>
          <p:cNvSpPr>
            <a:spLocks noGrp="1"/>
          </p:cNvSpPr>
          <p:nvPr>
            <p:ph sz="half" idx="10"/>
          </p:nvPr>
        </p:nvSpPr>
        <p:spPr>
          <a:xfrm>
            <a:off x="1981200" y="1071563"/>
            <a:ext cx="8186738" cy="5357812"/>
          </a:xfrm>
        </p:spPr>
        <p:txBody>
          <a:bodyPr/>
          <a:lstStyle/>
          <a:p>
            <a:pPr>
              <a:buFontTx/>
              <a:buBlip>
                <a:blip r:embed="rId3"/>
              </a:buBlip>
            </a:pPr>
            <a:r>
              <a:rPr lang="zh-CN" altLang="en-US"/>
              <a:t>什么是“体系结构”（</a:t>
            </a:r>
            <a:r>
              <a:rPr lang="en-US" altLang="zh-CN"/>
              <a:t>Architecture</a:t>
            </a:r>
            <a:r>
              <a:rPr lang="zh-CN" altLang="en-US"/>
              <a:t>）？</a:t>
            </a:r>
            <a:endParaRPr lang="en-US" altLang="zh-CN"/>
          </a:p>
          <a:p>
            <a:pPr lvl="1">
              <a:buFontTx/>
              <a:buBlip>
                <a:blip r:embed="rId4"/>
              </a:buBlip>
            </a:pPr>
            <a:r>
              <a:rPr lang="zh-CN" altLang="en-US"/>
              <a:t>软件体系结构起源</a:t>
            </a:r>
            <a:r>
              <a:rPr lang="en-US" altLang="zh-CN"/>
              <a:t>——</a:t>
            </a:r>
            <a:r>
              <a:rPr lang="zh-CN" altLang="en-US">
                <a:solidFill>
                  <a:srgbClr val="FF0000"/>
                </a:solidFill>
              </a:rPr>
              <a:t>建筑业</a:t>
            </a:r>
            <a:endParaRPr lang="en-US" altLang="zh-CN">
              <a:solidFill>
                <a:srgbClr val="FF0000"/>
              </a:solidFill>
            </a:endParaRPr>
          </a:p>
          <a:p>
            <a:pPr lvl="1">
              <a:buFontTx/>
              <a:buBlip>
                <a:blip r:embed="rId4"/>
              </a:buBlip>
            </a:pPr>
            <a:r>
              <a:rPr lang="zh-CN" altLang="en-US"/>
              <a:t>建立模型</a:t>
            </a:r>
          </a:p>
          <a:p>
            <a:pPr>
              <a:buFontTx/>
              <a:buBlip>
                <a:blip r:embed="rId3"/>
              </a:buBlip>
            </a:pPr>
            <a:endParaRPr lang="zh-CN" altLang="en-US"/>
          </a:p>
        </p:txBody>
      </p:sp>
      <p:sp>
        <p:nvSpPr>
          <p:cNvPr id="4" name="灯片编号占位符 3"/>
          <p:cNvSpPr>
            <a:spLocks noGrp="1"/>
          </p:cNvSpPr>
          <p:nvPr>
            <p:ph type="sldNum" sz="quarter" idx="4294967295"/>
          </p:nvPr>
        </p:nvSpPr>
        <p:spPr>
          <a:xfrm>
            <a:off x="8534400" y="6356351"/>
            <a:ext cx="2133600" cy="365125"/>
          </a:xfrm>
        </p:spPr>
        <p:txBody>
          <a:bodyPr/>
          <a:lstStyle/>
          <a:p>
            <a:pPr>
              <a:defRPr/>
            </a:pPr>
            <a:fld id="{D57E1CCA-E064-44CC-A2EB-D953446F2512}" type="slidenum">
              <a:rPr lang="en-US" altLang="zh-CN" smtClean="0"/>
              <a:pPr>
                <a:defRPr/>
              </a:pPr>
              <a:t>5</a:t>
            </a:fld>
            <a:endParaRPr lang="en-US" altLang="zh-CN"/>
          </a:p>
        </p:txBody>
      </p:sp>
      <p:pic>
        <p:nvPicPr>
          <p:cNvPr id="39941" name="Picture 5"/>
          <p:cNvPicPr>
            <a:picLocks noChangeAspect="1" noChangeArrowheads="1"/>
          </p:cNvPicPr>
          <p:nvPr/>
        </p:nvPicPr>
        <p:blipFill>
          <a:blip r:embed="rId5" cstate="print"/>
          <a:srcRect/>
          <a:stretch>
            <a:fillRect/>
          </a:stretch>
        </p:blipFill>
        <p:spPr bwMode="auto">
          <a:xfrm>
            <a:off x="2881313" y="2714625"/>
            <a:ext cx="6391275" cy="3905250"/>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sz="half" idx="10"/>
          </p:nvPr>
        </p:nvSpPr>
        <p:spPr>
          <a:xfrm>
            <a:off x="1981200" y="1071563"/>
            <a:ext cx="8186738" cy="5357812"/>
          </a:xfrm>
        </p:spPr>
        <p:txBody>
          <a:bodyPr/>
          <a:lstStyle/>
          <a:p>
            <a:pPr>
              <a:buFontTx/>
              <a:buBlip>
                <a:blip r:embed="rId2"/>
              </a:buBlip>
            </a:pPr>
            <a:r>
              <a:rPr lang="zh-CN" altLang="en-US">
                <a:latin typeface="Arial" pitchFamily="34" charset="0"/>
              </a:rPr>
              <a:t>通讯协议的信息封装</a:t>
            </a:r>
            <a:r>
              <a:rPr lang="en-US" altLang="zh-CN">
                <a:latin typeface="Arial" pitchFamily="34" charset="0"/>
              </a:rPr>
              <a:t>(e.g. SDH)</a:t>
            </a:r>
            <a:endParaRPr lang="zh-CN" altLang="en-US"/>
          </a:p>
        </p:txBody>
      </p:sp>
      <p:pic>
        <p:nvPicPr>
          <p:cNvPr id="67587" name="Picture 4" descr="image1"/>
          <p:cNvPicPr>
            <a:picLocks noChangeAspect="1" noChangeArrowheads="1"/>
          </p:cNvPicPr>
          <p:nvPr/>
        </p:nvPicPr>
        <p:blipFill>
          <a:blip r:embed="rId3" cstate="print"/>
          <a:srcRect/>
          <a:stretch>
            <a:fillRect/>
          </a:stretch>
        </p:blipFill>
        <p:spPr bwMode="auto">
          <a:xfrm>
            <a:off x="1668463" y="2786063"/>
            <a:ext cx="8856662" cy="10287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p:cNvSpPr>
            <a:spLocks noGrp="1"/>
          </p:cNvSpPr>
          <p:nvPr>
            <p:ph sz="half" idx="10"/>
          </p:nvPr>
        </p:nvSpPr>
        <p:spPr>
          <a:xfrm>
            <a:off x="1981200" y="1071563"/>
            <a:ext cx="8186738" cy="5357812"/>
          </a:xfrm>
        </p:spPr>
        <p:txBody>
          <a:bodyPr/>
          <a:lstStyle/>
          <a:p>
            <a:pPr>
              <a:buFontTx/>
              <a:buBlip>
                <a:blip r:embed="rId2"/>
              </a:buBlip>
            </a:pPr>
            <a:r>
              <a:rPr lang="en-US" altLang="zh-CN"/>
              <a:t>Spring——Filter</a:t>
            </a:r>
            <a:endParaRPr lang="zh-CN" altLang="en-US"/>
          </a:p>
        </p:txBody>
      </p:sp>
      <p:pic>
        <p:nvPicPr>
          <p:cNvPr id="139266" name="Picture 2" descr="http://img.pusuo.net/2009-12-09/111028873.PNG"/>
          <p:cNvPicPr>
            <a:picLocks noChangeAspect="1" noChangeArrowheads="1"/>
          </p:cNvPicPr>
          <p:nvPr/>
        </p:nvPicPr>
        <p:blipFill>
          <a:blip r:embed="rId3" cstate="print"/>
          <a:srcRect/>
          <a:stretch>
            <a:fillRect/>
          </a:stretch>
        </p:blipFill>
        <p:spPr bwMode="auto">
          <a:xfrm>
            <a:off x="2567608" y="2420888"/>
            <a:ext cx="6874838" cy="288032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管道过滤器风格实现</a:t>
            </a:r>
            <a:r>
              <a:rPr lang="zh-CN" altLang="en-US" dirty="0">
                <a:solidFill>
                  <a:srgbClr val="FF0000"/>
                </a:solidFill>
              </a:rPr>
              <a:t>案例</a:t>
            </a:r>
            <a:endParaRPr lang="en-US" altLang="zh-CN" dirty="0">
              <a:solidFill>
                <a:srgbClr val="FF0000"/>
              </a:solidFill>
            </a:endParaRPr>
          </a:p>
          <a:p>
            <a:pPr lvl="1"/>
            <a:r>
              <a:rPr lang="zh-CN" altLang="en-US" dirty="0"/>
              <a:t>查询出字典中包含</a:t>
            </a:r>
            <a:r>
              <a:rPr lang="en-US" altLang="zh-CN" dirty="0"/>
              <a:t>a</a:t>
            </a:r>
            <a:r>
              <a:rPr lang="zh-CN" altLang="en-US" dirty="0"/>
              <a:t>、</a:t>
            </a:r>
            <a:r>
              <a:rPr lang="en-US" altLang="zh-CN" dirty="0"/>
              <a:t>b</a:t>
            </a:r>
            <a:r>
              <a:rPr lang="zh-CN" altLang="en-US" dirty="0"/>
              <a:t>、</a:t>
            </a:r>
            <a:r>
              <a:rPr lang="en-US" altLang="zh-CN" dirty="0" err="1"/>
              <a:t>cd</a:t>
            </a:r>
            <a:r>
              <a:rPr lang="zh-CN" altLang="en-US" dirty="0"/>
              <a:t>子串，以</a:t>
            </a:r>
            <a:r>
              <a:rPr lang="en-US" altLang="zh-CN" dirty="0"/>
              <a:t>end/END</a:t>
            </a:r>
            <a:r>
              <a:rPr lang="zh-CN" altLang="en-US" dirty="0"/>
              <a:t>结尾，长度</a:t>
            </a:r>
            <a:r>
              <a:rPr lang="en-US" altLang="zh-CN" dirty="0"/>
              <a:t>&gt;7</a:t>
            </a:r>
            <a:r>
              <a:rPr lang="zh-CN" altLang="en-US" dirty="0"/>
              <a:t>的单词。</a:t>
            </a:r>
          </a:p>
        </p:txBody>
      </p:sp>
      <p:pic>
        <p:nvPicPr>
          <p:cNvPr id="216066" name="Picture 2" descr="http://a0.att.hudong.com/57/35/01300000804808126388354987410.gif"/>
          <p:cNvPicPr>
            <a:picLocks noChangeAspect="1" noChangeArrowheads="1"/>
          </p:cNvPicPr>
          <p:nvPr/>
        </p:nvPicPr>
        <p:blipFill>
          <a:blip r:embed="rId3" cstate="print"/>
          <a:srcRect/>
          <a:stretch>
            <a:fillRect/>
          </a:stretch>
        </p:blipFill>
        <p:spPr bwMode="auto">
          <a:xfrm>
            <a:off x="2279576" y="3212976"/>
            <a:ext cx="7738090" cy="237626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slide(fromBottom)">
                                      <p:cBhvr>
                                        <p:cTn id="7" dur="500"/>
                                        <p:tgtEl>
                                          <p:spTgt spid="216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管道过滤器风格实现案例</a:t>
            </a:r>
            <a:endParaRPr lang="en-US" altLang="zh-CN" dirty="0"/>
          </a:p>
          <a:p>
            <a:pPr lvl="1"/>
            <a:r>
              <a:rPr lang="zh-CN" altLang="en-US" dirty="0">
                <a:solidFill>
                  <a:srgbClr val="FF0000"/>
                </a:solidFill>
              </a:rPr>
              <a:t>组合模式</a:t>
            </a:r>
            <a:r>
              <a:rPr lang="zh-CN" altLang="en-US" dirty="0"/>
              <a:t>回顾</a:t>
            </a: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7568" y="2276872"/>
            <a:ext cx="7776864" cy="41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管道过滤器风格实现案例</a:t>
            </a:r>
          </a:p>
        </p:txBody>
      </p:sp>
      <p:pic>
        <p:nvPicPr>
          <p:cNvPr id="124931" name="Picture 3"/>
          <p:cNvPicPr>
            <a:picLocks noChangeAspect="1" noChangeArrowheads="1"/>
          </p:cNvPicPr>
          <p:nvPr/>
        </p:nvPicPr>
        <p:blipFill>
          <a:blip r:embed="rId3" cstate="print"/>
          <a:srcRect/>
          <a:stretch>
            <a:fillRect/>
          </a:stretch>
        </p:blipFill>
        <p:spPr bwMode="auto">
          <a:xfrm>
            <a:off x="2567608" y="1628801"/>
            <a:ext cx="7010400" cy="4981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4931"/>
                                        </p:tgtEl>
                                        <p:attrNameLst>
                                          <p:attrName>style.visibility</p:attrName>
                                        </p:attrNameLst>
                                      </p:cBhvr>
                                      <p:to>
                                        <p:strVal val="visible"/>
                                      </p:to>
                                    </p:set>
                                    <p:animEffect transition="in" filter="slide(fromBottom)">
                                      <p:cBhvr>
                                        <p:cTn id="7" dur="500"/>
                                        <p:tgtEl>
                                          <p:spTgt spid="124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sz="half" idx="10"/>
          </p:nvPr>
        </p:nvSpPr>
        <p:spPr>
          <a:xfrm>
            <a:off x="1981200" y="1071563"/>
            <a:ext cx="8472488" cy="5357812"/>
          </a:xfrm>
        </p:spPr>
        <p:txBody>
          <a:bodyPr/>
          <a:lstStyle/>
          <a:p>
            <a:pPr>
              <a:buFontTx/>
              <a:buBlip>
                <a:blip r:embed="rId2"/>
              </a:buBlip>
            </a:pPr>
            <a:r>
              <a:rPr lang="zh-CN" altLang="en-US">
                <a:solidFill>
                  <a:srgbClr val="FF0000"/>
                </a:solidFill>
              </a:rPr>
              <a:t>管道过滤器风格的其他应用</a:t>
            </a:r>
          </a:p>
          <a:p>
            <a:pPr lvl="1">
              <a:buFontTx/>
              <a:buBlip>
                <a:blip r:embed="rId3"/>
              </a:buBlip>
            </a:pPr>
            <a:r>
              <a:rPr lang="zh-CN" altLang="en-US">
                <a:latin typeface="黑体" pitchFamily="49" charset="-122"/>
              </a:rPr>
              <a:t>网络监听和流量控制</a:t>
            </a:r>
            <a:r>
              <a:rPr lang="en-US" altLang="zh-CN">
                <a:latin typeface="黑体" pitchFamily="49" charset="-122"/>
              </a:rPr>
              <a:t>(Network monitoring and traffic engineering)</a:t>
            </a:r>
          </a:p>
          <a:p>
            <a:pPr lvl="1">
              <a:buFontTx/>
              <a:buBlip>
                <a:blip r:embed="rId3"/>
              </a:buBlip>
            </a:pPr>
            <a:r>
              <a:rPr lang="zh-CN" altLang="en-US">
                <a:latin typeface="黑体" pitchFamily="49" charset="-122"/>
              </a:rPr>
              <a:t>电话通信</a:t>
            </a:r>
            <a:r>
              <a:rPr lang="en-US" altLang="zh-CN">
                <a:latin typeface="黑体" pitchFamily="49" charset="-122"/>
              </a:rPr>
              <a:t>(Telecom call records)</a:t>
            </a:r>
          </a:p>
          <a:p>
            <a:pPr lvl="1">
              <a:buFontTx/>
              <a:buBlip>
                <a:blip r:embed="rId3"/>
              </a:buBlip>
            </a:pPr>
            <a:r>
              <a:rPr lang="zh-CN" altLang="en-US">
                <a:latin typeface="黑体" pitchFamily="49" charset="-122"/>
              </a:rPr>
              <a:t>网络安全 </a:t>
            </a:r>
            <a:r>
              <a:rPr lang="en-US" altLang="zh-CN">
                <a:latin typeface="黑体" pitchFamily="49" charset="-122"/>
              </a:rPr>
              <a:t>(Network security )</a:t>
            </a:r>
          </a:p>
          <a:p>
            <a:pPr lvl="1">
              <a:buFontTx/>
              <a:buBlip>
                <a:blip r:embed="rId3"/>
              </a:buBlip>
            </a:pPr>
            <a:r>
              <a:rPr lang="zh-CN" altLang="en-US">
                <a:latin typeface="黑体" pitchFamily="49" charset="-122"/>
              </a:rPr>
              <a:t>金融领域</a:t>
            </a:r>
            <a:r>
              <a:rPr lang="en-US" altLang="zh-CN">
                <a:latin typeface="黑体" pitchFamily="49" charset="-122"/>
              </a:rPr>
              <a:t>(Financial Application)</a:t>
            </a:r>
          </a:p>
          <a:p>
            <a:pPr lvl="1">
              <a:buFontTx/>
              <a:buBlip>
                <a:blip r:embed="rId3"/>
              </a:buBlip>
            </a:pPr>
            <a:r>
              <a:rPr lang="zh-CN" altLang="en-US">
                <a:latin typeface="黑体" pitchFamily="49" charset="-122"/>
              </a:rPr>
              <a:t>工业生产</a:t>
            </a:r>
            <a:r>
              <a:rPr lang="en-US" altLang="zh-CN">
                <a:latin typeface="黑体" pitchFamily="49" charset="-122"/>
              </a:rPr>
              <a:t>(Manufacturing Processes)</a:t>
            </a:r>
          </a:p>
          <a:p>
            <a:pPr lvl="1">
              <a:buFontTx/>
              <a:buBlip>
                <a:blip r:embed="rId3"/>
              </a:buBlip>
            </a:pPr>
            <a:r>
              <a:rPr lang="zh-CN" altLang="en-US">
                <a:latin typeface="黑体" pitchFamily="49" charset="-122"/>
              </a:rPr>
              <a:t>网页日志与点击流</a:t>
            </a:r>
            <a:r>
              <a:rPr lang="en-US" altLang="zh-CN">
                <a:latin typeface="黑体" pitchFamily="49" charset="-122"/>
              </a:rPr>
              <a:t>(Web logs and click streams)</a:t>
            </a:r>
          </a:p>
          <a:p>
            <a:pPr>
              <a:buFontTx/>
              <a:buBlip>
                <a:blip r:embed="rId2"/>
              </a:buBlip>
            </a:pPr>
            <a:endParaRPr lang="en-US" altLang="zh-CN" b="0"/>
          </a:p>
        </p:txBody>
      </p:sp>
      <p:sp>
        <p:nvSpPr>
          <p:cNvPr id="6" name="灯片编号占位符 5"/>
          <p:cNvSpPr>
            <a:spLocks noGrp="1"/>
          </p:cNvSpPr>
          <p:nvPr>
            <p:ph type="sldNum" sz="quarter" idx="4294967295"/>
          </p:nvPr>
        </p:nvSpPr>
        <p:spPr>
          <a:xfrm>
            <a:off x="8534400" y="6245225"/>
            <a:ext cx="2133600" cy="476250"/>
          </a:xfrm>
        </p:spPr>
        <p:txBody>
          <a:bodyPr/>
          <a:lstStyle/>
          <a:p>
            <a:pPr>
              <a:defRPr/>
            </a:pPr>
            <a:fld id="{A6980EC2-5838-48AC-931E-F8CB684A2E97}" type="slidenum">
              <a:rPr lang="en-US" altLang="zh-CN"/>
              <a:pPr>
                <a:defRPr/>
              </a:pPr>
              <a:t>55</a:t>
            </a:fld>
            <a:endParaRPr lang="en-US" altLang="zh-CN"/>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过滤器风格优点</a:t>
            </a:r>
            <a:endParaRPr lang="en-US" altLang="zh-CN"/>
          </a:p>
          <a:p>
            <a:pPr lvl="1">
              <a:buFontTx/>
              <a:buBlip>
                <a:blip r:embed="rId4"/>
              </a:buBlip>
            </a:pPr>
            <a:r>
              <a:rPr lang="zh-CN" altLang="en-US">
                <a:latin typeface="Arial" pitchFamily="34" charset="0"/>
              </a:rPr>
              <a:t>使得系统中的构件具有良好的</a:t>
            </a:r>
            <a:r>
              <a:rPr lang="zh-CN" altLang="en-US">
                <a:solidFill>
                  <a:srgbClr val="FF0000"/>
                </a:solidFill>
                <a:latin typeface="Arial" pitchFamily="34" charset="0"/>
              </a:rPr>
              <a:t>隐蔽性和高内聚、低耦合</a:t>
            </a:r>
            <a:r>
              <a:rPr lang="zh-CN" altLang="en-US">
                <a:latin typeface="Arial" pitchFamily="34" charset="0"/>
              </a:rPr>
              <a:t>的特点</a:t>
            </a:r>
            <a:endParaRPr lang="en-US" altLang="zh-CN">
              <a:latin typeface="Arial" pitchFamily="34" charset="0"/>
            </a:endParaRPr>
          </a:p>
          <a:p>
            <a:pPr lvl="1">
              <a:buFontTx/>
              <a:buBlip>
                <a:blip r:embed="rId4"/>
              </a:buBlip>
            </a:pPr>
            <a:r>
              <a:rPr lang="zh-CN" altLang="en-US">
                <a:latin typeface="Arial" pitchFamily="34" charset="0"/>
              </a:rPr>
              <a:t>设计者可以将整个系统的输入、输出特性简单的理解为各个</a:t>
            </a:r>
            <a:r>
              <a:rPr lang="zh-CN" altLang="en-US">
                <a:solidFill>
                  <a:srgbClr val="FF0000"/>
                </a:solidFill>
                <a:latin typeface="Arial" pitchFamily="34" charset="0"/>
              </a:rPr>
              <a:t>过滤器功能的合成</a:t>
            </a:r>
            <a:endParaRPr lang="en-US" altLang="zh-CN">
              <a:solidFill>
                <a:srgbClr val="FF0000"/>
              </a:solidFill>
              <a:latin typeface="Arial" pitchFamily="34" charset="0"/>
            </a:endParaRPr>
          </a:p>
          <a:p>
            <a:pPr lvl="1">
              <a:buFontTx/>
              <a:buBlip>
                <a:blip r:embed="rId4"/>
              </a:buBlip>
            </a:pPr>
            <a:r>
              <a:rPr lang="zh-CN" altLang="en-US">
                <a:latin typeface="Arial" pitchFamily="34" charset="0"/>
              </a:rPr>
              <a:t>支持功能模块的</a:t>
            </a:r>
            <a:r>
              <a:rPr lang="zh-CN" altLang="en-US">
                <a:solidFill>
                  <a:srgbClr val="FF0000"/>
                </a:solidFill>
                <a:latin typeface="Arial" pitchFamily="34" charset="0"/>
              </a:rPr>
              <a:t>复用</a:t>
            </a:r>
            <a:endParaRPr lang="en-US" altLang="zh-CN">
              <a:solidFill>
                <a:srgbClr val="FF0000"/>
              </a:solidFill>
              <a:latin typeface="Arial" pitchFamily="34" charset="0"/>
            </a:endParaRPr>
          </a:p>
          <a:p>
            <a:pPr lvl="1">
              <a:buFontTx/>
              <a:buBlip>
                <a:blip r:embed="rId4"/>
              </a:buBlip>
            </a:pPr>
            <a:r>
              <a:rPr lang="zh-CN" altLang="en-US">
                <a:latin typeface="Arial" pitchFamily="34" charset="0"/>
              </a:rPr>
              <a:t>较强的</a:t>
            </a:r>
            <a:r>
              <a:rPr lang="zh-CN" altLang="en-US">
                <a:solidFill>
                  <a:srgbClr val="FF0000"/>
                </a:solidFill>
                <a:latin typeface="Arial" pitchFamily="34" charset="0"/>
              </a:rPr>
              <a:t>可维护性和可扩展性</a:t>
            </a:r>
            <a:endParaRPr lang="en-US" altLang="zh-CN">
              <a:solidFill>
                <a:srgbClr val="FF0000"/>
              </a:solidFill>
              <a:latin typeface="Arial" pitchFamily="34" charset="0"/>
            </a:endParaRPr>
          </a:p>
          <a:p>
            <a:pPr lvl="1">
              <a:buFontTx/>
              <a:buBlip>
                <a:blip r:embed="rId4"/>
              </a:buBlip>
            </a:pPr>
            <a:r>
              <a:rPr lang="zh-CN" altLang="en-US">
                <a:latin typeface="Arial" pitchFamily="34" charset="0"/>
              </a:rPr>
              <a:t>支持一些特定的分析，如吞吐量计算和死锁检测等</a:t>
            </a:r>
            <a:endParaRPr lang="en-US" altLang="zh-CN">
              <a:latin typeface="Arial" pitchFamily="34" charset="0"/>
            </a:endParaRPr>
          </a:p>
          <a:p>
            <a:pPr lvl="1">
              <a:buFontTx/>
              <a:buBlip>
                <a:blip r:embed="rId4"/>
              </a:buBlip>
            </a:pPr>
            <a:r>
              <a:rPr lang="zh-CN" altLang="en-US">
                <a:latin typeface="Arial" pitchFamily="34" charset="0"/>
              </a:rPr>
              <a:t>具有并发性</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p:cNvSpPr>
            <a:spLocks noGrp="1"/>
          </p:cNvSpPr>
          <p:nvPr>
            <p:ph sz="half" idx="10"/>
          </p:nvPr>
        </p:nvSpPr>
        <p:spPr>
          <a:xfrm>
            <a:off x="1981200" y="1071563"/>
            <a:ext cx="8186738" cy="5357812"/>
          </a:xfrm>
        </p:spPr>
        <p:txBody>
          <a:bodyPr/>
          <a:lstStyle/>
          <a:p>
            <a:pPr>
              <a:buFontTx/>
              <a:buBlip>
                <a:blip r:embed="rId3"/>
              </a:buBlip>
            </a:pPr>
            <a:r>
              <a:rPr lang="zh-CN" altLang="en-US"/>
              <a:t>管道</a:t>
            </a:r>
            <a:r>
              <a:rPr lang="en-US" altLang="zh-CN"/>
              <a:t>-</a:t>
            </a:r>
            <a:r>
              <a:rPr lang="zh-CN" altLang="en-US"/>
              <a:t>过滤器风格缺点</a:t>
            </a:r>
            <a:endParaRPr lang="en-US" altLang="zh-CN"/>
          </a:p>
          <a:p>
            <a:pPr lvl="1">
              <a:buFontTx/>
              <a:buBlip>
                <a:blip r:embed="rId4"/>
              </a:buBlip>
            </a:pPr>
            <a:r>
              <a:rPr lang="zh-CN" altLang="en-US">
                <a:latin typeface="黑体" pitchFamily="49" charset="-122"/>
              </a:rPr>
              <a:t>交互式处理能力弱</a:t>
            </a:r>
            <a:endParaRPr lang="en-US" altLang="zh-CN">
              <a:latin typeface="黑体" pitchFamily="49" charset="-122"/>
            </a:endParaRPr>
          </a:p>
          <a:p>
            <a:pPr lvl="1">
              <a:buFontTx/>
              <a:buBlip>
                <a:blip r:embed="rId4"/>
              </a:buBlip>
            </a:pPr>
            <a:r>
              <a:rPr lang="zh-CN" altLang="en-US">
                <a:latin typeface="Arial" pitchFamily="34" charset="0"/>
              </a:rPr>
              <a:t>设计者也许不得不花费精力协调两个相对独立但又存在某种关系的数据流之间的关系</a:t>
            </a:r>
            <a:endParaRPr lang="en-US" altLang="zh-CN">
              <a:latin typeface="Arial" pitchFamily="34" charset="0"/>
            </a:endParaRPr>
          </a:p>
          <a:p>
            <a:pPr lvl="1">
              <a:buFontTx/>
              <a:buBlip>
                <a:blip r:embed="rId4"/>
              </a:buBlip>
            </a:pPr>
            <a:r>
              <a:rPr lang="zh-CN" altLang="en-US">
                <a:latin typeface="Arial" pitchFamily="34" charset="0"/>
              </a:rPr>
              <a:t>过滤器具体实现的复杂性</a:t>
            </a:r>
            <a:endParaRPr lang="en-US" altLang="zh-CN">
              <a:latin typeface="黑体" pitchFamily="49" charset="-122"/>
            </a:endParaRPr>
          </a:p>
          <a:p>
            <a:pPr lvl="1">
              <a:buFontTx/>
              <a:buBlip>
                <a:blip r:embed="rId4"/>
              </a:buBlip>
            </a:pPr>
            <a:r>
              <a:rPr lang="zh-CN" altLang="en-US">
                <a:latin typeface="Arial" pitchFamily="34" charset="0"/>
              </a:rPr>
              <a:t>往往导致系统处理过程的成批操作</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0"/>
          </p:nvPr>
        </p:nvSpPr>
        <p:spPr>
          <a:xfrm>
            <a:off x="1981200" y="1071563"/>
            <a:ext cx="8186738" cy="5357812"/>
          </a:xfrm>
        </p:spPr>
        <p:txBody>
          <a:bodyPr>
            <a:normAutofit fontScale="70000" lnSpcReduction="20000"/>
          </a:bodyPr>
          <a:lstStyle/>
          <a:p>
            <a:pPr>
              <a:defRPr/>
            </a:pPr>
            <a:r>
              <a:rPr lang="zh-CN" altLang="en-US" sz="4600" dirty="0"/>
              <a:t>管道和连接器风格的参考文献</a:t>
            </a:r>
            <a:endParaRPr lang="en-US" altLang="zh-CN" sz="4600" b="0" dirty="0"/>
          </a:p>
          <a:p>
            <a:pPr lvl="1">
              <a:defRPr/>
            </a:pPr>
            <a:r>
              <a:rPr lang="en-US" altLang="zh-CN" sz="3100" dirty="0"/>
              <a:t>Maurice J. Bach. </a:t>
            </a:r>
            <a:r>
              <a:rPr lang="en-US" altLang="zh-CN" sz="3100" i="1" dirty="0"/>
              <a:t>The Design of the UNIX Operating System</a:t>
            </a:r>
            <a:r>
              <a:rPr lang="en-US" altLang="zh-CN" sz="3100" dirty="0"/>
              <a:t>, chap. 5, pp. 11-119. Software Series. Prentice Hall, 1986</a:t>
            </a:r>
          </a:p>
          <a:p>
            <a:pPr lvl="1">
              <a:defRPr/>
            </a:pPr>
            <a:r>
              <a:rPr lang="en-US" altLang="zh-CN" sz="3100" dirty="0"/>
              <a:t>Norman </a:t>
            </a:r>
            <a:r>
              <a:rPr lang="en-US" altLang="zh-CN" sz="3100" dirty="0" err="1"/>
              <a:t>Delisle</a:t>
            </a:r>
            <a:r>
              <a:rPr lang="en-US" altLang="zh-CN" sz="3100" dirty="0"/>
              <a:t> and David </a:t>
            </a:r>
            <a:r>
              <a:rPr lang="en-US" altLang="zh-CN" sz="3100" dirty="0" err="1"/>
              <a:t>Garlan</a:t>
            </a:r>
            <a:r>
              <a:rPr lang="en-US" altLang="zh-CN" sz="3100" dirty="0"/>
              <a:t>. </a:t>
            </a:r>
            <a:r>
              <a:rPr lang="en-US" altLang="zh-CN" sz="3100" i="1" dirty="0"/>
              <a:t>Applying formal specification to industrial problems: A specification of an oscilloscope</a:t>
            </a:r>
            <a:r>
              <a:rPr lang="en-US" altLang="zh-CN" sz="3100" dirty="0"/>
              <a:t>. IEEE Software, 7(5):29-37, Sept. 1990</a:t>
            </a:r>
          </a:p>
          <a:p>
            <a:pPr lvl="1">
              <a:defRPr/>
            </a:pPr>
            <a:r>
              <a:rPr lang="en-US" altLang="zh-CN" sz="3100" dirty="0"/>
              <a:t>J. C. Browne, M. </a:t>
            </a:r>
            <a:r>
              <a:rPr lang="en-US" altLang="zh-CN" sz="3100" dirty="0" err="1"/>
              <a:t>Azam</a:t>
            </a:r>
            <a:r>
              <a:rPr lang="en-US" altLang="zh-CN" sz="3100" dirty="0"/>
              <a:t>, and S. </a:t>
            </a:r>
            <a:r>
              <a:rPr lang="en-US" altLang="zh-CN" sz="3100" dirty="0" err="1"/>
              <a:t>Sobek</a:t>
            </a:r>
            <a:r>
              <a:rPr lang="en-US" altLang="zh-CN" sz="3100" dirty="0"/>
              <a:t>. </a:t>
            </a:r>
            <a:r>
              <a:rPr lang="en-US" altLang="zh-CN" sz="3100" i="1" dirty="0"/>
              <a:t>Code: A unified approach to parallel programming</a:t>
            </a:r>
            <a:r>
              <a:rPr lang="en-US" altLang="zh-CN" sz="3100" dirty="0"/>
              <a:t>. IEEE Software, July 1989.</a:t>
            </a:r>
          </a:p>
          <a:p>
            <a:pPr lvl="1">
              <a:defRPr/>
            </a:pPr>
            <a:r>
              <a:rPr lang="en-US" altLang="zh-CN" sz="3100" dirty="0"/>
              <a:t>G. Kahn. </a:t>
            </a:r>
            <a:r>
              <a:rPr lang="en-US" altLang="zh-CN" sz="3100" i="1" dirty="0"/>
              <a:t>The semantics of a simple language for parallel programming</a:t>
            </a:r>
            <a:r>
              <a:rPr lang="en-US" altLang="zh-CN" sz="3100" dirty="0"/>
              <a:t>. Information Processing, 1974</a:t>
            </a:r>
          </a:p>
          <a:p>
            <a:pPr lvl="1">
              <a:defRPr/>
            </a:pPr>
            <a:r>
              <a:rPr lang="en-US" altLang="zh-CN" sz="3100" dirty="0"/>
              <a:t>David Barstow and Alex Wolf. </a:t>
            </a:r>
            <a:r>
              <a:rPr lang="en-US" altLang="zh-CN" sz="3100" i="1" dirty="0"/>
              <a:t>Design methods and software architectures track. </a:t>
            </a:r>
            <a:r>
              <a:rPr lang="en-US" altLang="zh-CN" sz="3100" dirty="0"/>
              <a:t>In Proceedings of the 7</a:t>
            </a:r>
            <a:r>
              <a:rPr lang="en-US" altLang="zh-CN" sz="3100" baseline="30000" dirty="0"/>
              <a:t>th</a:t>
            </a:r>
            <a:r>
              <a:rPr lang="en-US" altLang="zh-CN" sz="3100" dirty="0"/>
              <a:t> International Workshop in  Software Specification and Design. IEEE Press, 1993</a:t>
            </a:r>
            <a:endParaRPr lang="zh-CN" altLang="en-US" sz="3100" dirty="0"/>
          </a:p>
        </p:txBody>
      </p:sp>
      <p:sp>
        <p:nvSpPr>
          <p:cNvPr id="80899" name="页脚占位符 3"/>
          <p:cNvSpPr>
            <a:spLocks noGrp="1"/>
          </p:cNvSpPr>
          <p:nvPr>
            <p:ph type="ftr" sz="quarter" idx="4294967295"/>
          </p:nvPr>
        </p:nvSpPr>
        <p:spPr bwMode="auto">
          <a:xfrm>
            <a:off x="1524000" y="6356351"/>
            <a:ext cx="2895600" cy="365125"/>
          </a:xfrm>
          <a:noFill/>
          <a:ln>
            <a:miter lim="800000"/>
            <a:headEnd/>
            <a:tailEnd/>
          </a:ln>
        </p:spPr>
        <p:txBody>
          <a:bodyPr/>
          <a:lstStyle/>
          <a:p>
            <a:r>
              <a:rPr lang="en-US" altLang="zh-CN"/>
              <a:t>THU</a:t>
            </a:r>
            <a:r>
              <a:rPr lang="zh-CN" altLang="en-US"/>
              <a:t> </a:t>
            </a:r>
            <a:r>
              <a:rPr lang="en-US" altLang="zh-CN"/>
              <a:t>SAGroup</a:t>
            </a:r>
          </a:p>
        </p:txBody>
      </p:sp>
      <p:sp>
        <p:nvSpPr>
          <p:cNvPr id="5" name="灯片编号占位符 4"/>
          <p:cNvSpPr>
            <a:spLocks noGrp="1"/>
          </p:cNvSpPr>
          <p:nvPr>
            <p:ph type="sldNum" sz="quarter" idx="4294967295"/>
          </p:nvPr>
        </p:nvSpPr>
        <p:spPr>
          <a:xfrm>
            <a:off x="8534400" y="6356351"/>
            <a:ext cx="2133600" cy="365125"/>
          </a:xfrm>
        </p:spPr>
        <p:txBody>
          <a:bodyPr/>
          <a:lstStyle/>
          <a:p>
            <a:pPr>
              <a:defRPr/>
            </a:pPr>
            <a:fld id="{3C4F4AF4-AC75-4792-8425-D5760B8979EB}"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sz="half" idx="10"/>
          </p:nvPr>
        </p:nvSpPr>
        <p:spPr>
          <a:xfrm>
            <a:off x="1981200" y="1071563"/>
            <a:ext cx="8186738" cy="5357812"/>
          </a:xfrm>
        </p:spPr>
        <p:txBody>
          <a:bodyPr/>
          <a:lstStyle/>
          <a:p>
            <a:pPr>
              <a:buFontTx/>
              <a:buBlip>
                <a:blip r:embed="rId3"/>
              </a:buBlip>
            </a:pPr>
            <a:r>
              <a:rPr lang="zh-CN" altLang="en-US" dirty="0"/>
              <a:t>三种典型的数据流风格</a:t>
            </a:r>
            <a:endParaRPr lang="en-US" altLang="zh-CN" dirty="0"/>
          </a:p>
          <a:p>
            <a:pPr lvl="1">
              <a:buFontTx/>
              <a:buBlip>
                <a:blip r:embed="rId4"/>
              </a:buBlip>
            </a:pPr>
            <a:r>
              <a:rPr lang="zh-CN" altLang="en-US" dirty="0"/>
              <a:t>管道</a:t>
            </a:r>
            <a:r>
              <a:rPr lang="en-US" altLang="zh-CN" dirty="0"/>
              <a:t>/</a:t>
            </a:r>
            <a:r>
              <a:rPr lang="zh-CN" altLang="en-US" dirty="0"/>
              <a:t>过滤器（</a:t>
            </a:r>
            <a:r>
              <a:rPr lang="en-US" altLang="zh-CN" dirty="0"/>
              <a:t>Pipe-and-Filter</a:t>
            </a:r>
            <a:r>
              <a:rPr lang="zh-CN" altLang="en-US" dirty="0"/>
              <a:t>）</a:t>
            </a:r>
            <a:endParaRPr lang="en-US" altLang="zh-CN" dirty="0"/>
          </a:p>
          <a:p>
            <a:pPr lvl="1">
              <a:buFontTx/>
              <a:buBlip>
                <a:blip r:embed="rId4"/>
              </a:buBlip>
            </a:pPr>
            <a:r>
              <a:rPr lang="zh-CN" altLang="en-US" dirty="0">
                <a:solidFill>
                  <a:srgbClr val="FF0000"/>
                </a:solidFill>
              </a:rPr>
              <a:t>批处理（</a:t>
            </a:r>
            <a:r>
              <a:rPr lang="en-US" altLang="zh-CN" dirty="0">
                <a:solidFill>
                  <a:srgbClr val="FF0000"/>
                </a:solidFill>
              </a:rPr>
              <a:t>Batch Sequential</a:t>
            </a:r>
            <a:r>
              <a:rPr lang="zh-CN" altLang="en-US" dirty="0">
                <a:solidFill>
                  <a:srgbClr val="FF0000"/>
                </a:solidFill>
              </a:rPr>
              <a:t>）</a:t>
            </a:r>
            <a:endParaRPr lang="en-US" altLang="zh-CN" dirty="0">
              <a:solidFill>
                <a:srgbClr val="FF0000"/>
              </a:solidFill>
            </a:endParaRPr>
          </a:p>
          <a:p>
            <a:pPr lvl="1">
              <a:buFontTx/>
              <a:buBlip>
                <a:blip r:embed="rId4"/>
              </a:buBlip>
            </a:pPr>
            <a:r>
              <a:rPr lang="zh-CN" altLang="en-US" dirty="0"/>
              <a:t>过程控制（</a:t>
            </a:r>
            <a:r>
              <a:rPr lang="en-US" altLang="zh-CN" dirty="0"/>
              <a:t>Process Control</a:t>
            </a:r>
            <a:r>
              <a:rPr lang="zh-CN" alt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4"/>
          <p:cNvSpPr>
            <a:spLocks noGrp="1"/>
          </p:cNvSpPr>
          <p:nvPr>
            <p:ph sz="half" idx="10"/>
          </p:nvPr>
        </p:nvSpPr>
        <p:spPr>
          <a:xfrm>
            <a:off x="1981200" y="1071563"/>
            <a:ext cx="8186738" cy="5357812"/>
          </a:xfrm>
        </p:spPr>
        <p:txBody>
          <a:bodyPr/>
          <a:lstStyle/>
          <a:p>
            <a:pPr>
              <a:buFontTx/>
              <a:buBlip>
                <a:blip r:embed="rId3"/>
              </a:buBlip>
            </a:pPr>
            <a:r>
              <a:rPr lang="zh-CN" altLang="en-US"/>
              <a:t>优秀的体系结构设计</a:t>
            </a:r>
          </a:p>
        </p:txBody>
      </p:sp>
      <p:grpSp>
        <p:nvGrpSpPr>
          <p:cNvPr id="2" name="组合 10"/>
          <p:cNvGrpSpPr>
            <a:grpSpLocks/>
          </p:cNvGrpSpPr>
          <p:nvPr/>
        </p:nvGrpSpPr>
        <p:grpSpPr bwMode="auto">
          <a:xfrm>
            <a:off x="2595563" y="1844676"/>
            <a:ext cx="5192712" cy="3870325"/>
            <a:chOff x="1071538" y="1571612"/>
            <a:chExt cx="5192727" cy="3869794"/>
          </a:xfrm>
        </p:grpSpPr>
        <p:pic>
          <p:nvPicPr>
            <p:cNvPr id="39947" name="Picture 2" descr="http://wiki.tianmo.com.cn/uploads/09/1189289045p0UWJ5XD.jpg"/>
            <p:cNvPicPr>
              <a:picLocks noChangeAspect="1" noChangeArrowheads="1"/>
            </p:cNvPicPr>
            <p:nvPr/>
          </p:nvPicPr>
          <p:blipFill>
            <a:blip r:embed="rId4" cstate="print"/>
            <a:srcRect/>
            <a:stretch>
              <a:fillRect/>
            </a:stretch>
          </p:blipFill>
          <p:spPr bwMode="auto">
            <a:xfrm>
              <a:off x="1071538" y="1571612"/>
              <a:ext cx="5192727" cy="3438514"/>
            </a:xfrm>
            <a:prstGeom prst="rect">
              <a:avLst/>
            </a:prstGeom>
            <a:noFill/>
            <a:ln w="9525">
              <a:noFill/>
              <a:miter lim="800000"/>
              <a:headEnd/>
              <a:tailEnd/>
            </a:ln>
          </p:spPr>
        </p:pic>
        <p:sp>
          <p:nvSpPr>
            <p:cNvPr id="39948" name="TextBox 7"/>
            <p:cNvSpPr txBox="1">
              <a:spLocks noChangeArrowheads="1"/>
            </p:cNvSpPr>
            <p:nvPr/>
          </p:nvSpPr>
          <p:spPr bwMode="auto">
            <a:xfrm>
              <a:off x="4000496" y="5072074"/>
              <a:ext cx="857256" cy="369332"/>
            </a:xfrm>
            <a:prstGeom prst="rect">
              <a:avLst/>
            </a:prstGeom>
            <a:noFill/>
            <a:ln w="9525">
              <a:noFill/>
              <a:miter lim="800000"/>
              <a:headEnd/>
              <a:tailEnd/>
            </a:ln>
          </p:spPr>
          <p:txBody>
            <a:bodyPr>
              <a:spAutoFit/>
            </a:bodyPr>
            <a:lstStyle/>
            <a:p>
              <a:r>
                <a:rPr lang="zh-CN" altLang="en-US"/>
                <a:t>鸟巢</a:t>
              </a:r>
            </a:p>
          </p:txBody>
        </p:sp>
      </p:grpSp>
      <p:sp>
        <p:nvSpPr>
          <p:cNvPr id="4" name="灯片编号占位符 3"/>
          <p:cNvSpPr>
            <a:spLocks noGrp="1"/>
          </p:cNvSpPr>
          <p:nvPr>
            <p:ph type="sldNum" sz="quarter" idx="4294967295"/>
          </p:nvPr>
        </p:nvSpPr>
        <p:spPr>
          <a:xfrm>
            <a:off x="8534400" y="6356351"/>
            <a:ext cx="2133600" cy="365125"/>
          </a:xfrm>
        </p:spPr>
        <p:txBody>
          <a:bodyPr/>
          <a:lstStyle/>
          <a:p>
            <a:pPr>
              <a:defRPr/>
            </a:pPr>
            <a:fld id="{3B720734-0205-42E1-BA13-D4779AE697FA}" type="slidenum">
              <a:rPr lang="en-US" altLang="zh-CN" smtClean="0"/>
              <a:pPr>
                <a:defRPr/>
              </a:pPr>
              <a:t>6</a:t>
            </a:fld>
            <a:endParaRPr lang="en-US" altLang="zh-CN"/>
          </a:p>
        </p:txBody>
      </p:sp>
      <p:grpSp>
        <p:nvGrpSpPr>
          <p:cNvPr id="3" name="组合 11"/>
          <p:cNvGrpSpPr>
            <a:grpSpLocks/>
          </p:cNvGrpSpPr>
          <p:nvPr/>
        </p:nvGrpSpPr>
        <p:grpSpPr bwMode="auto">
          <a:xfrm>
            <a:off x="2024063" y="3714751"/>
            <a:ext cx="3543300" cy="3013075"/>
            <a:chOff x="500034" y="3714752"/>
            <a:chExt cx="3543300" cy="3012538"/>
          </a:xfrm>
        </p:grpSpPr>
        <p:pic>
          <p:nvPicPr>
            <p:cNvPr id="39945" name="Picture 6" descr="http://www.itisedu.com/manage/Upload/image/2006327212246527.jpg"/>
            <p:cNvPicPr>
              <a:picLocks noChangeAspect="1" noChangeArrowheads="1"/>
            </p:cNvPicPr>
            <p:nvPr/>
          </p:nvPicPr>
          <p:blipFill>
            <a:blip r:embed="rId5" cstate="print"/>
            <a:srcRect/>
            <a:stretch>
              <a:fillRect/>
            </a:stretch>
          </p:blipFill>
          <p:spPr bwMode="auto">
            <a:xfrm>
              <a:off x="500034" y="3714752"/>
              <a:ext cx="3543300" cy="2657476"/>
            </a:xfrm>
            <a:prstGeom prst="rect">
              <a:avLst/>
            </a:prstGeom>
            <a:noFill/>
            <a:ln w="9525">
              <a:noFill/>
              <a:miter lim="800000"/>
              <a:headEnd/>
              <a:tailEnd/>
            </a:ln>
          </p:spPr>
        </p:pic>
        <p:sp>
          <p:nvSpPr>
            <p:cNvPr id="39946" name="TextBox 8"/>
            <p:cNvSpPr txBox="1">
              <a:spLocks noChangeArrowheads="1"/>
            </p:cNvSpPr>
            <p:nvPr/>
          </p:nvSpPr>
          <p:spPr bwMode="auto">
            <a:xfrm>
              <a:off x="1000100" y="6357958"/>
              <a:ext cx="2571768" cy="369332"/>
            </a:xfrm>
            <a:prstGeom prst="rect">
              <a:avLst/>
            </a:prstGeom>
            <a:noFill/>
            <a:ln w="9525">
              <a:noFill/>
              <a:miter lim="800000"/>
              <a:headEnd/>
              <a:tailEnd/>
            </a:ln>
          </p:spPr>
          <p:txBody>
            <a:bodyPr>
              <a:spAutoFit/>
            </a:bodyPr>
            <a:lstStyle/>
            <a:p>
              <a:r>
                <a:rPr lang="zh-CN" altLang="en-US"/>
                <a:t>玛雅阿兹特克金字塔</a:t>
              </a:r>
            </a:p>
          </p:txBody>
        </p:sp>
      </p:grpSp>
      <p:grpSp>
        <p:nvGrpSpPr>
          <p:cNvPr id="5" name="组合 12"/>
          <p:cNvGrpSpPr>
            <a:grpSpLocks/>
          </p:cNvGrpSpPr>
          <p:nvPr/>
        </p:nvGrpSpPr>
        <p:grpSpPr bwMode="auto">
          <a:xfrm>
            <a:off x="7310439" y="2357439"/>
            <a:ext cx="3000375" cy="4370387"/>
            <a:chOff x="5786446" y="2357430"/>
            <a:chExt cx="3000396" cy="4369860"/>
          </a:xfrm>
        </p:grpSpPr>
        <p:pic>
          <p:nvPicPr>
            <p:cNvPr id="39943" name="Picture 4" descr="http://hiphotos.baidu.com/fishplay/pic/item/e454c8b16de04d4c082302f3.jpg"/>
            <p:cNvPicPr>
              <a:picLocks noChangeAspect="1" noChangeArrowheads="1"/>
            </p:cNvPicPr>
            <p:nvPr/>
          </p:nvPicPr>
          <p:blipFill>
            <a:blip r:embed="rId6" cstate="print"/>
            <a:srcRect l="12500" r="12498"/>
            <a:stretch>
              <a:fillRect/>
            </a:stretch>
          </p:blipFill>
          <p:spPr bwMode="auto">
            <a:xfrm>
              <a:off x="5786446" y="2357430"/>
              <a:ext cx="3000396" cy="4000488"/>
            </a:xfrm>
            <a:prstGeom prst="rect">
              <a:avLst/>
            </a:prstGeom>
            <a:noFill/>
            <a:ln w="9525">
              <a:noFill/>
              <a:miter lim="800000"/>
              <a:headEnd/>
              <a:tailEnd/>
            </a:ln>
          </p:spPr>
        </p:pic>
        <p:sp>
          <p:nvSpPr>
            <p:cNvPr id="39944" name="TextBox 9"/>
            <p:cNvSpPr txBox="1">
              <a:spLocks noChangeArrowheads="1"/>
            </p:cNvSpPr>
            <p:nvPr/>
          </p:nvSpPr>
          <p:spPr bwMode="auto">
            <a:xfrm>
              <a:off x="6286512" y="6357958"/>
              <a:ext cx="2214578" cy="369332"/>
            </a:xfrm>
            <a:prstGeom prst="rect">
              <a:avLst/>
            </a:prstGeom>
            <a:noFill/>
            <a:ln w="9525">
              <a:noFill/>
              <a:miter lim="800000"/>
              <a:headEnd/>
              <a:tailEnd/>
            </a:ln>
          </p:spPr>
          <p:txBody>
            <a:bodyPr>
              <a:spAutoFit/>
            </a:bodyPr>
            <a:lstStyle/>
            <a:p>
              <a:r>
                <a:rPr lang="zh-CN" altLang="en-US"/>
                <a:t>瑞士保险公司大楼</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300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2" fill="hold" nodeType="afterEffect">
                                  <p:stCondLst>
                                    <p:cond delay="30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批处理风格</a:t>
            </a:r>
            <a:endParaRPr lang="en-US" altLang="zh-CN"/>
          </a:p>
          <a:p>
            <a:pPr lvl="1">
              <a:buFontTx/>
              <a:buBlip>
                <a:blip r:embed="rId4"/>
              </a:buBlip>
            </a:pPr>
            <a:r>
              <a:rPr kumimoji="1" lang="zh-CN" altLang="en-US"/>
              <a:t>数据流风格的另外一种模型</a:t>
            </a:r>
            <a:endParaRPr kumimoji="1" lang="en-US" altLang="zh-CN"/>
          </a:p>
          <a:p>
            <a:pPr lvl="1">
              <a:buFontTx/>
              <a:buBlip>
                <a:blip r:embed="rId4"/>
              </a:buBlip>
            </a:pPr>
            <a:r>
              <a:rPr kumimoji="1" lang="zh-CN" altLang="en-US"/>
              <a:t>数据是逐次输入、累积保存、成批处理的</a:t>
            </a:r>
            <a:endParaRPr kumimoji="1" lang="en-US" altLang="zh-CN"/>
          </a:p>
          <a:p>
            <a:pPr lvl="1">
              <a:buFontTx/>
              <a:buBlip>
                <a:blip r:embed="rId4"/>
              </a:buBlip>
            </a:pPr>
            <a:r>
              <a:rPr kumimoji="1" lang="zh-CN" altLang="en-US"/>
              <a:t>输入大量的记录，处理后产生汇总性的输出</a:t>
            </a:r>
          </a:p>
        </p:txBody>
      </p:sp>
      <p:pic>
        <p:nvPicPr>
          <p:cNvPr id="83971" name="Picture 3"/>
          <p:cNvPicPr>
            <a:picLocks noChangeAspect="1" noChangeArrowheads="1"/>
          </p:cNvPicPr>
          <p:nvPr/>
        </p:nvPicPr>
        <p:blipFill>
          <a:blip r:embed="rId5" cstate="print"/>
          <a:srcRect/>
          <a:stretch>
            <a:fillRect/>
          </a:stretch>
        </p:blipFill>
        <p:spPr bwMode="auto">
          <a:xfrm>
            <a:off x="2452688" y="3286126"/>
            <a:ext cx="7358062" cy="318452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批处理风格</a:t>
            </a:r>
          </a:p>
        </p:txBody>
      </p:sp>
      <p:pic>
        <p:nvPicPr>
          <p:cNvPr id="84995" name="Picture 2"/>
          <p:cNvPicPr>
            <a:picLocks noChangeAspect="1" noChangeArrowheads="1"/>
          </p:cNvPicPr>
          <p:nvPr/>
        </p:nvPicPr>
        <p:blipFill>
          <a:blip r:embed="rId3" cstate="print"/>
          <a:srcRect/>
          <a:stretch>
            <a:fillRect/>
          </a:stretch>
        </p:blipFill>
        <p:spPr bwMode="auto">
          <a:xfrm>
            <a:off x="2166939" y="2000250"/>
            <a:ext cx="7851775" cy="3786188"/>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批处理风格</a:t>
            </a:r>
            <a:endParaRPr lang="en-US" altLang="zh-CN"/>
          </a:p>
          <a:p>
            <a:pPr lvl="1">
              <a:buFontTx/>
              <a:buBlip>
                <a:blip r:embed="rId4"/>
              </a:buBlip>
            </a:pPr>
            <a:r>
              <a:rPr lang="zh-CN" altLang="en-US"/>
              <a:t>每个处理步骤是一个独立的程序</a:t>
            </a:r>
            <a:endParaRPr lang="en-US" altLang="zh-CN"/>
          </a:p>
          <a:p>
            <a:pPr lvl="1">
              <a:buFontTx/>
              <a:buBlip>
                <a:blip r:embed="rId4"/>
              </a:buBlip>
            </a:pPr>
            <a:r>
              <a:rPr lang="zh-CN" altLang="en-US"/>
              <a:t>每一步必须在前一步结束后才能开始</a:t>
            </a:r>
            <a:endParaRPr lang="en-US" altLang="zh-CN"/>
          </a:p>
          <a:p>
            <a:pPr lvl="1">
              <a:buFontTx/>
              <a:buBlip>
                <a:blip r:embed="rId4"/>
              </a:buBlip>
            </a:pPr>
            <a:r>
              <a:rPr lang="zh-CN" altLang="en-US"/>
              <a:t>数据必须是完整的，以整体的方式传递</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批处理风格基本构成</a:t>
            </a:r>
            <a:endParaRPr lang="en-US" altLang="zh-CN"/>
          </a:p>
          <a:p>
            <a:pPr lvl="1">
              <a:buFontTx/>
              <a:buBlip>
                <a:blip r:embed="rId3"/>
              </a:buBlip>
            </a:pPr>
            <a:r>
              <a:rPr lang="zh-CN" altLang="en-US">
                <a:solidFill>
                  <a:srgbClr val="FF0000"/>
                </a:solidFill>
              </a:rPr>
              <a:t>基本构件</a:t>
            </a:r>
            <a:r>
              <a:rPr lang="zh-CN" altLang="en-US"/>
              <a:t>：独立的应用程序</a:t>
            </a:r>
            <a:endParaRPr lang="en-US" altLang="zh-CN"/>
          </a:p>
          <a:p>
            <a:pPr lvl="1">
              <a:buFontTx/>
              <a:buBlip>
                <a:blip r:embed="rId3"/>
              </a:buBlip>
            </a:pPr>
            <a:r>
              <a:rPr lang="zh-CN" altLang="en-US">
                <a:solidFill>
                  <a:srgbClr val="FF0000"/>
                </a:solidFill>
              </a:rPr>
              <a:t>连接件</a:t>
            </a:r>
            <a:r>
              <a:rPr lang="zh-CN" altLang="en-US"/>
              <a:t>：某种类型的媒质</a:t>
            </a:r>
            <a:endParaRPr lang="en-US" altLang="zh-CN"/>
          </a:p>
          <a:p>
            <a:pPr lvl="2">
              <a:buFontTx/>
              <a:buBlip>
                <a:blip r:embed="rId3"/>
              </a:buBlip>
            </a:pPr>
            <a:r>
              <a:rPr lang="zh-CN" altLang="en-US"/>
              <a:t>连接件定义了相应的数据流图，表达拓扑结构</a:t>
            </a:r>
            <a:endParaRPr lang="en-US" altLang="zh-CN"/>
          </a:p>
          <a:p>
            <a:pPr lvl="2">
              <a:buFontTx/>
              <a:buBlip>
                <a:blip r:embed="rId3"/>
              </a:buBlip>
            </a:pPr>
            <a:r>
              <a:rPr lang="zh-CN" altLang="en-US"/>
              <a:t>每一步骤必须在前一步骤完全结束之后方能开始</a:t>
            </a:r>
            <a:endParaRPr lang="en-US" altLang="zh-CN"/>
          </a:p>
          <a:p>
            <a:pPr>
              <a:buFontTx/>
              <a:buBlip>
                <a:blip r:embed="rId2"/>
              </a:buBlip>
            </a:pP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批处理与管道</a:t>
            </a:r>
            <a:r>
              <a:rPr lang="en-US" altLang="zh-CN"/>
              <a:t>-</a:t>
            </a:r>
            <a:r>
              <a:rPr lang="zh-CN" altLang="en-US"/>
              <a:t>过滤器的比较</a:t>
            </a:r>
            <a:endParaRPr lang="en-US" altLang="zh-CN"/>
          </a:p>
          <a:p>
            <a:pPr lvl="1">
              <a:buFontTx/>
              <a:buBlip>
                <a:blip r:embed="rId3"/>
              </a:buBlip>
            </a:pPr>
            <a:r>
              <a:rPr lang="zh-CN" altLang="en-US">
                <a:solidFill>
                  <a:srgbClr val="FF0000"/>
                </a:solidFill>
              </a:rPr>
              <a:t>相似点</a:t>
            </a:r>
            <a:endParaRPr lang="en-US" altLang="zh-CN">
              <a:solidFill>
                <a:srgbClr val="FF0000"/>
              </a:solidFill>
            </a:endParaRPr>
          </a:p>
          <a:p>
            <a:pPr lvl="2">
              <a:buFontTx/>
              <a:buBlip>
                <a:blip r:embed="rId3"/>
              </a:buBlip>
            </a:pPr>
            <a:r>
              <a:rPr lang="zh-CN" altLang="en-US"/>
              <a:t>把任务分解成为一系列固定顺序的计算单元</a:t>
            </a:r>
            <a:endParaRPr lang="en-US" altLang="zh-CN"/>
          </a:p>
          <a:p>
            <a:pPr lvl="2">
              <a:buFontTx/>
              <a:buBlip>
                <a:blip r:embed="rId3"/>
              </a:buBlip>
            </a:pPr>
            <a:r>
              <a:rPr lang="zh-CN" altLang="en-US"/>
              <a:t>彼此间只通过数据传递交互</a:t>
            </a:r>
          </a:p>
        </p:txBody>
      </p:sp>
      <p:pic>
        <p:nvPicPr>
          <p:cNvPr id="88067" name="Picture 2"/>
          <p:cNvPicPr>
            <a:picLocks noChangeAspect="1" noChangeArrowheads="1"/>
          </p:cNvPicPr>
          <p:nvPr/>
        </p:nvPicPr>
        <p:blipFill>
          <a:blip r:embed="rId4" cstate="print"/>
          <a:srcRect/>
          <a:stretch>
            <a:fillRect/>
          </a:stretch>
        </p:blipFill>
        <p:spPr bwMode="auto">
          <a:xfrm>
            <a:off x="3238500" y="3214689"/>
            <a:ext cx="5907088" cy="3000375"/>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批处理与管道</a:t>
            </a:r>
            <a:r>
              <a:rPr lang="en-US" altLang="zh-CN"/>
              <a:t>-</a:t>
            </a:r>
            <a:r>
              <a:rPr lang="zh-CN" altLang="en-US"/>
              <a:t>过滤器的比较</a:t>
            </a:r>
            <a:endParaRPr lang="en-US" altLang="zh-CN"/>
          </a:p>
          <a:p>
            <a:pPr lvl="1">
              <a:buFontTx/>
              <a:buBlip>
                <a:blip r:embed="rId4"/>
              </a:buBlip>
            </a:pPr>
            <a:r>
              <a:rPr lang="zh-CN" altLang="en-US">
                <a:solidFill>
                  <a:srgbClr val="FF0000"/>
                </a:solidFill>
              </a:rPr>
              <a:t>不同点</a:t>
            </a:r>
          </a:p>
        </p:txBody>
      </p:sp>
      <p:graphicFrame>
        <p:nvGraphicFramePr>
          <p:cNvPr id="3" name="表格 2"/>
          <p:cNvGraphicFramePr>
            <a:graphicFrameLocks noGrp="1"/>
          </p:cNvGraphicFramePr>
          <p:nvPr/>
        </p:nvGraphicFramePr>
        <p:xfrm>
          <a:off x="1847850" y="2565400"/>
          <a:ext cx="8568952" cy="1872208"/>
        </p:xfrm>
        <a:graphic>
          <a:graphicData uri="http://schemas.openxmlformats.org/drawingml/2006/table">
            <a:tbl>
              <a:tblPr firstRow="1" bandRow="1">
                <a:tableStyleId>{2A488322-F2BA-4B5B-9748-0D474271808F}</a:tableStyleId>
              </a:tblPr>
              <a:tblGrid>
                <a:gridCol w="4284476">
                  <a:extLst>
                    <a:ext uri="{9D8B030D-6E8A-4147-A177-3AD203B41FA5}">
                      <a16:colId xmlns:a16="http://schemas.microsoft.com/office/drawing/2014/main" val="20000"/>
                    </a:ext>
                  </a:extLst>
                </a:gridCol>
                <a:gridCol w="4284476">
                  <a:extLst>
                    <a:ext uri="{9D8B030D-6E8A-4147-A177-3AD203B41FA5}">
                      <a16:colId xmlns:a16="http://schemas.microsoft.com/office/drawing/2014/main" val="20001"/>
                    </a:ext>
                  </a:extLst>
                </a:gridCol>
              </a:tblGrid>
              <a:tr h="411884">
                <a:tc>
                  <a:txBody>
                    <a:bodyPr/>
                    <a:lstStyle/>
                    <a:p>
                      <a:r>
                        <a:rPr lang="en-US" altLang="zh-CN" sz="2000" dirty="0"/>
                        <a:t>Batch Sequential</a:t>
                      </a:r>
                      <a:endParaRPr lang="zh-CN" altLang="en-US" sz="2000" dirty="0">
                        <a:latin typeface="微软雅黑" pitchFamily="34" charset="-122"/>
                        <a:ea typeface="微软雅黑" pitchFamily="34" charset="-122"/>
                      </a:endParaRPr>
                    </a:p>
                  </a:txBody>
                  <a:tcPr/>
                </a:tc>
                <a:tc>
                  <a:txBody>
                    <a:bodyPr/>
                    <a:lstStyle/>
                    <a:p>
                      <a:r>
                        <a:rPr lang="en-US" altLang="zh-CN" sz="2000" dirty="0"/>
                        <a:t>Pipe-and-Filter</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0"/>
                  </a:ext>
                </a:extLst>
              </a:tr>
              <a:tr h="1460324">
                <a:tc>
                  <a:txBody>
                    <a:bodyPr/>
                    <a:lstStyle/>
                    <a:p>
                      <a:r>
                        <a:rPr lang="en-US" altLang="zh-CN" sz="2000" dirty="0"/>
                        <a:t>* total(</a:t>
                      </a:r>
                      <a:r>
                        <a:rPr lang="zh-CN" altLang="en-US" sz="2000" dirty="0"/>
                        <a:t>整体传递数据</a:t>
                      </a:r>
                      <a:r>
                        <a:rPr lang="en-US" altLang="zh-CN" sz="2000" dirty="0"/>
                        <a:t>)</a:t>
                      </a:r>
                    </a:p>
                    <a:p>
                      <a:r>
                        <a:rPr lang="en-US" altLang="zh-CN" sz="2000" dirty="0"/>
                        <a:t>* coarse grained(</a:t>
                      </a:r>
                      <a:r>
                        <a:rPr lang="zh-CN" altLang="en-US" sz="2000" dirty="0"/>
                        <a:t>构件粒度较大</a:t>
                      </a:r>
                      <a:r>
                        <a:rPr lang="en-US" altLang="zh-CN" sz="2000" dirty="0"/>
                        <a:t>)</a:t>
                      </a:r>
                    </a:p>
                    <a:p>
                      <a:r>
                        <a:rPr lang="en-US" altLang="zh-CN" sz="2000" dirty="0"/>
                        <a:t>* high latency (</a:t>
                      </a:r>
                      <a:r>
                        <a:rPr lang="zh-CN" altLang="en-US" sz="2000" dirty="0"/>
                        <a:t>延迟高，实 时性差</a:t>
                      </a:r>
                      <a:r>
                        <a:rPr lang="en-US" altLang="zh-CN" sz="2000" dirty="0"/>
                        <a:t>)</a:t>
                      </a:r>
                    </a:p>
                    <a:p>
                      <a:r>
                        <a:rPr lang="en-US" altLang="zh-CN" sz="2000" dirty="0"/>
                        <a:t>* no concurrency (</a:t>
                      </a:r>
                      <a:r>
                        <a:rPr lang="zh-CN" altLang="en-US" sz="2000" dirty="0"/>
                        <a:t>无并发</a:t>
                      </a:r>
                      <a:r>
                        <a:rPr lang="en-US" altLang="zh-CN" sz="2000" dirty="0"/>
                        <a:t>)</a:t>
                      </a:r>
                      <a:endParaRPr lang="zh-CN" altLang="en-US" sz="2000" dirty="0">
                        <a:latin typeface="微软雅黑" pitchFamily="34" charset="-122"/>
                        <a:ea typeface="微软雅黑" pitchFamily="34" charset="-122"/>
                      </a:endParaRPr>
                    </a:p>
                  </a:txBody>
                  <a:tcPr/>
                </a:tc>
                <a:tc>
                  <a:txBody>
                    <a:bodyPr/>
                    <a:lstStyle/>
                    <a:p>
                      <a:r>
                        <a:rPr lang="en-US" altLang="zh-CN" sz="2000" dirty="0"/>
                        <a:t>* incremental(</a:t>
                      </a:r>
                      <a:r>
                        <a:rPr lang="zh-CN" altLang="en-US" sz="2000" dirty="0"/>
                        <a:t>增量</a:t>
                      </a:r>
                      <a:r>
                        <a:rPr lang="en-US" altLang="zh-CN" sz="2000" dirty="0"/>
                        <a:t>)</a:t>
                      </a:r>
                    </a:p>
                    <a:p>
                      <a:pPr>
                        <a:buFont typeface="Arial" charset="0"/>
                        <a:buNone/>
                      </a:pPr>
                      <a:r>
                        <a:rPr lang="en-US" altLang="zh-CN" sz="2000" dirty="0"/>
                        <a:t>* fine grained (</a:t>
                      </a:r>
                      <a:r>
                        <a:rPr lang="zh-CN" altLang="en-US" sz="2000" dirty="0"/>
                        <a:t>构件粒度较小</a:t>
                      </a:r>
                      <a:r>
                        <a:rPr lang="en-US" altLang="zh-CN" sz="2000" dirty="0"/>
                        <a:t>)</a:t>
                      </a:r>
                    </a:p>
                    <a:p>
                      <a:pPr>
                        <a:buFont typeface="Arial" charset="0"/>
                        <a:buNone/>
                      </a:pPr>
                      <a:r>
                        <a:rPr lang="en-US" altLang="zh-CN" sz="2000" dirty="0"/>
                        <a:t>* results starts processing (</a:t>
                      </a:r>
                      <a:r>
                        <a:rPr lang="zh-CN" altLang="en-US" sz="2000" dirty="0"/>
                        <a:t>实时性</a:t>
                      </a:r>
                      <a:r>
                        <a:rPr lang="en-US" altLang="zh-CN" sz="2000" dirty="0"/>
                        <a:t>) </a:t>
                      </a:r>
                    </a:p>
                    <a:p>
                      <a:pPr>
                        <a:buFont typeface="Arial" charset="0"/>
                        <a:buNone/>
                      </a:pPr>
                      <a:r>
                        <a:rPr lang="en-US" altLang="zh-CN" sz="2000" dirty="0"/>
                        <a:t>* concurrency possible (</a:t>
                      </a:r>
                      <a:r>
                        <a:rPr lang="zh-CN" altLang="en-US" sz="2000" dirty="0"/>
                        <a:t>可并发</a:t>
                      </a:r>
                      <a:r>
                        <a:rPr lang="en-US" altLang="zh-CN" sz="2000" dirty="0"/>
                        <a:t>) </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1"/>
          <p:cNvSpPr>
            <a:spLocks noGrp="1"/>
          </p:cNvSpPr>
          <p:nvPr>
            <p:ph sz="half" idx="10"/>
          </p:nvPr>
        </p:nvSpPr>
        <p:spPr>
          <a:xfrm>
            <a:off x="1981200" y="1071563"/>
            <a:ext cx="8186738" cy="5357812"/>
          </a:xfrm>
        </p:spPr>
        <p:txBody>
          <a:bodyPr/>
          <a:lstStyle/>
          <a:p>
            <a:pPr>
              <a:buFontTx/>
              <a:buBlip>
                <a:blip r:embed="rId3"/>
              </a:buBlip>
            </a:pPr>
            <a:r>
              <a:rPr lang="zh-CN" altLang="en-US"/>
              <a:t>批处理风格</a:t>
            </a:r>
            <a:endParaRPr lang="en-US" altLang="zh-CN"/>
          </a:p>
          <a:p>
            <a:pPr lvl="1">
              <a:buFontTx/>
              <a:buBlip>
                <a:blip r:embed="rId4"/>
              </a:buBlip>
            </a:pPr>
            <a:r>
              <a:rPr lang="zh-CN" altLang="en-US"/>
              <a:t>票据处理系统</a:t>
            </a:r>
          </a:p>
        </p:txBody>
      </p:sp>
      <p:pic>
        <p:nvPicPr>
          <p:cNvPr id="90115" name="Picture 3"/>
          <p:cNvPicPr>
            <a:picLocks noChangeAspect="1" noChangeArrowheads="1"/>
          </p:cNvPicPr>
          <p:nvPr/>
        </p:nvPicPr>
        <p:blipFill>
          <a:blip r:embed="rId5" cstate="print"/>
          <a:srcRect/>
          <a:stretch>
            <a:fillRect/>
          </a:stretch>
        </p:blipFill>
        <p:spPr bwMode="auto">
          <a:xfrm>
            <a:off x="1524001" y="2852738"/>
            <a:ext cx="8748713" cy="3340100"/>
          </a:xfrm>
          <a:prstGeom prst="rect">
            <a:avLst/>
          </a:prstGeom>
          <a:noFill/>
          <a:ln w="9525">
            <a:noFill/>
            <a:miter lim="800000"/>
            <a:headEnd/>
            <a:tailEnd/>
          </a:ln>
        </p:spPr>
      </p:pic>
      <p:sp>
        <p:nvSpPr>
          <p:cNvPr id="90116" name="Oval 4"/>
          <p:cNvSpPr>
            <a:spLocks noChangeArrowheads="1"/>
          </p:cNvSpPr>
          <p:nvPr/>
        </p:nvSpPr>
        <p:spPr bwMode="auto">
          <a:xfrm>
            <a:off x="5232401" y="2636839"/>
            <a:ext cx="1584325" cy="1296987"/>
          </a:xfrm>
          <a:prstGeom prst="ellipse">
            <a:avLst/>
          </a:prstGeom>
          <a:noFill/>
          <a:ln w="38100">
            <a:solidFill>
              <a:schemeClr val="accent2"/>
            </a:solidFill>
            <a:prstDash val="sysDot"/>
            <a:round/>
            <a:headEnd/>
            <a:tailEnd/>
          </a:ln>
        </p:spPr>
        <p:txBody>
          <a:bodyPr wrap="none" anchor="ctr"/>
          <a:lstStyle/>
          <a:p>
            <a:endParaRPr lang="zh-CN" altLang="en-US"/>
          </a:p>
        </p:txBody>
      </p:sp>
      <p:sp>
        <p:nvSpPr>
          <p:cNvPr id="90117" name="Oval 5"/>
          <p:cNvSpPr>
            <a:spLocks noChangeArrowheads="1"/>
          </p:cNvSpPr>
          <p:nvPr/>
        </p:nvSpPr>
        <p:spPr bwMode="auto">
          <a:xfrm>
            <a:off x="6888164" y="3933825"/>
            <a:ext cx="1584325" cy="1296988"/>
          </a:xfrm>
          <a:prstGeom prst="ellipse">
            <a:avLst/>
          </a:prstGeom>
          <a:noFill/>
          <a:ln w="38100">
            <a:solidFill>
              <a:schemeClr val="accent2"/>
            </a:solidFill>
            <a:prstDash val="sysDot"/>
            <a:round/>
            <a:headEnd/>
            <a:tailEnd/>
          </a:ln>
        </p:spPr>
        <p:txBody>
          <a:bodyPr wrap="none" anchor="ctr"/>
          <a:lstStyle/>
          <a:p>
            <a:endParaRPr lang="zh-CN" altLang="en-US"/>
          </a:p>
        </p:txBody>
      </p:sp>
      <p:sp>
        <p:nvSpPr>
          <p:cNvPr id="6" name="Text Box 6"/>
          <p:cNvSpPr txBox="1">
            <a:spLocks noChangeArrowheads="1"/>
          </p:cNvSpPr>
          <p:nvPr/>
        </p:nvSpPr>
        <p:spPr bwMode="auto">
          <a:xfrm>
            <a:off x="6888163" y="1989139"/>
            <a:ext cx="1655762" cy="528637"/>
          </a:xfrm>
          <a:prstGeom prst="rect">
            <a:avLst/>
          </a:prstGeom>
          <a:solidFill>
            <a:schemeClr val="accent2"/>
          </a:solidFill>
          <a:ln w="9525">
            <a:solidFill>
              <a:schemeClr val="accent2"/>
            </a:solidFill>
            <a:miter lim="800000"/>
            <a:headEnd/>
            <a:tailEnd/>
          </a:ln>
          <a:effectLst/>
        </p:spPr>
        <p:txBody>
          <a:bodyPr>
            <a:spAutoFit/>
          </a:bodyPr>
          <a:lstStyle/>
          <a:p>
            <a:pPr algn="ctr">
              <a:spcBef>
                <a:spcPct val="50000"/>
              </a:spcBef>
              <a:defRPr/>
            </a:pPr>
            <a:r>
              <a:rPr lang="zh-CN" altLang="en-US" sz="2800" b="1" dirty="0">
                <a:solidFill>
                  <a:srgbClr val="FFFF00"/>
                </a:solidFill>
                <a:effectLst>
                  <a:outerShdw blurRad="38100" dist="38100" dir="2700000" algn="tl">
                    <a:srgbClr val="000000"/>
                  </a:outerShdw>
                </a:effectLst>
                <a:latin typeface="Book Antiqua" pitchFamily="18" charset="0"/>
                <a:ea typeface="宋体" charset="-122"/>
              </a:rPr>
              <a:t>批处理</a:t>
            </a:r>
          </a:p>
        </p:txBody>
      </p:sp>
      <p:sp>
        <p:nvSpPr>
          <p:cNvPr id="90119" name="Line 7"/>
          <p:cNvSpPr>
            <a:spLocks noChangeShapeType="1"/>
          </p:cNvSpPr>
          <p:nvPr/>
        </p:nvSpPr>
        <p:spPr bwMode="auto">
          <a:xfrm flipH="1">
            <a:off x="6383339" y="2276476"/>
            <a:ext cx="504825" cy="360363"/>
          </a:xfrm>
          <a:prstGeom prst="line">
            <a:avLst/>
          </a:prstGeom>
          <a:noFill/>
          <a:ln w="38100">
            <a:solidFill>
              <a:schemeClr val="accent2"/>
            </a:solidFill>
            <a:round/>
            <a:headEnd/>
            <a:tailEnd/>
          </a:ln>
        </p:spPr>
        <p:txBody>
          <a:bodyPr/>
          <a:lstStyle/>
          <a:p>
            <a:endParaRPr lang="zh-CN" altLang="en-US"/>
          </a:p>
        </p:txBody>
      </p:sp>
      <p:sp>
        <p:nvSpPr>
          <p:cNvPr id="90120" name="Line 8"/>
          <p:cNvSpPr>
            <a:spLocks noChangeShapeType="1"/>
          </p:cNvSpPr>
          <p:nvPr/>
        </p:nvSpPr>
        <p:spPr bwMode="auto">
          <a:xfrm>
            <a:off x="7453313" y="2500314"/>
            <a:ext cx="298450" cy="1576387"/>
          </a:xfrm>
          <a:prstGeom prst="line">
            <a:avLst/>
          </a:prstGeom>
          <a:noFill/>
          <a:ln w="38100">
            <a:solidFill>
              <a:schemeClr val="accent2"/>
            </a:solidFill>
            <a:round/>
            <a:headEnd/>
            <a:tailEnd/>
          </a:ln>
        </p:spPr>
        <p:txBody>
          <a:bodyPr/>
          <a:lstStyle/>
          <a:p>
            <a:endParaRPr lang="zh-CN" altLang="en-US"/>
          </a:p>
        </p:txBody>
      </p:sp>
      <p:sp>
        <p:nvSpPr>
          <p:cNvPr id="90121" name="Oval 9"/>
          <p:cNvSpPr>
            <a:spLocks noChangeArrowheads="1"/>
          </p:cNvSpPr>
          <p:nvPr/>
        </p:nvSpPr>
        <p:spPr bwMode="auto">
          <a:xfrm>
            <a:off x="5159376" y="4005264"/>
            <a:ext cx="1584325" cy="1296987"/>
          </a:xfrm>
          <a:prstGeom prst="ellipse">
            <a:avLst/>
          </a:prstGeom>
          <a:noFill/>
          <a:ln w="38100">
            <a:solidFill>
              <a:schemeClr val="accent2"/>
            </a:solidFill>
            <a:prstDash val="sysDot"/>
            <a:round/>
            <a:headEnd/>
            <a:tailEnd/>
          </a:ln>
        </p:spPr>
        <p:txBody>
          <a:bodyPr wrap="none" anchor="ctr"/>
          <a:lstStyle/>
          <a:p>
            <a:endParaRPr lang="zh-CN" altLang="en-US"/>
          </a:p>
        </p:txBody>
      </p:sp>
      <p:sp>
        <p:nvSpPr>
          <p:cNvPr id="90122" name="Line 10"/>
          <p:cNvSpPr>
            <a:spLocks noChangeShapeType="1"/>
          </p:cNvSpPr>
          <p:nvPr/>
        </p:nvSpPr>
        <p:spPr bwMode="auto">
          <a:xfrm flipH="1">
            <a:off x="6311900" y="2349500"/>
            <a:ext cx="863600" cy="1727200"/>
          </a:xfrm>
          <a:prstGeom prst="line">
            <a:avLst/>
          </a:prstGeom>
          <a:noFill/>
          <a:ln w="38100">
            <a:solidFill>
              <a:schemeClr val="accent2"/>
            </a:solidFill>
            <a:round/>
            <a:headEnd/>
            <a:tailEnd/>
          </a:ln>
        </p:spPr>
        <p:txBody>
          <a:bodyPr/>
          <a:lstStyle/>
          <a:p>
            <a:endParaRPr lang="zh-CN" altLang="en-US"/>
          </a:p>
        </p:txBody>
      </p:sp>
      <p:sp>
        <p:nvSpPr>
          <p:cNvPr id="11" name="Text Box 11"/>
          <p:cNvSpPr txBox="1">
            <a:spLocks noChangeArrowheads="1"/>
          </p:cNvSpPr>
          <p:nvPr/>
        </p:nvSpPr>
        <p:spPr bwMode="auto">
          <a:xfrm>
            <a:off x="2711450" y="2824163"/>
            <a:ext cx="1955800" cy="461962"/>
          </a:xfrm>
          <a:prstGeom prst="rect">
            <a:avLst/>
          </a:prstGeom>
          <a:solidFill>
            <a:schemeClr val="accent2"/>
          </a:solidFill>
          <a:ln w="9525">
            <a:solidFill>
              <a:schemeClr val="accent2"/>
            </a:solidFill>
            <a:miter lim="800000"/>
            <a:headEnd/>
            <a:tailEnd/>
          </a:ln>
          <a:effectLst/>
        </p:spPr>
        <p:txBody>
          <a:bodyPr>
            <a:spAutoFit/>
          </a:bodyPr>
          <a:lstStyle/>
          <a:p>
            <a:pPr algn="ctr">
              <a:spcBef>
                <a:spcPct val="50000"/>
              </a:spcBef>
              <a:defRPr/>
            </a:pPr>
            <a:r>
              <a:rPr lang="zh-CN" altLang="en-US" sz="2400" b="1" dirty="0">
                <a:solidFill>
                  <a:srgbClr val="FFFF00"/>
                </a:solidFill>
                <a:effectLst>
                  <a:outerShdw blurRad="38100" dist="38100" dir="2700000" algn="tl">
                    <a:srgbClr val="000000">
                      <a:alpha val="43137"/>
                    </a:srgbClr>
                  </a:outerShdw>
                </a:effectLst>
                <a:latin typeface="Book Antiqua" pitchFamily="18" charset="0"/>
                <a:ea typeface="宋体" charset="-122"/>
              </a:rPr>
              <a:t>管道</a:t>
            </a:r>
            <a:r>
              <a:rPr lang="en-US" altLang="zh-CN" sz="2400" b="1" dirty="0">
                <a:solidFill>
                  <a:srgbClr val="FFFF00"/>
                </a:solidFill>
                <a:effectLst>
                  <a:outerShdw blurRad="38100" dist="38100" dir="2700000" algn="tl">
                    <a:srgbClr val="000000">
                      <a:alpha val="43137"/>
                    </a:srgbClr>
                  </a:outerShdw>
                </a:effectLst>
                <a:latin typeface="Book Antiqua" pitchFamily="18" charset="0"/>
                <a:ea typeface="宋体" charset="-122"/>
              </a:rPr>
              <a:t>-</a:t>
            </a:r>
            <a:r>
              <a:rPr lang="zh-CN" altLang="en-US" sz="2400" b="1" dirty="0">
                <a:solidFill>
                  <a:srgbClr val="FFFF00"/>
                </a:solidFill>
                <a:effectLst>
                  <a:outerShdw blurRad="38100" dist="38100" dir="2700000" algn="tl">
                    <a:srgbClr val="000000">
                      <a:alpha val="43137"/>
                    </a:srgbClr>
                  </a:outerShdw>
                </a:effectLst>
                <a:latin typeface="Book Antiqua" pitchFamily="18" charset="0"/>
                <a:ea typeface="宋体" charset="-122"/>
              </a:rPr>
              <a:t>过滤器</a:t>
            </a:r>
          </a:p>
        </p:txBody>
      </p:sp>
      <p:sp>
        <p:nvSpPr>
          <p:cNvPr id="90124" name="Line 12"/>
          <p:cNvSpPr>
            <a:spLocks noChangeShapeType="1"/>
          </p:cNvSpPr>
          <p:nvPr/>
        </p:nvSpPr>
        <p:spPr bwMode="auto">
          <a:xfrm flipH="1">
            <a:off x="2711451" y="3284538"/>
            <a:ext cx="504825" cy="360362"/>
          </a:xfrm>
          <a:prstGeom prst="line">
            <a:avLst/>
          </a:prstGeom>
          <a:noFill/>
          <a:ln w="38100">
            <a:solidFill>
              <a:schemeClr val="accent2"/>
            </a:solidFill>
            <a:round/>
            <a:headEnd/>
            <a:tailEnd/>
          </a:ln>
        </p:spPr>
        <p:txBody>
          <a:bodyPr/>
          <a:lstStyle/>
          <a:p>
            <a:endParaRPr lang="zh-CN" altLang="en-US"/>
          </a:p>
        </p:txBody>
      </p:sp>
      <p:sp>
        <p:nvSpPr>
          <p:cNvPr id="90125" name="Line 13"/>
          <p:cNvSpPr>
            <a:spLocks noChangeShapeType="1"/>
          </p:cNvSpPr>
          <p:nvPr/>
        </p:nvSpPr>
        <p:spPr bwMode="auto">
          <a:xfrm>
            <a:off x="4079875" y="3284538"/>
            <a:ext cx="71438" cy="360362"/>
          </a:xfrm>
          <a:prstGeom prst="line">
            <a:avLst/>
          </a:prstGeom>
          <a:noFill/>
          <a:ln w="38100">
            <a:solidFill>
              <a:schemeClr val="accent2"/>
            </a:solidFill>
            <a:round/>
            <a:headEnd/>
            <a:tailEnd/>
          </a:ln>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批处理体系结构</a:t>
            </a:r>
            <a:r>
              <a:rPr lang="zh-CN" altLang="en-US">
                <a:solidFill>
                  <a:srgbClr val="FF0000"/>
                </a:solidFill>
              </a:rPr>
              <a:t>优点</a:t>
            </a:r>
            <a:endParaRPr lang="en-US" altLang="zh-CN">
              <a:solidFill>
                <a:srgbClr val="FF0000"/>
              </a:solidFill>
            </a:endParaRPr>
          </a:p>
          <a:p>
            <a:pPr lvl="1">
              <a:buFontTx/>
              <a:buBlip>
                <a:blip r:embed="rId3"/>
              </a:buBlip>
            </a:pPr>
            <a:r>
              <a:rPr lang="zh-CN" altLang="en-US"/>
              <a:t>支持转换的复用，顺序的或是并发的处理。</a:t>
            </a:r>
            <a:endParaRPr lang="en-US" altLang="zh-CN"/>
          </a:p>
          <a:p>
            <a:pPr lvl="1">
              <a:buFontTx/>
              <a:buBlip>
                <a:blip r:embed="rId3"/>
              </a:buBlip>
            </a:pPr>
            <a:r>
              <a:rPr lang="zh-CN" altLang="en-US"/>
              <a:t>很直观，许多人都能将它们的工作理解成输入和输出处理。</a:t>
            </a:r>
            <a:endParaRPr lang="en-US" altLang="zh-CN"/>
          </a:p>
          <a:p>
            <a:pPr>
              <a:buFontTx/>
              <a:buBlip>
                <a:blip r:embed="rId2"/>
              </a:buBlip>
            </a:pPr>
            <a:r>
              <a:rPr lang="zh-CN" altLang="en-US"/>
              <a:t>批处理体系结构</a:t>
            </a:r>
            <a:r>
              <a:rPr lang="zh-CN" altLang="en-US">
                <a:solidFill>
                  <a:srgbClr val="FF0000"/>
                </a:solidFill>
              </a:rPr>
              <a:t>缺点</a:t>
            </a:r>
            <a:endParaRPr lang="en-US" altLang="zh-CN">
              <a:solidFill>
                <a:srgbClr val="FF0000"/>
              </a:solidFill>
            </a:endParaRPr>
          </a:p>
          <a:p>
            <a:pPr lvl="1">
              <a:buFontTx/>
              <a:buBlip>
                <a:blip r:embed="rId3"/>
              </a:buBlip>
            </a:pPr>
            <a:r>
              <a:rPr lang="zh-CN" altLang="en-US"/>
              <a:t>需要一种适合于所有转换的通用格式。</a:t>
            </a:r>
          </a:p>
          <a:p>
            <a:pPr lvl="1">
              <a:buFontTx/>
              <a:buBlip>
                <a:blip r:embed="rId3"/>
              </a:buBlip>
            </a:pPr>
            <a:r>
              <a:rPr lang="zh-CN" altLang="en-US"/>
              <a:t>若要求转换是独立的且可复用的，需要定义一种对所有数据都通用的标准格式。</a:t>
            </a:r>
          </a:p>
          <a:p>
            <a:pPr lvl="1">
              <a:buFontTx/>
              <a:buBlip>
                <a:blip r:embed="rId3"/>
              </a:buBlip>
            </a:pPr>
            <a:r>
              <a:rPr lang="zh-CN" altLang="en-US"/>
              <a:t>可能无法集成那些不兼容数据格式的转换。</a:t>
            </a:r>
          </a:p>
          <a:p>
            <a:pPr lvl="1">
              <a:buFontTx/>
              <a:buBlip>
                <a:blip r:embed="rId3"/>
              </a:buBlip>
            </a:pP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1"/>
          <p:cNvSpPr>
            <a:spLocks noGrp="1"/>
          </p:cNvSpPr>
          <p:nvPr>
            <p:ph sz="half" idx="10"/>
          </p:nvPr>
        </p:nvSpPr>
        <p:spPr>
          <a:xfrm>
            <a:off x="1981200" y="1071563"/>
            <a:ext cx="8186738" cy="5357812"/>
          </a:xfrm>
        </p:spPr>
        <p:txBody>
          <a:bodyPr/>
          <a:lstStyle/>
          <a:p>
            <a:pPr>
              <a:buFontTx/>
              <a:buBlip>
                <a:blip r:embed="rId2"/>
              </a:buBlip>
            </a:pPr>
            <a:endParaRPr lang="zh-CN" altLang="en-US"/>
          </a:p>
        </p:txBody>
      </p:sp>
      <p:sp>
        <p:nvSpPr>
          <p:cNvPr id="92163" name="TextBox 2"/>
          <p:cNvSpPr txBox="1">
            <a:spLocks noChangeArrowheads="1"/>
          </p:cNvSpPr>
          <p:nvPr/>
        </p:nvSpPr>
        <p:spPr bwMode="auto">
          <a:xfrm>
            <a:off x="3359150" y="3213100"/>
            <a:ext cx="5264150" cy="769938"/>
          </a:xfrm>
          <a:prstGeom prst="rect">
            <a:avLst/>
          </a:prstGeom>
          <a:noFill/>
          <a:ln w="9525">
            <a:noFill/>
            <a:miter lim="800000"/>
            <a:headEnd/>
            <a:tailEnd/>
          </a:ln>
        </p:spPr>
        <p:txBody>
          <a:bodyPr wrap="none">
            <a:spAutoFit/>
          </a:bodyPr>
          <a:lstStyle/>
          <a:p>
            <a:r>
              <a:rPr lang="zh-CN" altLang="en-US" sz="4400" b="1">
                <a:latin typeface="微软雅黑" pitchFamily="34" charset="-122"/>
                <a:ea typeface="微软雅黑" pitchFamily="34" charset="-122"/>
              </a:rPr>
              <a:t>过程控制风格（略）</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sz="half" idx="10"/>
          </p:nvPr>
        </p:nvSpPr>
        <p:spPr>
          <a:xfrm>
            <a:off x="1981200" y="1071563"/>
            <a:ext cx="8186738" cy="5357812"/>
          </a:xfrm>
        </p:spPr>
        <p:txBody>
          <a:bodyPr/>
          <a:lstStyle/>
          <a:p>
            <a:pPr>
              <a:buFontTx/>
              <a:buBlip>
                <a:blip r:embed="rId2"/>
              </a:buBlip>
            </a:pPr>
            <a:r>
              <a:rPr lang="zh-CN" altLang="en-US"/>
              <a:t>小结</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3"/>
          <p:cNvSpPr>
            <a:spLocks noGrp="1"/>
          </p:cNvSpPr>
          <p:nvPr>
            <p:ph sz="half" idx="10"/>
          </p:nvPr>
        </p:nvSpPr>
        <p:spPr>
          <a:xfrm>
            <a:off x="1981200" y="1071563"/>
            <a:ext cx="8401050" cy="5357812"/>
          </a:xfrm>
        </p:spPr>
        <p:txBody>
          <a:bodyPr/>
          <a:lstStyle/>
          <a:p>
            <a:pPr>
              <a:buFontTx/>
              <a:buBlip>
                <a:blip r:embed="rId3"/>
              </a:buBlip>
            </a:pPr>
            <a:r>
              <a:rPr lang="zh-CN" altLang="en-US">
                <a:solidFill>
                  <a:srgbClr val="FF0000"/>
                </a:solidFill>
              </a:rPr>
              <a:t>什么是“体系结构”（</a:t>
            </a:r>
            <a:r>
              <a:rPr lang="en-US" altLang="zh-CN">
                <a:solidFill>
                  <a:srgbClr val="FF0000"/>
                </a:solidFill>
              </a:rPr>
              <a:t>Architecture</a:t>
            </a:r>
            <a:r>
              <a:rPr lang="zh-CN" altLang="en-US">
                <a:solidFill>
                  <a:srgbClr val="FF0000"/>
                </a:solidFill>
              </a:rPr>
              <a:t>）？</a:t>
            </a:r>
            <a:endParaRPr lang="en-US" altLang="zh-CN">
              <a:solidFill>
                <a:srgbClr val="FF0000"/>
              </a:solidFill>
            </a:endParaRPr>
          </a:p>
          <a:p>
            <a:pPr lvl="1">
              <a:buFontTx/>
              <a:buBlip>
                <a:blip r:embed="rId3"/>
              </a:buBlip>
            </a:pPr>
            <a:r>
              <a:rPr lang="zh-CN" altLang="en-US"/>
              <a:t>如何使用基本的建筑模块构造一座完整的建筑？</a:t>
            </a:r>
            <a:endParaRPr lang="en-US" altLang="zh-CN"/>
          </a:p>
          <a:p>
            <a:pPr lvl="1">
              <a:buFontTx/>
              <a:buBlip>
                <a:blip r:embed="rId3"/>
              </a:buBlip>
            </a:pPr>
            <a:r>
              <a:rPr lang="zh-CN" altLang="en-US"/>
              <a:t>包含两个因素：</a:t>
            </a:r>
            <a:endParaRPr lang="en-US" altLang="zh-CN"/>
          </a:p>
          <a:p>
            <a:pPr lvl="2">
              <a:buFontTx/>
              <a:buBlip>
                <a:blip r:embed="rId4"/>
              </a:buBlip>
            </a:pPr>
            <a:r>
              <a:rPr lang="zh-CN" altLang="en-US"/>
              <a:t>基本的建筑模块</a:t>
            </a:r>
            <a:endParaRPr lang="en-US" altLang="zh-CN"/>
          </a:p>
          <a:p>
            <a:pPr lvl="2">
              <a:buFontTx/>
              <a:buBlip>
                <a:blip r:embed="rId4"/>
              </a:buBlip>
            </a:pPr>
            <a:r>
              <a:rPr lang="zh-CN" altLang="en-US"/>
              <a:t>建筑模块之间的粘接关系</a:t>
            </a:r>
          </a:p>
          <a:p>
            <a:pPr lvl="1">
              <a:buFontTx/>
              <a:buBlip>
                <a:blip r:embed="rId3"/>
              </a:buBlip>
            </a:pPr>
            <a:endParaRPr lang="zh-CN" altLang="en-US"/>
          </a:p>
        </p:txBody>
      </p:sp>
      <p:sp>
        <p:nvSpPr>
          <p:cNvPr id="4" name="灯片编号占位符 3"/>
          <p:cNvSpPr>
            <a:spLocks noGrp="1"/>
          </p:cNvSpPr>
          <p:nvPr>
            <p:ph type="sldNum" sz="quarter" idx="4294967295"/>
          </p:nvPr>
        </p:nvSpPr>
        <p:spPr>
          <a:xfrm>
            <a:off x="8534400" y="6018214"/>
            <a:ext cx="2133600" cy="365125"/>
          </a:xfrm>
        </p:spPr>
        <p:txBody>
          <a:bodyPr/>
          <a:lstStyle/>
          <a:p>
            <a:pPr>
              <a:defRPr/>
            </a:pPr>
            <a:fld id="{84C3175F-DDFA-4B04-8C0B-877D757FC0E6}" type="slidenum">
              <a:rPr lang="en-US" altLang="zh-CN" smtClean="0"/>
              <a:pPr>
                <a:defRPr/>
              </a:pPr>
              <a:t>7</a:t>
            </a:fld>
            <a:endParaRPr lang="en-US" altLang="zh-CN"/>
          </a:p>
        </p:txBody>
      </p:sp>
      <p:sp>
        <p:nvSpPr>
          <p:cNvPr id="40964" name="AutoShape 8"/>
          <p:cNvSpPr>
            <a:spLocks noChangeArrowheads="1"/>
          </p:cNvSpPr>
          <p:nvPr/>
        </p:nvSpPr>
        <p:spPr bwMode="auto">
          <a:xfrm>
            <a:off x="7591425" y="4291014"/>
            <a:ext cx="719138" cy="485775"/>
          </a:xfrm>
          <a:prstGeom prst="rightArrow">
            <a:avLst>
              <a:gd name="adj1" fmla="val 50000"/>
              <a:gd name="adj2" fmla="val 3701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pic>
        <p:nvPicPr>
          <p:cNvPr id="40965" name="Picture 4" descr="CompDesign"/>
          <p:cNvPicPr>
            <a:picLocks noChangeAspect="1" noChangeArrowheads="1"/>
          </p:cNvPicPr>
          <p:nvPr/>
        </p:nvPicPr>
        <p:blipFill>
          <a:blip r:embed="rId5" cstate="print"/>
          <a:srcRect/>
          <a:stretch>
            <a:fillRect/>
          </a:stretch>
        </p:blipFill>
        <p:spPr bwMode="auto">
          <a:xfrm>
            <a:off x="2667000" y="3792539"/>
            <a:ext cx="1924050" cy="1812925"/>
          </a:xfrm>
          <a:prstGeom prst="rect">
            <a:avLst/>
          </a:prstGeom>
          <a:noFill/>
          <a:ln w="9525">
            <a:noFill/>
            <a:miter lim="800000"/>
            <a:headEnd/>
            <a:tailEnd/>
          </a:ln>
        </p:spPr>
      </p:pic>
      <p:pic>
        <p:nvPicPr>
          <p:cNvPr id="40966" name="Picture 5" descr="ComponentMan3"/>
          <p:cNvPicPr>
            <a:picLocks noChangeAspect="1" noChangeArrowheads="1"/>
          </p:cNvPicPr>
          <p:nvPr/>
        </p:nvPicPr>
        <p:blipFill>
          <a:blip r:embed="rId6" cstate="print"/>
          <a:srcRect r="12370" b="5252"/>
          <a:stretch>
            <a:fillRect/>
          </a:stretch>
        </p:blipFill>
        <p:spPr bwMode="auto">
          <a:xfrm>
            <a:off x="8348664" y="3833813"/>
            <a:ext cx="1862137" cy="1752600"/>
          </a:xfrm>
          <a:prstGeom prst="rect">
            <a:avLst/>
          </a:prstGeom>
          <a:noFill/>
          <a:ln w="9525">
            <a:noFill/>
            <a:miter lim="800000"/>
            <a:headEnd/>
            <a:tailEnd/>
          </a:ln>
        </p:spPr>
      </p:pic>
      <p:pic>
        <p:nvPicPr>
          <p:cNvPr id="40967" name="Picture 6" descr="ComponentMan2"/>
          <p:cNvPicPr>
            <a:picLocks noChangeAspect="1" noChangeArrowheads="1"/>
          </p:cNvPicPr>
          <p:nvPr/>
        </p:nvPicPr>
        <p:blipFill>
          <a:blip r:embed="rId7" cstate="print"/>
          <a:srcRect r="4294" b="2245"/>
          <a:stretch>
            <a:fillRect/>
          </a:stretch>
        </p:blipFill>
        <p:spPr bwMode="auto">
          <a:xfrm>
            <a:off x="5483225" y="3786188"/>
            <a:ext cx="1987550" cy="1871662"/>
          </a:xfrm>
          <a:prstGeom prst="rect">
            <a:avLst/>
          </a:prstGeom>
          <a:noFill/>
          <a:ln w="9525">
            <a:noFill/>
            <a:miter lim="800000"/>
            <a:headEnd/>
            <a:tailEnd/>
          </a:ln>
        </p:spPr>
      </p:pic>
      <p:sp>
        <p:nvSpPr>
          <p:cNvPr id="40968" name="AutoShape 7"/>
          <p:cNvSpPr>
            <a:spLocks noChangeArrowheads="1"/>
          </p:cNvSpPr>
          <p:nvPr/>
        </p:nvSpPr>
        <p:spPr bwMode="auto">
          <a:xfrm>
            <a:off x="4783138" y="4362451"/>
            <a:ext cx="647700" cy="485775"/>
          </a:xfrm>
          <a:prstGeom prst="rightArrow">
            <a:avLst>
              <a:gd name="adj1" fmla="val 50000"/>
              <a:gd name="adj2" fmla="val 33333"/>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40969" name="AutoShape 9"/>
          <p:cNvSpPr>
            <a:spLocks noChangeArrowheads="1"/>
          </p:cNvSpPr>
          <p:nvPr/>
        </p:nvSpPr>
        <p:spPr bwMode="auto">
          <a:xfrm>
            <a:off x="2646364" y="5657850"/>
            <a:ext cx="1728787" cy="647700"/>
          </a:xfrm>
          <a:prstGeom prst="wedgeRectCallout">
            <a:avLst>
              <a:gd name="adj1" fmla="val -25204"/>
              <a:gd name="adj2" fmla="val -106370"/>
            </a:avLst>
          </a:prstGeom>
          <a:solidFill>
            <a:srgbClr val="FFFF00"/>
          </a:solidFill>
          <a:ln w="12700" cap="sq">
            <a:noFill/>
            <a:miter lim="800000"/>
            <a:headEnd type="none" w="sm" len="sm"/>
            <a:tailEnd type="none" w="sm" len="sm"/>
          </a:ln>
        </p:spPr>
        <p:txBody>
          <a:bodyPr/>
          <a:lstStyle/>
          <a:p>
            <a:pPr algn="ctr"/>
            <a:r>
              <a:rPr lang="zh-CN" altLang="en-US" sz="2000" b="1">
                <a:solidFill>
                  <a:srgbClr val="5100C8"/>
                </a:solidFill>
              </a:rPr>
              <a:t>结构设计师：设计图纸</a:t>
            </a:r>
          </a:p>
        </p:txBody>
      </p:sp>
      <p:sp>
        <p:nvSpPr>
          <p:cNvPr id="40970" name="AutoShape 10"/>
          <p:cNvSpPr>
            <a:spLocks noChangeArrowheads="1"/>
          </p:cNvSpPr>
          <p:nvPr/>
        </p:nvSpPr>
        <p:spPr bwMode="auto">
          <a:xfrm>
            <a:off x="5670550" y="5657850"/>
            <a:ext cx="1728788" cy="647700"/>
          </a:xfrm>
          <a:prstGeom prst="wedgeRectCallout">
            <a:avLst>
              <a:gd name="adj1" fmla="val -27407"/>
              <a:gd name="adj2" fmla="val -107106"/>
            </a:avLst>
          </a:prstGeom>
          <a:solidFill>
            <a:srgbClr val="FFFF00"/>
          </a:solidFill>
          <a:ln w="12700" cap="sq">
            <a:noFill/>
            <a:miter lim="800000"/>
            <a:headEnd type="none" w="sm" len="sm"/>
            <a:tailEnd type="none" w="sm" len="sm"/>
          </a:ln>
        </p:spPr>
        <p:txBody>
          <a:bodyPr/>
          <a:lstStyle/>
          <a:p>
            <a:pPr algn="ctr"/>
            <a:r>
              <a:rPr lang="zh-CN" altLang="en-US" sz="2000" b="1">
                <a:solidFill>
                  <a:srgbClr val="5100C8"/>
                </a:solidFill>
              </a:rPr>
              <a:t>管理人员：</a:t>
            </a:r>
          </a:p>
          <a:p>
            <a:pPr algn="ctr"/>
            <a:r>
              <a:rPr lang="zh-CN" altLang="en-US" sz="2000" b="1">
                <a:solidFill>
                  <a:srgbClr val="5100C8"/>
                </a:solidFill>
              </a:rPr>
              <a:t>施工计划</a:t>
            </a:r>
          </a:p>
        </p:txBody>
      </p:sp>
      <p:sp>
        <p:nvSpPr>
          <p:cNvPr id="40971" name="AutoShape 11"/>
          <p:cNvSpPr>
            <a:spLocks noChangeArrowheads="1"/>
          </p:cNvSpPr>
          <p:nvPr/>
        </p:nvSpPr>
        <p:spPr bwMode="auto">
          <a:xfrm>
            <a:off x="8407400" y="5657850"/>
            <a:ext cx="1728788" cy="647700"/>
          </a:xfrm>
          <a:prstGeom prst="wedgeRectCallout">
            <a:avLst>
              <a:gd name="adj1" fmla="val -29611"/>
              <a:gd name="adj2" fmla="val -107106"/>
            </a:avLst>
          </a:prstGeom>
          <a:solidFill>
            <a:srgbClr val="FFFF00"/>
          </a:solidFill>
          <a:ln w="12700" cap="sq">
            <a:noFill/>
            <a:miter lim="800000"/>
            <a:headEnd type="none" w="sm" len="sm"/>
            <a:tailEnd type="none" w="sm" len="sm"/>
          </a:ln>
        </p:spPr>
        <p:txBody>
          <a:bodyPr/>
          <a:lstStyle/>
          <a:p>
            <a:pPr algn="ctr"/>
            <a:r>
              <a:rPr lang="zh-CN" altLang="en-US" sz="2000" b="1">
                <a:solidFill>
                  <a:srgbClr val="5100C8"/>
                </a:solidFill>
              </a:rPr>
              <a:t>施工人员：</a:t>
            </a:r>
          </a:p>
          <a:p>
            <a:pPr algn="ctr"/>
            <a:r>
              <a:rPr lang="zh-CN" altLang="en-US" sz="2000" b="1">
                <a:solidFill>
                  <a:srgbClr val="5100C8"/>
                </a:solidFill>
              </a:rPr>
              <a:t>建造建筑物</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7"/>
          <p:cNvSpPr txBox="1">
            <a:spLocks noChangeArrowheads="1"/>
          </p:cNvSpPr>
          <p:nvPr/>
        </p:nvSpPr>
        <p:spPr bwMode="auto">
          <a:xfrm>
            <a:off x="1809750" y="2593975"/>
            <a:ext cx="2525050" cy="784830"/>
          </a:xfrm>
          <a:prstGeom prst="rect">
            <a:avLst/>
          </a:prstGeom>
          <a:noFill/>
          <a:ln w="9525">
            <a:noFill/>
            <a:miter lim="800000"/>
            <a:headEnd/>
            <a:tailEnd/>
          </a:ln>
        </p:spPr>
        <p:txBody>
          <a:bodyPr wrap="none">
            <a:spAutoFit/>
          </a:bodyPr>
          <a:lstStyle/>
          <a:p>
            <a:r>
              <a:rPr lang="en-US" altLang="zh-CN" sz="4500">
                <a:solidFill>
                  <a:schemeClr val="bg1"/>
                </a:solidFill>
              </a:rPr>
              <a:t>THANKS</a:t>
            </a:r>
            <a:endParaRPr lang="zh-CN" altLang="en-US" sz="4400">
              <a:solidFill>
                <a:schemeClr val="bg1"/>
              </a:solidFill>
              <a:latin typeface="Times New Roman" pitchFamily="18" charset="0"/>
              <a:cs typeface="Times New Roman" pitchFamily="18" charset="0"/>
            </a:endParaRPr>
          </a:p>
        </p:txBody>
      </p:sp>
      <p:pic>
        <p:nvPicPr>
          <p:cNvPr id="69635" name="图片 4" descr="图片1.jpg"/>
          <p:cNvPicPr>
            <a:picLocks noChangeAspect="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6" name="TextBox 5"/>
          <p:cNvSpPr txBox="1"/>
          <p:nvPr/>
        </p:nvSpPr>
        <p:spPr>
          <a:xfrm>
            <a:off x="2595564" y="4429126"/>
            <a:ext cx="4143375" cy="646113"/>
          </a:xfrm>
          <a:prstGeom prst="rect">
            <a:avLst/>
          </a:prstGeom>
          <a:noFill/>
        </p:spPr>
        <p:txBody>
          <a:bodyPr>
            <a:spAutoFit/>
          </a:bodyPr>
          <a:lstStyle/>
          <a:p>
            <a:pPr>
              <a:defRPr/>
            </a:pPr>
            <a:r>
              <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Thank You</a:t>
            </a:r>
            <a:r>
              <a:rPr lang="zh-CN" altLang="en-US"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，谢谢！</a:t>
            </a:r>
            <a:endPar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sz="half" idx="10"/>
          </p:nvPr>
        </p:nvSpPr>
        <p:spPr>
          <a:xfrm>
            <a:off x="1738313" y="1071563"/>
            <a:ext cx="8501062" cy="5357812"/>
          </a:xfrm>
        </p:spPr>
        <p:txBody>
          <a:bodyPr/>
          <a:lstStyle/>
          <a:p>
            <a:pPr>
              <a:buFontTx/>
              <a:buBlip>
                <a:blip r:embed="rId2"/>
              </a:buBlip>
            </a:pPr>
            <a:r>
              <a:rPr lang="zh-CN" altLang="en-US">
                <a:solidFill>
                  <a:srgbClr val="FF0000"/>
                </a:solidFill>
              </a:rPr>
              <a:t>“体系结构”的共性</a:t>
            </a:r>
            <a:endParaRPr lang="en-US" altLang="zh-CN">
              <a:solidFill>
                <a:srgbClr val="FF0000"/>
              </a:solidFill>
            </a:endParaRPr>
          </a:p>
          <a:p>
            <a:pPr lvl="1">
              <a:buFontTx/>
              <a:buBlip>
                <a:blip r:embed="rId3"/>
              </a:buBlip>
            </a:pPr>
            <a:r>
              <a:rPr lang="zh-CN" altLang="en-US"/>
              <a:t>一组基本的构成元素</a:t>
            </a:r>
            <a:r>
              <a:rPr lang="en-US" altLang="zh-CN"/>
              <a:t>—</a:t>
            </a:r>
            <a:r>
              <a:rPr lang="zh-CN" altLang="en-US">
                <a:solidFill>
                  <a:srgbClr val="FF0000"/>
                </a:solidFill>
              </a:rPr>
              <a:t>构件</a:t>
            </a:r>
            <a:endParaRPr lang="en-US" altLang="zh-CN">
              <a:solidFill>
                <a:srgbClr val="FF0000"/>
              </a:solidFill>
            </a:endParaRPr>
          </a:p>
          <a:p>
            <a:pPr lvl="1">
              <a:buFontTx/>
              <a:buBlip>
                <a:blip r:embed="rId3"/>
              </a:buBlip>
            </a:pPr>
            <a:r>
              <a:rPr lang="zh-CN" altLang="en-US"/>
              <a:t>这些要素之间的连接关系</a:t>
            </a:r>
            <a:r>
              <a:rPr lang="en-US" altLang="zh-CN"/>
              <a:t>—</a:t>
            </a:r>
            <a:r>
              <a:rPr lang="zh-CN" altLang="en-US">
                <a:solidFill>
                  <a:srgbClr val="FF0000"/>
                </a:solidFill>
              </a:rPr>
              <a:t>连接件</a:t>
            </a:r>
            <a:endParaRPr lang="en-US" altLang="zh-CN">
              <a:solidFill>
                <a:srgbClr val="FF0000"/>
              </a:solidFill>
            </a:endParaRPr>
          </a:p>
          <a:p>
            <a:pPr lvl="1">
              <a:buFontTx/>
              <a:buBlip>
                <a:blip r:embed="rId3"/>
              </a:buBlip>
            </a:pPr>
            <a:r>
              <a:rPr lang="zh-CN" altLang="en-US"/>
              <a:t>这些要素连接之后形成的拓扑结构</a:t>
            </a:r>
            <a:r>
              <a:rPr lang="en-US" altLang="zh-CN"/>
              <a:t>—</a:t>
            </a:r>
            <a:r>
              <a:rPr lang="zh-CN" altLang="en-US">
                <a:solidFill>
                  <a:srgbClr val="FF0000"/>
                </a:solidFill>
              </a:rPr>
              <a:t>物理分布</a:t>
            </a:r>
            <a:endParaRPr lang="en-US" altLang="zh-CN">
              <a:solidFill>
                <a:srgbClr val="FF0000"/>
              </a:solidFill>
            </a:endParaRPr>
          </a:p>
          <a:p>
            <a:pPr lvl="1">
              <a:buFontTx/>
              <a:buBlip>
                <a:blip r:embed="rId3"/>
              </a:buBlip>
            </a:pPr>
            <a:r>
              <a:rPr lang="zh-CN" altLang="en-US"/>
              <a:t>作用于这些要素或连接关系上的限制条件</a:t>
            </a:r>
            <a:r>
              <a:rPr lang="en-US" altLang="zh-CN"/>
              <a:t>—</a:t>
            </a:r>
            <a:r>
              <a:rPr lang="zh-CN" altLang="en-US">
                <a:solidFill>
                  <a:srgbClr val="FF0000"/>
                </a:solidFill>
              </a:rPr>
              <a:t>约束</a:t>
            </a:r>
            <a:endParaRPr lang="en-US" altLang="zh-CN">
              <a:solidFill>
                <a:srgbClr val="FF0000"/>
              </a:solidFill>
            </a:endParaRPr>
          </a:p>
          <a:p>
            <a:pPr lvl="1">
              <a:buFontTx/>
              <a:buBlip>
                <a:blip r:embed="rId3"/>
              </a:buBlip>
            </a:pPr>
            <a:r>
              <a:rPr lang="zh-CN" altLang="en-US"/>
              <a:t>质量</a:t>
            </a:r>
            <a:r>
              <a:rPr lang="en-US" altLang="zh-CN"/>
              <a:t>—</a:t>
            </a:r>
            <a:r>
              <a:rPr lang="zh-CN" altLang="en-US">
                <a:solidFill>
                  <a:srgbClr val="FF0000"/>
                </a:solidFill>
              </a:rPr>
              <a:t>性能</a:t>
            </a:r>
          </a:p>
        </p:txBody>
      </p:sp>
      <p:sp>
        <p:nvSpPr>
          <p:cNvPr id="4" name="椭圆形标注 3"/>
          <p:cNvSpPr/>
          <p:nvPr/>
        </p:nvSpPr>
        <p:spPr>
          <a:xfrm>
            <a:off x="6667500" y="1000126"/>
            <a:ext cx="1785938" cy="500063"/>
          </a:xfrm>
          <a:prstGeom prst="wedgeEllipseCallout">
            <a:avLst>
              <a:gd name="adj1" fmla="val -36477"/>
              <a:gd name="adj2" fmla="val 1310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component</a:t>
            </a:r>
            <a:endParaRPr lang="zh-CN" altLang="en-US" dirty="0"/>
          </a:p>
        </p:txBody>
      </p:sp>
      <p:sp>
        <p:nvSpPr>
          <p:cNvPr id="5" name="椭圆形标注 4"/>
          <p:cNvSpPr/>
          <p:nvPr/>
        </p:nvSpPr>
        <p:spPr>
          <a:xfrm>
            <a:off x="7810500" y="1500188"/>
            <a:ext cx="1785938" cy="500062"/>
          </a:xfrm>
          <a:prstGeom prst="wedgeEllipseCallout">
            <a:avLst>
              <a:gd name="adj1" fmla="val -36477"/>
              <a:gd name="adj2" fmla="val 1310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connector</a:t>
            </a:r>
            <a:endParaRPr lang="zh-CN" altLang="en-US" dirty="0"/>
          </a:p>
        </p:txBody>
      </p:sp>
      <p:sp>
        <p:nvSpPr>
          <p:cNvPr id="6" name="椭圆形标注 5"/>
          <p:cNvSpPr/>
          <p:nvPr/>
        </p:nvSpPr>
        <p:spPr>
          <a:xfrm>
            <a:off x="8596314" y="2071688"/>
            <a:ext cx="1857375" cy="500062"/>
          </a:xfrm>
          <a:prstGeom prst="wedgeEllipseCallout">
            <a:avLst>
              <a:gd name="adj1" fmla="val -25810"/>
              <a:gd name="adj2" fmla="val 10821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deployment</a:t>
            </a:r>
            <a:endParaRPr lang="zh-CN" altLang="en-US" dirty="0"/>
          </a:p>
        </p:txBody>
      </p:sp>
      <p:sp>
        <p:nvSpPr>
          <p:cNvPr id="7" name="椭圆形标注 6"/>
          <p:cNvSpPr/>
          <p:nvPr/>
        </p:nvSpPr>
        <p:spPr>
          <a:xfrm>
            <a:off x="8453439" y="3929063"/>
            <a:ext cx="1857375" cy="500062"/>
          </a:xfrm>
          <a:prstGeom prst="wedgeEllipseCallout">
            <a:avLst>
              <a:gd name="adj1" fmla="val 20002"/>
              <a:gd name="adj2" fmla="val -1228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constraint</a:t>
            </a:r>
            <a:endParaRPr lang="zh-CN" altLang="en-US" dirty="0"/>
          </a:p>
        </p:txBody>
      </p:sp>
      <p:sp>
        <p:nvSpPr>
          <p:cNvPr id="8" name="椭圆形标注 7"/>
          <p:cNvSpPr/>
          <p:nvPr/>
        </p:nvSpPr>
        <p:spPr>
          <a:xfrm>
            <a:off x="2738439" y="4500563"/>
            <a:ext cx="2071687" cy="500062"/>
          </a:xfrm>
          <a:prstGeom prst="wedgeEllipseCallout">
            <a:avLst>
              <a:gd name="adj1" fmla="val 20002"/>
              <a:gd name="adj2" fmla="val -1228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performance</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类推“软件体系结构”</a:t>
            </a:r>
            <a:endParaRPr lang="en-US" altLang="zh-CN"/>
          </a:p>
          <a:p>
            <a:pPr lvl="1">
              <a:buFontTx/>
              <a:buBlip>
                <a:blip r:embed="rId3"/>
              </a:buBlip>
            </a:pPr>
            <a:r>
              <a:rPr lang="zh-CN" altLang="en-US">
                <a:solidFill>
                  <a:srgbClr val="FF0000"/>
                </a:solidFill>
              </a:rPr>
              <a:t>构件</a:t>
            </a:r>
            <a:r>
              <a:rPr lang="zh-CN" altLang="en-US"/>
              <a:t>：各种基本的软件构造模块</a:t>
            </a:r>
            <a:r>
              <a:rPr lang="en-US" altLang="zh-CN"/>
              <a:t>(</a:t>
            </a:r>
            <a:r>
              <a:rPr lang="zh-CN" altLang="en-US"/>
              <a:t>函数、对象、模式 等</a:t>
            </a:r>
            <a:r>
              <a:rPr lang="en-US" altLang="zh-CN"/>
              <a:t>)</a:t>
            </a:r>
            <a:r>
              <a:rPr lang="zh-CN" altLang="en-US"/>
              <a:t>；  </a:t>
            </a:r>
          </a:p>
          <a:p>
            <a:pPr lvl="1">
              <a:buFontTx/>
              <a:buBlip>
                <a:blip r:embed="rId3"/>
              </a:buBlip>
            </a:pPr>
            <a:r>
              <a:rPr lang="zh-CN" altLang="en-US">
                <a:solidFill>
                  <a:srgbClr val="FF0000"/>
                </a:solidFill>
              </a:rPr>
              <a:t>连接件</a:t>
            </a:r>
            <a:r>
              <a:rPr lang="zh-CN" altLang="en-US"/>
              <a:t>：将它们组合起来形成完整的软件系统</a:t>
            </a:r>
          </a:p>
          <a:p>
            <a:pPr lvl="1">
              <a:buFontTx/>
              <a:buBlip>
                <a:blip r:embed="rId3"/>
              </a:buBlip>
            </a:pPr>
            <a:r>
              <a:rPr lang="zh-CN" altLang="en-US">
                <a:solidFill>
                  <a:srgbClr val="FF0000"/>
                </a:solidFill>
              </a:rPr>
              <a:t>物理分布</a:t>
            </a:r>
          </a:p>
          <a:p>
            <a:pPr lvl="1">
              <a:buFontTx/>
              <a:buBlip>
                <a:blip r:embed="rId3"/>
              </a:buBlip>
            </a:pPr>
            <a:r>
              <a:rPr lang="zh-CN" altLang="en-US">
                <a:solidFill>
                  <a:srgbClr val="FF0000"/>
                </a:solidFill>
              </a:rPr>
              <a:t>约束</a:t>
            </a:r>
          </a:p>
          <a:p>
            <a:pPr lvl="1">
              <a:buFontTx/>
              <a:buBlip>
                <a:blip r:embed="rId3"/>
              </a:buBlip>
            </a:pPr>
            <a:r>
              <a:rPr lang="zh-CN" altLang="en-US">
                <a:solidFill>
                  <a:srgbClr val="FF0000"/>
                </a:solidFill>
              </a:rPr>
              <a:t>性能</a:t>
            </a:r>
          </a:p>
        </p:txBody>
      </p:sp>
      <p:sp>
        <p:nvSpPr>
          <p:cNvPr id="3" name="矩形 3"/>
          <p:cNvSpPr>
            <a:spLocks noChangeArrowheads="1"/>
          </p:cNvSpPr>
          <p:nvPr/>
        </p:nvSpPr>
        <p:spPr bwMode="auto">
          <a:xfrm>
            <a:off x="2566467" y="5022876"/>
            <a:ext cx="7143750" cy="769937"/>
          </a:xfrm>
          <a:prstGeom prst="rect">
            <a:avLst/>
          </a:prstGeom>
          <a:noFill/>
          <a:ln w="9525">
            <a:noFill/>
            <a:miter lim="800000"/>
            <a:headEnd/>
            <a:tailEnd/>
          </a:ln>
        </p:spPr>
        <p:txBody>
          <a:bodyPr>
            <a:spAutoFit/>
          </a:bodyPr>
          <a:lstStyle/>
          <a:p>
            <a:pPr algn="ctr"/>
            <a:r>
              <a:rPr lang="zh-CN" altLang="en-US" sz="2400">
                <a:solidFill>
                  <a:srgbClr val="FF0000"/>
                </a:solidFill>
                <a:latin typeface="微软雅黑" pitchFamily="34" charset="-122"/>
                <a:ea typeface="微软雅黑" pitchFamily="34" charset="-122"/>
              </a:rPr>
              <a:t>体系结构 </a:t>
            </a:r>
            <a:r>
              <a:rPr lang="en-US" altLang="zh-CN" sz="2400">
                <a:solidFill>
                  <a:srgbClr val="FF0000"/>
                </a:solidFill>
                <a:latin typeface="微软雅黑" pitchFamily="34" charset="-122"/>
                <a:ea typeface="微软雅黑" pitchFamily="34" charset="-122"/>
              </a:rPr>
              <a:t>= </a:t>
            </a:r>
            <a:r>
              <a:rPr lang="zh-CN" altLang="en-US" sz="2400">
                <a:solidFill>
                  <a:srgbClr val="FF0000"/>
                </a:solidFill>
                <a:latin typeface="微软雅黑" pitchFamily="34" charset="-122"/>
                <a:ea typeface="微软雅黑" pitchFamily="34" charset="-122"/>
              </a:rPr>
              <a:t>构件 </a:t>
            </a:r>
            <a:r>
              <a:rPr lang="en-US" altLang="zh-CN" sz="2400">
                <a:solidFill>
                  <a:srgbClr val="FF0000"/>
                </a:solidFill>
                <a:latin typeface="微软雅黑" pitchFamily="34" charset="-122"/>
                <a:ea typeface="微软雅黑" pitchFamily="34" charset="-122"/>
              </a:rPr>
              <a:t>+ </a:t>
            </a:r>
            <a:r>
              <a:rPr lang="zh-CN" altLang="en-US" sz="2400">
                <a:solidFill>
                  <a:srgbClr val="FF0000"/>
                </a:solidFill>
                <a:latin typeface="微软雅黑" pitchFamily="34" charset="-122"/>
                <a:ea typeface="微软雅黑" pitchFamily="34" charset="-122"/>
              </a:rPr>
              <a:t>连接件 </a:t>
            </a:r>
            <a:r>
              <a:rPr lang="en-US" altLang="zh-CN" sz="2400">
                <a:solidFill>
                  <a:srgbClr val="FF0000"/>
                </a:solidFill>
                <a:latin typeface="微软雅黑" pitchFamily="34" charset="-122"/>
                <a:ea typeface="微软雅黑" pitchFamily="34" charset="-122"/>
              </a:rPr>
              <a:t>+ </a:t>
            </a:r>
            <a:r>
              <a:rPr lang="zh-CN" altLang="en-US" sz="2400">
                <a:solidFill>
                  <a:srgbClr val="FF0000"/>
                </a:solidFill>
                <a:latin typeface="微软雅黑" pitchFamily="34" charset="-122"/>
                <a:ea typeface="微软雅黑" pitchFamily="34" charset="-122"/>
              </a:rPr>
              <a:t>约束</a:t>
            </a:r>
          </a:p>
          <a:p>
            <a:pPr algn="ctr"/>
            <a:r>
              <a:rPr lang="en-US" altLang="zh-CN" sz="2000">
                <a:solidFill>
                  <a:srgbClr val="FF0000"/>
                </a:solidFill>
                <a:latin typeface="微软雅黑" pitchFamily="34" charset="-122"/>
                <a:ea typeface="微软雅黑" pitchFamily="34" charset="-122"/>
              </a:rPr>
              <a:t>Architecture = Components + Connectors + Constraints</a:t>
            </a:r>
            <a:endParaRPr lang="zh-CN" altLang="en-US" sz="2000">
              <a:solidFill>
                <a:srgbClr val="FF0000"/>
              </a:solidFill>
              <a:latin typeface="微软雅黑" pitchFamily="34" charset="-122"/>
              <a:ea typeface="微软雅黑" pitchFamily="34" charset="-122"/>
            </a:endParaRPr>
          </a:p>
        </p:txBody>
      </p:sp>
      <p:sp>
        <p:nvSpPr>
          <p:cNvPr id="4" name="椭圆 3"/>
          <p:cNvSpPr/>
          <p:nvPr/>
        </p:nvSpPr>
        <p:spPr>
          <a:xfrm>
            <a:off x="2423593" y="4737126"/>
            <a:ext cx="7572375" cy="1500187"/>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6727</TotalTime>
  <Words>4021</Words>
  <Application>Microsoft Office PowerPoint</Application>
  <PresentationFormat>宽屏</PresentationFormat>
  <Paragraphs>440</Paragraphs>
  <Slides>70</Slides>
  <Notes>29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70</vt:i4>
      </vt:variant>
    </vt:vector>
  </HeadingPairs>
  <TitlesOfParts>
    <vt:vector size="79" baseType="lpstr">
      <vt:lpstr>Book Antiqua</vt:lpstr>
      <vt:lpstr>微软雅黑</vt:lpstr>
      <vt:lpstr>宋体</vt:lpstr>
      <vt:lpstr>Calibri</vt:lpstr>
      <vt:lpstr>黑体</vt:lpstr>
      <vt:lpstr>Wingdings</vt:lpstr>
      <vt:lpstr>Times New Roman</vt:lpstr>
      <vt:lpstr>Arial</vt:lpstr>
      <vt:lpstr>Office 主题</vt:lpstr>
      <vt:lpstr>第十三章 管道过滤器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wei</dc:creator>
  <cp:lastModifiedBy>武永亮</cp:lastModifiedBy>
  <cp:revision>670</cp:revision>
  <dcterms:modified xsi:type="dcterms:W3CDTF">2018-02-05T09:14:04Z</dcterms:modified>
</cp:coreProperties>
</file>