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16" r:id="rId2"/>
    <p:sldId id="399" r:id="rId3"/>
    <p:sldId id="372" r:id="rId4"/>
    <p:sldId id="439" r:id="rId5"/>
    <p:sldId id="418" r:id="rId6"/>
    <p:sldId id="413" r:id="rId7"/>
    <p:sldId id="440" r:id="rId8"/>
    <p:sldId id="401" r:id="rId9"/>
    <p:sldId id="425" r:id="rId10"/>
    <p:sldId id="426" r:id="rId11"/>
    <p:sldId id="441" r:id="rId12"/>
    <p:sldId id="420" r:id="rId13"/>
    <p:sldId id="417" r:id="rId14"/>
    <p:sldId id="423" r:id="rId15"/>
    <p:sldId id="421" r:id="rId16"/>
    <p:sldId id="424" r:id="rId17"/>
    <p:sldId id="428" r:id="rId18"/>
    <p:sldId id="429" r:id="rId19"/>
    <p:sldId id="422" r:id="rId20"/>
    <p:sldId id="432" r:id="rId21"/>
    <p:sldId id="433" r:id="rId22"/>
    <p:sldId id="435" r:id="rId23"/>
    <p:sldId id="437" r:id="rId24"/>
    <p:sldId id="436" r:id="rId25"/>
    <p:sldId id="449" r:id="rId26"/>
    <p:sldId id="443" r:id="rId27"/>
    <p:sldId id="448" r:id="rId28"/>
    <p:sldId id="444" r:id="rId29"/>
    <p:sldId id="446" r:id="rId30"/>
    <p:sldId id="445" r:id="rId31"/>
    <p:sldId id="447" r:id="rId32"/>
    <p:sldId id="360" r:id="rId33"/>
    <p:sldId id="306" r:id="rId34"/>
  </p:sldIdLst>
  <p:sldSz cx="12192000" cy="6858000"/>
  <p:notesSz cx="6858000" cy="9144000"/>
  <p:embeddedFontLst>
    <p:embeddedFont>
      <p:font typeface="黑体" panose="02010609060101010101" pitchFamily="49" charset="-122"/>
      <p:regular r:id="rId36"/>
    </p:embeddedFont>
    <p:embeddedFont>
      <p:font typeface="微软雅黑" panose="020B0503020204020204" pitchFamily="34" charset="-122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E2EFC"/>
    <a:srgbClr val="DD6501"/>
    <a:srgbClr val="B03F00"/>
    <a:srgbClr val="921800"/>
    <a:srgbClr val="7A2E00"/>
    <a:srgbClr val="923400"/>
    <a:srgbClr val="EE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84939" autoAdjust="0"/>
  </p:normalViewPr>
  <p:slideViewPr>
    <p:cSldViewPr>
      <p:cViewPr varScale="1">
        <p:scale>
          <a:sx n="61" d="100"/>
          <a:sy n="61" d="100"/>
        </p:scale>
        <p:origin x="912" y="60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9E87E7-2A2E-4FFC-ABF9-E13CD2F620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3783C-E0A8-497B-B9F8-45ABDACCF8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FF8E8E1-4210-43D0-8466-E2A10FCD4CA7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EB055FB-2A09-4A28-AB7D-4D701B2A4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9FBADCE-726C-4250-A2A9-4ED72635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F9CC-58EA-4992-B3C9-1618507AAE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29ED35-419D-4A84-A514-87B20FE27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2F0249-6D92-4B13-8F0A-5AD0E61D9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D74CFE6B-5557-4A75-AA68-7144675046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FDF02F74-34F1-44F8-BA4B-418E1DCBA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上节讲的基于事件的系统（事件分发的方式：广播式，选择广播式（点对点、发布订阅模式））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9EEEC867-4E2D-4C34-BEB4-F1214D2F3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3D55B-35D3-406F-A4F3-3896E1858FB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F5595FE8-0522-4341-81BF-7628EE1B0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6F200185-1439-4664-931D-B05184962E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EA9EF027-C9BB-4458-A321-5D19BB120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DA58795-8E81-4331-B6D9-DD57A949D09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886D45A7-09D4-4FF6-B970-10EBB55E13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676B01C-DB32-46D0-8929-7EC991FFD4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视图和控制器实现了经典的策略模式，视图是一个对象，可以被调整使用不同的策略，而控制器提供了策略。视图只关心系统中可视的部分，对于任何界面行为，都委托给控制器处理。使用策略模式也可以让视图和模型之间的关系解耦，因为控制器负责和模型交互来传递用户请求。对于工作是怎么完成的，视图毫不知情。</a:t>
            </a: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9F76121D-0358-4AF7-8276-B7AFC95DB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6EAA24-A4A4-4157-A01F-35B4AE8B839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0E40A6-20D4-463F-A794-F921C637D0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BF67771-6A62-4202-89D7-2C14DD7361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/>
              <a:t>Context(</a:t>
            </a:r>
            <a:r>
              <a:rPr lang="zh-CN" altLang="en-US" b="1"/>
              <a:t>应用场景</a:t>
            </a:r>
            <a:r>
              <a:rPr lang="en-US" altLang="zh-CN" b="1"/>
              <a:t>):</a:t>
            </a:r>
            <a:r>
              <a:rPr lang="zh-CN" altLang="en-US"/>
              <a:t> 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需要使用</a:t>
            </a:r>
            <a:r>
              <a:rPr lang="en-US" altLang="zh-CN"/>
              <a:t>ConcreteStrategy</a:t>
            </a:r>
            <a:r>
              <a:rPr lang="zh-CN" altLang="en-US"/>
              <a:t>提供的算法。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内部维护一个</a:t>
            </a:r>
            <a:r>
              <a:rPr lang="en-US" altLang="zh-CN"/>
              <a:t>Strategy</a:t>
            </a:r>
            <a:r>
              <a:rPr lang="zh-CN" altLang="en-US"/>
              <a:t>的实例。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负责动态设置运行时</a:t>
            </a:r>
            <a:r>
              <a:rPr lang="en-US" altLang="zh-CN"/>
              <a:t>Strategy</a:t>
            </a:r>
            <a:r>
              <a:rPr lang="zh-CN" altLang="en-US"/>
              <a:t>具体的实现算法。</a:t>
            </a:r>
          </a:p>
          <a:p>
            <a:r>
              <a:rPr lang="en-US" altLang="zh-CN"/>
              <a:t>l</a:t>
            </a:r>
            <a:r>
              <a:rPr lang="zh-CN" altLang="en-US"/>
              <a:t>         负责跟</a:t>
            </a:r>
            <a:r>
              <a:rPr lang="en-US" altLang="zh-CN"/>
              <a:t>Strategy</a:t>
            </a:r>
            <a:r>
              <a:rPr lang="zh-CN" altLang="en-US"/>
              <a:t>之间的交互和数据传递。</a:t>
            </a:r>
          </a:p>
          <a:p>
            <a:r>
              <a:rPr lang="en-US" altLang="zh-CN" b="1"/>
              <a:t>Strategy(</a:t>
            </a:r>
            <a:r>
              <a:rPr lang="zh-CN" altLang="en-US" b="1"/>
              <a:t>抽象策略类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         定义了一个公共接口，各种不同的算法以不同的方式实现这个接口，</a:t>
            </a:r>
            <a:r>
              <a:rPr lang="en-US" altLang="zh-CN"/>
              <a:t>Context</a:t>
            </a:r>
            <a:r>
              <a:rPr lang="zh-CN" altLang="en-US"/>
              <a:t>使用这个接口调用不同的算法，一般使用接口或抽象类实现。</a:t>
            </a:r>
          </a:p>
          <a:p>
            <a:r>
              <a:rPr lang="en-US" altLang="zh-CN" b="1"/>
              <a:t>ConcreteStrategy(</a:t>
            </a:r>
            <a:r>
              <a:rPr lang="zh-CN" altLang="en-US" b="1"/>
              <a:t>具体策略类</a:t>
            </a:r>
            <a:r>
              <a:rPr lang="en-US" altLang="zh-CN" b="1"/>
              <a:t>)</a:t>
            </a:r>
            <a:r>
              <a:rPr lang="zh-CN" altLang="en-US" b="1"/>
              <a:t>：</a:t>
            </a:r>
            <a:endParaRPr lang="zh-CN" altLang="en-US"/>
          </a:p>
          <a:p>
            <a:r>
              <a:rPr lang="en-US" altLang="zh-CN"/>
              <a:t>l</a:t>
            </a:r>
            <a:r>
              <a:rPr lang="zh-CN" altLang="en-US"/>
              <a:t>         实现了</a:t>
            </a:r>
            <a:r>
              <a:rPr lang="en-US" altLang="zh-CN"/>
              <a:t>Strategy</a:t>
            </a:r>
            <a:r>
              <a:rPr lang="zh-CN" altLang="en-US"/>
              <a:t>定义的接口，提供具体的算法实现</a:t>
            </a:r>
          </a:p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F70747AE-D9B0-44D3-AE1D-7E62551F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40D44C-A885-43C4-B8C9-5EBF87C0C30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100B8C2-F7B9-4285-9754-2B8275A1C5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26922B9-8600-4EAB-A565-A9565E86B4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视图只关注表现，控制器关注把用户输入转为模型上的行为</a:t>
            </a:r>
            <a:endParaRPr lang="en-US" altLang="zh-CN"/>
          </a:p>
          <a:p>
            <a:r>
              <a:rPr lang="zh-CN" altLang="en-US"/>
              <a:t>视图委托控制器来处理用户动作，当用户做了某件事后，对于视图来说，控制器是策略，也即是知道如何处理用户动作的对象</a:t>
            </a:r>
            <a:endParaRPr lang="en-US" altLang="zh-CN"/>
          </a:p>
          <a:p>
            <a:r>
              <a:rPr lang="zh-CN" altLang="en-US"/>
              <a:t>想换一种行为，换掉控制器就可以了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7146F4A-7300-4705-8EEC-F8511D0DD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53B864-DF58-44E9-87EE-35E39E60599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F3288C0-7EF0-46E8-87D7-711C338BF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CF802F9-083D-4BB7-B2E9-8AB18AB92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在我们的平台上，完整的邮件系统包括短信、彩信和邮件三个子系统。每一个子系统都是一个插件，这样保证了三者的独立性，以便于裁减。</a:t>
            </a:r>
            <a:endParaRPr lang="en-US" altLang="zh-CN"/>
          </a:p>
          <a:p>
            <a:r>
              <a:rPr lang="zh-CN" altLang="en-US"/>
              <a:t>经过讨论，我们发现彩信和邮件的数据表完全可以统一起来，主要字段</a:t>
            </a:r>
            <a:r>
              <a:rPr lang="en-US" altLang="zh-CN"/>
              <a:t>(field)</a:t>
            </a:r>
            <a:r>
              <a:rPr lang="zh-CN" altLang="en-US"/>
              <a:t>有发件人、收件人、收</a:t>
            </a:r>
            <a:r>
              <a:rPr lang="en-US" altLang="zh-CN"/>
              <a:t>/</a:t>
            </a:r>
            <a:r>
              <a:rPr lang="zh-CN" altLang="en-US"/>
              <a:t>发时间、主题、状态和附件等等，而短信看似特殊一点，在仔细分析后，可以发现也就多了一个附件而已。当彩信和邮件没有附件时，它们与短信差不多一样，最后我们决定把三者统一起来，放在一张表中。它们的操作也差不多，于是把短信的模型</a:t>
            </a:r>
            <a:r>
              <a:rPr lang="en-US" altLang="zh-CN"/>
              <a:t>(Model)</a:t>
            </a:r>
            <a:r>
              <a:rPr lang="zh-CN" altLang="en-US"/>
              <a:t>改成一个通用的模型，在三者间共享。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三者的编写和阅读界面差异很大，统一起来的可能性太小，不做统一的考虑了。但是列表界面则完全一样，该界面上的操作无非是删除、删除全部、查看、编写、回复、转发和设置等等，由于模型</a:t>
            </a:r>
            <a:r>
              <a:rPr lang="en-US" altLang="zh-CN"/>
              <a:t>(Model)</a:t>
            </a:r>
            <a:r>
              <a:rPr lang="zh-CN" altLang="en-US"/>
              <a:t>是统一的，删除和删除全部等处理完全一样，而查看、编写、回复、转发和设置等，不同的子系统处理不一样，要在控制器</a:t>
            </a:r>
            <a:r>
              <a:rPr lang="en-US" altLang="zh-CN"/>
              <a:t>(Controller)</a:t>
            </a:r>
            <a:r>
              <a:rPr lang="zh-CN" altLang="en-US"/>
              <a:t>中调用不同的函数。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列表界面的代码量并不大，但重复三次可不太爽。我决定重用这个视图，用策略</a:t>
            </a:r>
            <a:r>
              <a:rPr lang="en-US" altLang="zh-CN"/>
              <a:t>(strateies)</a:t>
            </a:r>
            <a:r>
              <a:rPr lang="zh-CN" altLang="en-US"/>
              <a:t>来配置控制器</a:t>
            </a:r>
            <a:r>
              <a:rPr lang="en-US" altLang="zh-CN"/>
              <a:t>(Controller)</a:t>
            </a:r>
            <a:r>
              <a:rPr lang="zh-CN" altLang="en-US"/>
              <a:t>，控制器</a:t>
            </a:r>
            <a:r>
              <a:rPr lang="en-US" altLang="zh-CN"/>
              <a:t>(Controller)</a:t>
            </a:r>
            <a:r>
              <a:rPr lang="zh-CN" altLang="en-US"/>
              <a:t>定义了查看、编写、回复、转发和设置等几个接口函数，其实现也很容易，可以直接指向各个子系统的相关函数。其结构如下图所示：</a:t>
            </a: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20ABACF-BFC2-4CA2-A092-CB7046AA8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115A3-DD6D-4966-8A47-F755D9B0EBF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E69CD0B-2FBF-464C-B777-406FC5885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651E13B0-69D2-454C-8911-8A0725B720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1E9EFB41-21EE-41BB-9D49-E692BBFA4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47065D-69F6-45AB-81C7-2B21024065B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BAA877F4-33B0-404A-9CD5-55FD89C6E4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379293B5-092A-4725-AC38-006D8406AF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Model2</a:t>
            </a:r>
            <a:r>
              <a:rPr lang="zh-CN" altLang="en-US"/>
              <a:t>流程</a:t>
            </a:r>
            <a:endParaRPr lang="en-US" altLang="zh-CN"/>
          </a:p>
          <a:p>
            <a:r>
              <a:rPr lang="zh-CN" altLang="en-US"/>
              <a:t>经典</a:t>
            </a:r>
            <a:r>
              <a:rPr lang="en-US" altLang="zh-CN"/>
              <a:t>MVC</a:t>
            </a:r>
            <a:r>
              <a:rPr lang="zh-CN" altLang="en-US"/>
              <a:t>于</a:t>
            </a:r>
            <a:r>
              <a:rPr lang="en-US" altLang="zh-CN"/>
              <a:t>model2</a:t>
            </a:r>
            <a:r>
              <a:rPr lang="zh-CN" altLang="en-US"/>
              <a:t>之间的区别</a:t>
            </a:r>
            <a:endParaRPr lang="en-US" altLang="zh-CN"/>
          </a:p>
          <a:p>
            <a:r>
              <a:rPr lang="en-US" altLang="zh-CN"/>
              <a:t>Model2</a:t>
            </a:r>
            <a:r>
              <a:rPr lang="zh-CN" altLang="en-US"/>
              <a:t>的争论，谁扮演了模型？业务层？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0B6C01A7-E81E-482A-93D5-7275EAC02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D5D2322-9A6A-41A3-B9AD-52F27A7DAED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E7706E19-2FD9-4B5E-9416-386D151D82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4E3699D0-D97C-4C12-B721-6C3815708A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</a:t>
            </a:r>
            <a:r>
              <a:rPr lang="en-US" altLang="zh-CN"/>
              <a:t>MVC</a:t>
            </a:r>
            <a:r>
              <a:rPr lang="zh-CN" altLang="en-US"/>
              <a:t>里，</a:t>
            </a:r>
            <a:r>
              <a:rPr lang="en-US" altLang="zh-CN"/>
              <a:t>View</a:t>
            </a:r>
            <a:r>
              <a:rPr lang="zh-CN" altLang="en-US"/>
              <a:t>是可以直接访问</a:t>
            </a:r>
            <a:r>
              <a:rPr lang="en-US" altLang="zh-CN"/>
              <a:t>Model</a:t>
            </a:r>
            <a:r>
              <a:rPr lang="zh-CN" altLang="en-US"/>
              <a:t>的！从而，</a:t>
            </a:r>
            <a:r>
              <a:rPr lang="en-US" altLang="zh-CN"/>
              <a:t>View</a:t>
            </a:r>
            <a:r>
              <a:rPr lang="zh-CN" altLang="en-US"/>
              <a:t>里会包含</a:t>
            </a:r>
            <a:r>
              <a:rPr lang="en-US" altLang="zh-CN"/>
              <a:t>Model</a:t>
            </a:r>
            <a:r>
              <a:rPr lang="zh-CN" altLang="en-US"/>
              <a:t>信息，不可避免的还要包括一些业务逻辑。 在</a:t>
            </a:r>
            <a:r>
              <a:rPr lang="en-US" altLang="zh-CN"/>
              <a:t>MVC</a:t>
            </a:r>
            <a:r>
              <a:rPr lang="zh-CN" altLang="en-US"/>
              <a:t>模型里，更关注的</a:t>
            </a:r>
            <a:r>
              <a:rPr lang="en-US" altLang="zh-CN"/>
              <a:t>Model</a:t>
            </a:r>
            <a:r>
              <a:rPr lang="zh-CN" altLang="en-US"/>
              <a:t>的不变，而同时有多个对</a:t>
            </a:r>
            <a:r>
              <a:rPr lang="en-US" altLang="zh-CN"/>
              <a:t>Model</a:t>
            </a:r>
            <a:r>
              <a:rPr lang="zh-CN" altLang="en-US"/>
              <a:t>的不同显示，及</a:t>
            </a:r>
            <a:r>
              <a:rPr lang="en-US" altLang="zh-CN"/>
              <a:t>View</a:t>
            </a:r>
            <a:r>
              <a:rPr lang="zh-CN" altLang="en-US"/>
              <a:t>。所以，在</a:t>
            </a:r>
            <a:r>
              <a:rPr lang="en-US" altLang="zh-CN"/>
              <a:t>MVC</a:t>
            </a:r>
            <a:r>
              <a:rPr lang="zh-CN" altLang="en-US"/>
              <a:t>模型里，</a:t>
            </a:r>
            <a:r>
              <a:rPr lang="en-US" altLang="zh-CN"/>
              <a:t>Model</a:t>
            </a:r>
            <a:r>
              <a:rPr lang="zh-CN" altLang="en-US"/>
              <a:t>不依赖于</a:t>
            </a:r>
            <a:r>
              <a:rPr lang="en-US" altLang="zh-CN"/>
              <a:t>View</a:t>
            </a:r>
            <a:r>
              <a:rPr lang="zh-CN" altLang="en-US"/>
              <a:t>，但是</a:t>
            </a:r>
            <a:r>
              <a:rPr lang="en-US" altLang="zh-CN"/>
              <a:t>View</a:t>
            </a:r>
            <a:r>
              <a:rPr lang="zh-CN" altLang="en-US"/>
              <a:t>是依赖于</a:t>
            </a:r>
            <a:r>
              <a:rPr lang="en-US" altLang="zh-CN"/>
              <a:t>Model</a:t>
            </a:r>
            <a:r>
              <a:rPr lang="zh-CN" altLang="en-US"/>
              <a:t>的。不仅如此，因为有一些业务逻辑在</a:t>
            </a:r>
            <a:r>
              <a:rPr lang="en-US" altLang="zh-CN"/>
              <a:t>View</a:t>
            </a:r>
            <a:r>
              <a:rPr lang="zh-CN" altLang="en-US"/>
              <a:t>里实现了，导致要更改</a:t>
            </a:r>
            <a:r>
              <a:rPr lang="en-US" altLang="zh-CN"/>
              <a:t>View</a:t>
            </a:r>
            <a:r>
              <a:rPr lang="zh-CN" altLang="en-US"/>
              <a:t>也是比较困难的，至少那些业务逻辑是无法重用的。</a:t>
            </a:r>
          </a:p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BC507D3C-768F-4168-BE03-902DFCD99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81770B-DD74-4541-8332-E0C086B2022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B72DCE52-4D88-4751-AFB0-F5CFA12819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84765E6-9A76-4D2F-91EC-51F44C86BD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B965B77-3E9A-424D-89A2-D974F6FEE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A6711CD-0044-426E-827F-7187953E1C5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B9E09540-389C-448F-9370-65F7E4979B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F1E845B4-5245-411E-898E-4FF0B3B04E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中</a:t>
            </a:r>
            <a:r>
              <a:rPr lang="en-US" altLang="zh-CN"/>
              <a:t>View</a:t>
            </a:r>
            <a:r>
              <a:rPr lang="zh-CN" altLang="en-US"/>
              <a:t>并不直接使用</a:t>
            </a:r>
            <a:r>
              <a:rPr lang="en-US" altLang="zh-CN"/>
              <a:t>Model</a:t>
            </a:r>
            <a:r>
              <a:rPr lang="zh-CN" altLang="en-US"/>
              <a:t>，它们之间的通信是通过</a:t>
            </a:r>
            <a:r>
              <a:rPr lang="en-US" altLang="zh-CN"/>
              <a:t>Presenter (MVC</a:t>
            </a:r>
            <a:r>
              <a:rPr lang="zh-CN" altLang="en-US"/>
              <a:t>中的</a:t>
            </a:r>
            <a:r>
              <a:rPr lang="en-US" altLang="zh-CN"/>
              <a:t>Controller)</a:t>
            </a:r>
            <a:r>
              <a:rPr lang="zh-CN" altLang="en-US"/>
              <a:t>来进行的，所有的交互都发生在</a:t>
            </a:r>
            <a:r>
              <a:rPr lang="en-US" altLang="zh-CN"/>
              <a:t>Presenter</a:t>
            </a:r>
            <a:r>
              <a:rPr lang="zh-CN" altLang="en-US"/>
              <a:t>内部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里，</a:t>
            </a:r>
            <a:r>
              <a:rPr lang="en-US" altLang="zh-CN"/>
              <a:t>Presenter</a:t>
            </a:r>
            <a:r>
              <a:rPr lang="zh-CN" altLang="en-US"/>
              <a:t>完全把</a:t>
            </a:r>
            <a:r>
              <a:rPr lang="en-US" altLang="zh-CN"/>
              <a:t>Model</a:t>
            </a:r>
            <a:r>
              <a:rPr lang="zh-CN" altLang="en-US"/>
              <a:t>和</a:t>
            </a:r>
            <a:r>
              <a:rPr lang="en-US" altLang="zh-CN"/>
              <a:t>View</a:t>
            </a:r>
            <a:r>
              <a:rPr lang="zh-CN" altLang="en-US"/>
              <a:t>进行了分离，主要的程序逻辑在</a:t>
            </a:r>
            <a:r>
              <a:rPr lang="en-US" altLang="zh-CN"/>
              <a:t>Presenter</a:t>
            </a:r>
            <a:r>
              <a:rPr lang="zh-CN" altLang="en-US"/>
              <a:t>里实现。而且，</a:t>
            </a:r>
            <a:r>
              <a:rPr lang="en-US" altLang="zh-CN"/>
              <a:t>Presenter</a:t>
            </a:r>
            <a:r>
              <a:rPr lang="zh-CN" altLang="en-US"/>
              <a:t>与具体的</a:t>
            </a:r>
            <a:r>
              <a:rPr lang="en-US" altLang="zh-CN"/>
              <a:t>View</a:t>
            </a:r>
            <a:r>
              <a:rPr lang="zh-CN" altLang="en-US"/>
              <a:t>是没有直接关联的，而是通过定义好的接口进行交互，从而使得在变更</a:t>
            </a:r>
            <a:r>
              <a:rPr lang="en-US" altLang="zh-CN"/>
              <a:t>View</a:t>
            </a:r>
            <a:r>
              <a:rPr lang="zh-CN" altLang="en-US"/>
              <a:t>时候可以保持</a:t>
            </a:r>
            <a:r>
              <a:rPr lang="en-US" altLang="zh-CN"/>
              <a:t>Presenter</a:t>
            </a:r>
            <a:r>
              <a:rPr lang="zh-CN" altLang="en-US"/>
              <a:t>的不变，即重用！</a:t>
            </a:r>
            <a:endParaRPr lang="en-US" altLang="zh-CN"/>
          </a:p>
          <a:p>
            <a:r>
              <a:rPr lang="zh-CN" altLang="en-US"/>
              <a:t>不仅如此，我们还可以编写测试用的</a:t>
            </a:r>
            <a:r>
              <a:rPr lang="en-US" altLang="zh-CN"/>
              <a:t>View</a:t>
            </a:r>
            <a:r>
              <a:rPr lang="zh-CN" altLang="en-US"/>
              <a:t>，模拟用户的各种操作，从而实现对</a:t>
            </a:r>
            <a:r>
              <a:rPr lang="en-US" altLang="zh-CN"/>
              <a:t>Presenter</a:t>
            </a:r>
            <a:r>
              <a:rPr lang="zh-CN" altLang="en-US"/>
              <a:t>的测试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MVP</a:t>
            </a:r>
            <a:r>
              <a:rPr lang="zh-CN" altLang="en-US"/>
              <a:t>里，应用程序的逻辑主要在</a:t>
            </a:r>
            <a:r>
              <a:rPr lang="en-US" altLang="zh-CN"/>
              <a:t>Presenter</a:t>
            </a:r>
            <a:r>
              <a:rPr lang="zh-CN" altLang="en-US"/>
              <a:t>来实现，其中的</a:t>
            </a:r>
            <a:r>
              <a:rPr lang="en-US" altLang="zh-CN"/>
              <a:t>View</a:t>
            </a:r>
            <a:r>
              <a:rPr lang="zh-CN" altLang="en-US"/>
              <a:t>是很薄的一层。因此就有人提出了</a:t>
            </a:r>
            <a:r>
              <a:rPr lang="en-US" altLang="zh-CN"/>
              <a:t>Presenter First</a:t>
            </a:r>
            <a:r>
              <a:rPr lang="zh-CN" altLang="en-US"/>
              <a:t>的设计模式，就是根据</a:t>
            </a:r>
            <a:r>
              <a:rPr lang="en-US" altLang="zh-CN"/>
              <a:t>User Story</a:t>
            </a:r>
            <a:r>
              <a:rPr lang="zh-CN" altLang="en-US"/>
              <a:t>来首先设计和开发</a:t>
            </a:r>
            <a:r>
              <a:rPr lang="en-US" altLang="zh-CN"/>
              <a:t>Presenter</a:t>
            </a:r>
            <a:r>
              <a:rPr lang="zh-CN" altLang="en-US"/>
              <a:t>。在这个过程中，</a:t>
            </a:r>
            <a:r>
              <a:rPr lang="en-US" altLang="zh-CN"/>
              <a:t>View</a:t>
            </a:r>
            <a:r>
              <a:rPr lang="zh-CN" altLang="en-US"/>
              <a:t>是很简单的，能够把信息显示清楚就可以了。在后面，根据需要再随便更改</a:t>
            </a:r>
            <a:r>
              <a:rPr lang="en-US" altLang="zh-CN"/>
              <a:t>View</a:t>
            </a:r>
            <a:r>
              <a:rPr lang="zh-CN" altLang="en-US"/>
              <a:t>，而对</a:t>
            </a:r>
            <a:r>
              <a:rPr lang="en-US" altLang="zh-CN"/>
              <a:t>Presenter</a:t>
            </a:r>
            <a:r>
              <a:rPr lang="zh-CN" altLang="en-US"/>
              <a:t>没有任何的影响了。 如果要实现的</a:t>
            </a:r>
            <a:r>
              <a:rPr lang="en-US" altLang="zh-CN"/>
              <a:t>UI</a:t>
            </a:r>
            <a:r>
              <a:rPr lang="zh-CN" altLang="en-US"/>
              <a:t>比较复杂，而且相关的显示逻辑还跟</a:t>
            </a:r>
            <a:r>
              <a:rPr lang="en-US" altLang="zh-CN"/>
              <a:t>Model</a:t>
            </a:r>
            <a:r>
              <a:rPr lang="zh-CN" altLang="en-US"/>
              <a:t>有关系，就可以在</a:t>
            </a:r>
            <a:r>
              <a:rPr lang="en-US" altLang="zh-CN"/>
              <a:t>View</a:t>
            </a:r>
            <a:r>
              <a:rPr lang="zh-CN" altLang="en-US"/>
              <a:t>和</a:t>
            </a:r>
            <a:r>
              <a:rPr lang="en-US" altLang="zh-CN"/>
              <a:t>Presenter</a:t>
            </a:r>
            <a:r>
              <a:rPr lang="zh-CN" altLang="en-US"/>
              <a:t>之间放置一个</a:t>
            </a:r>
            <a:r>
              <a:rPr lang="en-US" altLang="zh-CN"/>
              <a:t>Adapter</a:t>
            </a: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3329F802-340F-4D39-9D3F-CB2884CA8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DCDF00-70B4-4096-9972-2EA2A974F0C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B0F9FBD2-0F6C-4C6F-B620-A1F3B1ABF7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BFF082B0-A5EC-477D-AF2C-021D274613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0CD5FE11-A25E-4904-8D90-3D3F12D4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B0B715-01FF-4D81-951F-3D0D44D034B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F938F613-7128-4620-8C05-1309BEF371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ECC86D0F-520A-4C55-951C-0D7CBF71B1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对于不同的软件系统来说，侧重的角度也有所不同。例如，对于管理信息系统来说，比较侧重于从逻辑视图和开发视图来描述系统，而对于实时控制系统来说，则比较注重于从进程视图和物理视图来描述系统</a:t>
            </a: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41709FD3-6620-4BD6-8369-4F0C59DD1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5028EE-B8D9-410E-8777-0DB80866C81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3E79AA4F-198F-4316-B874-B23B6BFAC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95A10154-84A8-48CD-815C-BEAAE4EF0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0E87C83D-FDE5-4B91-AC9E-D5C1445B3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A37ED8-066D-499F-B116-EDE40BEEB1A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3EA4591B-133A-43FE-823F-D0517C7AC0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388F8511-7EF5-4B0A-B243-26DFDD637D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MacApp</a:t>
            </a:r>
            <a:r>
              <a:rPr lang="zh-CN" altLang="en-US"/>
              <a:t>、微软的基础类库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9F88C3A0-CEE0-438F-9256-1B2059D3E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127E5-2697-4651-B0C9-F13F9430119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9AA9A4A8-D44F-4747-B344-BA5C9B9A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D552560-9573-41F4-9495-50C25D9355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717D391-5787-4165-A84F-AABEFE419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A72BE9-98A7-4A9B-B105-D49295ADE34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2ABFD304-F242-46F6-A035-ABF793A0F6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FAD11463-922E-40BD-BB8D-EFDC8DE1E1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模型包含核心功能和数据，视图像用户显示信息，控制器处理用户输入，视图和控制器共同构成了用户接口</a:t>
            </a: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FC955867-56D1-413A-8687-110D792B6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03CC9FD-A7C5-4333-82B1-EA4B2640068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0F380CF-4DBE-445A-90E0-51D9B95F4C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A8228B2C-1283-46F8-B6C9-4E5292103A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控制器在其事件处理中接受用户输入事件，解释事件，并激活模型的服务。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模型执行所请求的服务，导致其内部数据和状态的变化。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模型调用其通知操作，通过调用客户的</a:t>
            </a:r>
            <a:r>
              <a:rPr lang="en-US" altLang="zh-CN" sz="1800">
                <a:latin typeface="宋体" panose="02010600030101010101" pitchFamily="2" charset="-122"/>
              </a:rPr>
              <a:t>update()</a:t>
            </a: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方法，把数据的变化通知所有在模型中注册了的视图和控制器。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每个注册的视图从模型中读取已改变的数据，并更新其在试图中的显示。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每个注册的控制器从模型中读取已改变的数据，根据设定关系允许或禁止某些功能。</a:t>
            </a:r>
            <a:endParaRPr lang="ja-JP" altLang="zh-CN" sz="1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61963" lvl="1" indent="-347663" defTabSz="228600">
              <a:buClr>
                <a:srgbClr val="FF0000"/>
              </a:buClr>
              <a:buFontTx/>
              <a:buChar char="•"/>
            </a:pPr>
            <a:r>
              <a:rPr lang="ja-JP" altLang="en-US" sz="1800">
                <a:latin typeface="宋体" panose="02010600030101010101" pitchFamily="2" charset="-122"/>
                <a:ea typeface="宋体" panose="02010600030101010101" pitchFamily="2" charset="-122"/>
              </a:rPr>
              <a:t>控制器的事件处理过程结束。</a:t>
            </a: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19659FF1-CA5E-46DE-B2F9-2E65DD45B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F429BF5-D678-46FB-9334-519393E9D16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E93FA16-075F-4E42-AA32-A685532731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A08D155-6407-4B80-BDD0-6D23A5872F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MVC</a:t>
            </a:r>
            <a:r>
              <a:rPr lang="zh-CN" altLang="en-US"/>
              <a:t>三位一体的结构是如何初始化的</a:t>
            </a:r>
            <a:endParaRPr lang="en-US" altLang="zh-CN"/>
          </a:p>
          <a:p>
            <a:r>
              <a:rPr lang="zh-CN" altLang="en-US"/>
              <a:t>创建模型实例，继而初始化其内部数据结构</a:t>
            </a:r>
            <a:endParaRPr lang="en-US" altLang="zh-CN"/>
          </a:p>
          <a:p>
            <a:r>
              <a:rPr lang="zh-CN" altLang="en-US"/>
              <a:t>创建视图对象。它取一个对模型的引用作为模型初始化参数</a:t>
            </a:r>
            <a:endParaRPr lang="en-US" altLang="zh-CN"/>
          </a:p>
          <a:p>
            <a:r>
              <a:rPr lang="zh-CN" altLang="en-US"/>
              <a:t>视图通过调用附属过程支持模型的变更</a:t>
            </a:r>
            <a:r>
              <a:rPr lang="en-US" altLang="zh-CN"/>
              <a:t>-</a:t>
            </a:r>
            <a:r>
              <a:rPr lang="zh-CN" altLang="en-US"/>
              <a:t>传播机制</a:t>
            </a:r>
            <a:endParaRPr lang="en-US" altLang="zh-CN"/>
          </a:p>
          <a:p>
            <a:r>
              <a:rPr lang="zh-CN" altLang="en-US"/>
              <a:t>视图通过创建它的控制器继续初始化，它向控制器的初始化过程发送对模型和对自身的引用</a:t>
            </a:r>
            <a:endParaRPr lang="en-US" altLang="zh-CN"/>
          </a:p>
          <a:p>
            <a:r>
              <a:rPr lang="zh-CN" altLang="en-US"/>
              <a:t>控制器也通过调用附属过程来支持变更传播机制</a:t>
            </a:r>
            <a:endParaRPr lang="en-US" altLang="zh-CN"/>
          </a:p>
          <a:p>
            <a:r>
              <a:rPr lang="zh-CN" altLang="en-US"/>
              <a:t>初始化后，应用程序开始处理事件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F6585E0-997F-466B-B39F-30E315AA9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B9F2BED-D9E9-4ED1-8F7B-27C94B08277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61886F9D-B2DC-4CF7-B8EC-C9ACDA05A6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A9B92EF8-216A-4668-A698-D479896A6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首先我们来了解一下什么是软件体系结构的风格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然后来介绍第一种风格</a:t>
            </a:r>
            <a:r>
              <a:rPr lang="en-US" altLang="zh-CN"/>
              <a:t>——</a:t>
            </a:r>
            <a:r>
              <a:rPr lang="zh-CN" altLang="en-US"/>
              <a:t>数据流风格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那么在数据流风格当中，我们着重介绍两种：管道过滤器，批处理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这个关系大家要搞清楚：画图，大家可以看到，体系结构跟体系结构风格是泛化关系，这是什么意思？那我们就先来看一下到底什么是体系结构的风格</a:t>
            </a: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378D44B2-5054-448D-A866-094212100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BC00C7-9FD3-47F8-B5CB-95E414559E0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7DB2CC31-DA36-4D5F-A73C-FA04E51C1A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593F5DF-7D7F-484A-A81E-26C633E853E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2051" name="Object 7">
                        <a:extLst>
                          <a:ext uri="{FF2B5EF4-FFF2-40B4-BE49-F238E27FC236}">
                            <a16:creationId xmlns:a16="http://schemas.microsoft.com/office/drawing/2014/main" id="{00668473-93CE-4F3F-B794-F6195A6D69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33E78822-123A-43D2-87B6-DBBFFA4667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1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D5CFF-C1DD-41F8-98BF-25BC6DB7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6B39-FBCC-4FEE-83D9-D652B516BA3C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2977-5B27-4E3F-AB94-4083746A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2E1BB7-DC07-49FF-AB6F-692C7448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86445-C937-45AA-B90A-0CB65490C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72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317A3-F07F-4745-8D40-7149D560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FABA7-2734-4BDB-883D-35A6347A3DF8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DA8CA-8005-4130-B673-1E4C567FA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F4733A-1704-4BB2-BC04-72C29ACA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D858-E6DB-43EF-A151-A2FAA85AA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17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0FEF81FC-76E1-466E-9000-0F96BB6EFA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32D3376-B9D3-43B6-85DC-0A16CB2661C7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7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7171" name="Object 7">
                        <a:extLst>
                          <a:ext uri="{FF2B5EF4-FFF2-40B4-BE49-F238E27FC236}">
                            <a16:creationId xmlns:a16="http://schemas.microsoft.com/office/drawing/2014/main" id="{41F44D1B-B8A9-4452-8DC9-BE9FC04BB7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78EB5BF2-12BE-42D6-92AF-C53DCFB1AD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63020C-D410-4BFD-95C3-ECC4E79CE2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DFB6463-4F7F-4CCC-9957-93D86DEFC8B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B1A61-C668-4A38-A4E3-C6A6935B6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08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B237B7B4-44BE-4141-8C24-1368BB68B7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7E1BF71-0400-4F34-89E2-86AC743D840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8195" name="Object 7">
                        <a:extLst>
                          <a:ext uri="{FF2B5EF4-FFF2-40B4-BE49-F238E27FC236}">
                            <a16:creationId xmlns:a16="http://schemas.microsoft.com/office/drawing/2014/main" id="{7AAC25F2-7FE4-49B1-88FD-7B1759502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E039B8D6-FAD1-4ADB-A234-F1A7CB433B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609600"/>
            <a:ext cx="9042400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524000"/>
            <a:ext cx="52324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C76CAB7-7902-42C2-9344-2636F0D24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/>
              <a:t>SAGroup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9B566BA-A889-4339-9CC4-3B3E394CD1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12758-1FAC-42D2-8490-DB87180D3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70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0FC150E3-570D-4CD9-9683-76FD66929F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AEE35AB4-DE85-4892-8BFA-97364A7F0A86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1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3075" name="Object 7">
                        <a:extLst>
                          <a:ext uri="{FF2B5EF4-FFF2-40B4-BE49-F238E27FC236}">
                            <a16:creationId xmlns:a16="http://schemas.microsoft.com/office/drawing/2014/main" id="{97F18C7B-8C79-4947-9173-796405B03B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FEEA8F5E-D0B1-41B1-B4E4-0F31E23916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60AAC00D-02B2-4EB2-8AAD-DE7F7358AF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908720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18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>
            <a:extLst>
              <a:ext uri="{FF2B5EF4-FFF2-40B4-BE49-F238E27FC236}">
                <a16:creationId xmlns:a16="http://schemas.microsoft.com/office/drawing/2014/main" id="{E3E6118E-103F-4D65-A615-65ED09D800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60A53DEA-4494-45D8-BBE7-CD5D8F7CFB35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4099" name="Object 7">
                        <a:extLst>
                          <a:ext uri="{FF2B5EF4-FFF2-40B4-BE49-F238E27FC236}">
                            <a16:creationId xmlns:a16="http://schemas.microsoft.com/office/drawing/2014/main" id="{6CA91D7B-2B87-4CAD-A965-A7F9ACE150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>
            <a:extLst>
              <a:ext uri="{FF2B5EF4-FFF2-40B4-BE49-F238E27FC236}">
                <a16:creationId xmlns:a16="http://schemas.microsoft.com/office/drawing/2014/main" id="{462E4235-D021-47C8-9A15-D2AC6FD70A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>
            <a:extLst>
              <a:ext uri="{FF2B5EF4-FFF2-40B4-BE49-F238E27FC236}">
                <a16:creationId xmlns:a16="http://schemas.microsoft.com/office/drawing/2014/main" id="{934DB95B-6E26-48F1-A756-EA919A9C02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7647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>
            <a:extLst>
              <a:ext uri="{FF2B5EF4-FFF2-40B4-BE49-F238E27FC236}">
                <a16:creationId xmlns:a16="http://schemas.microsoft.com/office/drawing/2014/main" id="{132B567F-3CF8-47BC-84BF-7F7AF6FB73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66FFACC8-B0C4-45BC-B524-50DF3DB9ADD2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99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5123" name="Object 7">
                        <a:extLst>
                          <a:ext uri="{FF2B5EF4-FFF2-40B4-BE49-F238E27FC236}">
                            <a16:creationId xmlns:a16="http://schemas.microsoft.com/office/drawing/2014/main" id="{F410CA09-8FBD-4A45-944D-158A1CEC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>
            <a:extLst>
              <a:ext uri="{FF2B5EF4-FFF2-40B4-BE49-F238E27FC236}">
                <a16:creationId xmlns:a16="http://schemas.microsoft.com/office/drawing/2014/main" id="{381746B5-C78A-470B-BD52-78A811DEB44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>
            <a:extLst>
              <a:ext uri="{FF2B5EF4-FFF2-40B4-BE49-F238E27FC236}">
                <a16:creationId xmlns:a16="http://schemas.microsoft.com/office/drawing/2014/main" id="{83D75729-CC70-4B9C-BC99-84F4B9DAC9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6A027293-7044-4A57-8C34-909C9C0A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84F5-BDB9-4E82-B956-6B6BC7EA1D7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F381CE77-5363-4891-BCC4-9F722F44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B5F8925-E652-421A-AED2-F7486FC3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8FA6A-B8F1-4A59-9C8F-106C9214FE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0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1C2C8C84-BBCD-4DF9-AB01-2D193900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E0768-7503-4964-8222-1C20A4C49C5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04D9B9BB-21A2-42F4-9394-2F0B18B0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10D70B0-10C2-4F65-B5BF-1954A9EA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3F6C4-72F7-469B-93AA-1D972FE8B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>
            <a:extLst>
              <a:ext uri="{FF2B5EF4-FFF2-40B4-BE49-F238E27FC236}">
                <a16:creationId xmlns:a16="http://schemas.microsoft.com/office/drawing/2014/main" id="{27C2F459-5DB0-448E-9EED-E62E8080B5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F99C228B-75A3-413C-BDC1-88669FB4F30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r:id="rId4" imgW="6824520" imgH="1076040" progId="">
                  <p:embed/>
                </p:oleObj>
              </mc:Choice>
              <mc:Fallback>
                <p:oleObj r:id="rId4" imgW="6824520" imgH="1076040" progId="">
                  <p:embed/>
                  <p:pic>
                    <p:nvPicPr>
                      <p:cNvPr id="6147" name="Object 7">
                        <a:extLst>
                          <a:ext uri="{FF2B5EF4-FFF2-40B4-BE49-F238E27FC236}">
                            <a16:creationId xmlns:a16="http://schemas.microsoft.com/office/drawing/2014/main" id="{86AF2684-4FDC-4845-856E-197EE8B09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22D44ADB-64DB-4CEA-988C-8096603929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>
            <a:extLst>
              <a:ext uri="{FF2B5EF4-FFF2-40B4-BE49-F238E27FC236}">
                <a16:creationId xmlns:a16="http://schemas.microsoft.com/office/drawing/2014/main" id="{DD80EBFF-AD1F-41B5-BA25-DC3FF6E621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93C6A59-BEE3-40EC-ABD3-49027F81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EBA4D-5929-4B71-B9B9-B5B5709F6F85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AEF25668-4A17-4851-B0FB-0B358CB1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708895A-2397-442F-9DB2-8D04F9E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273B9-5499-4D51-9364-73CAD143F3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5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347FAE98-2345-45EB-870E-A387DB9C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1782B-4354-4975-8BE6-CCA7ED916DAE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9E7ABFB-2BA4-4E40-899D-B17B760D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E2959DB-4DC9-4A7B-B481-28FD4E5F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1E4E3-4D4D-471F-B9A1-1C09A102E2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46D56C8-AE29-4330-962E-398B8093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6E78B-1B9C-4EDA-B487-58AB40995327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0D8DEE7-698E-46FB-B44E-E20F9039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52F1F3D-1DD3-4F7D-97F6-D20E61F0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16AE9-B834-448A-B821-436EB2CC1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DF37DD6-DEAF-4770-8F54-2487BFA7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8FF54-D9F1-4AAE-BE10-FC6A3B977187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57BA65B-43AC-4620-AB62-CC540892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2DDE0DA-7380-4690-A5C6-ABEBA5E3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CFE4-E935-470C-8586-DFAF2C5E6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>
            <a:extLst>
              <a:ext uri="{FF2B5EF4-FFF2-40B4-BE49-F238E27FC236}">
                <a16:creationId xmlns:a16="http://schemas.microsoft.com/office/drawing/2014/main" id="{1998BA8D-5C3F-4646-8024-92276FC2E1B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>
            <a:extLst>
              <a:ext uri="{FF2B5EF4-FFF2-40B4-BE49-F238E27FC236}">
                <a16:creationId xmlns:a16="http://schemas.microsoft.com/office/drawing/2014/main" id="{803BC931-FE96-4CBF-9FD8-861760B20EF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>
            <a:extLst>
              <a:ext uri="{FF2B5EF4-FFF2-40B4-BE49-F238E27FC236}">
                <a16:creationId xmlns:a16="http://schemas.microsoft.com/office/drawing/2014/main" id="{262ED249-F05D-41BA-B08D-2EEED7332D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C77C8-04E2-4F55-A808-81B6FB1CA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520187-DFB7-4187-9050-0625039EB81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BC8D7-38C9-41D5-94E7-3E6416724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12445-22C9-4B65-9CB8-C68BF694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21A2B40-AABB-4227-A1A7-89E1C47DE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>
            <a:extLst>
              <a:ext uri="{FF2B5EF4-FFF2-40B4-BE49-F238E27FC236}">
                <a16:creationId xmlns:a16="http://schemas.microsoft.com/office/drawing/2014/main" id="{474FC781-4CC9-4CB4-96DE-D2A22BAA553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17" imgW="6824520" imgH="1076040" progId="">
                  <p:embed/>
                </p:oleObj>
              </mc:Choice>
              <mc:Fallback>
                <p:oleObj r:id="rId17" imgW="6824520" imgH="10760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  <p:sldLayoutId id="2147484720" r:id="rId2"/>
    <p:sldLayoutId id="2147484721" r:id="rId3"/>
    <p:sldLayoutId id="2147484722" r:id="rId4"/>
    <p:sldLayoutId id="2147484713" r:id="rId5"/>
    <p:sldLayoutId id="2147484723" r:id="rId6"/>
    <p:sldLayoutId id="2147484714" r:id="rId7"/>
    <p:sldLayoutId id="2147484715" r:id="rId8"/>
    <p:sldLayoutId id="2147484716" r:id="rId9"/>
    <p:sldLayoutId id="2147484717" r:id="rId10"/>
    <p:sldLayoutId id="2147484718" r:id="rId11"/>
    <p:sldLayoutId id="2147484724" r:id="rId12"/>
    <p:sldLayoutId id="214748472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5FAEEC-86D0-4653-90BF-EF2EE50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t>第十四章 </a:t>
            </a:r>
            <a:r>
              <a:rPr lang="en-US"/>
              <a:t>MVC</a:t>
            </a:r>
            <a:r>
              <a:t>架构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>
            <a:extLst>
              <a:ext uri="{FF2B5EF4-FFF2-40B4-BE49-F238E27FC236}">
                <a16:creationId xmlns:a16="http://schemas.microsoft.com/office/drawing/2014/main" id="{D28CB670-1F94-4550-A7CA-58C823DF41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结构如何初始化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5978FA66-8406-4214-B342-09A6AFCF5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700213"/>
            <a:ext cx="61055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>
            <a:extLst>
              <a:ext uri="{FF2B5EF4-FFF2-40B4-BE49-F238E27FC236}">
                <a16:creationId xmlns:a16="http://schemas.microsoft.com/office/drawing/2014/main" id="{C1F73780-9AC0-47BC-8E8B-DA7C4D67F9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之设计模式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181BAE5C-7430-4F01-8CA4-F59006BFCF7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MVC——</a:t>
            </a:r>
            <a:r>
              <a:rPr lang="zh-CN" altLang="en-US">
                <a:solidFill>
                  <a:srgbClr val="FF0000"/>
                </a:solidFill>
              </a:rPr>
              <a:t>复合模式之王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观察者模式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策略模式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组合模式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en-US" altLang="zh-CN"/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>
            <a:extLst>
              <a:ext uri="{FF2B5EF4-FFF2-40B4-BE49-F238E27FC236}">
                <a16:creationId xmlns:a16="http://schemas.microsoft.com/office/drawing/2014/main" id="{9D222216-EFCC-4171-805D-4FC5B54DB3E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</a:t>
            </a:r>
            <a:r>
              <a:rPr lang="zh-CN" altLang="en-US"/>
              <a:t>观察者运作细节</a:t>
            </a:r>
          </a:p>
        </p:txBody>
      </p:sp>
      <p:grpSp>
        <p:nvGrpSpPr>
          <p:cNvPr id="31747" name="组合 4">
            <a:extLst>
              <a:ext uri="{FF2B5EF4-FFF2-40B4-BE49-F238E27FC236}">
                <a16:creationId xmlns:a16="http://schemas.microsoft.com/office/drawing/2014/main" id="{EA606969-57A2-4035-9F47-C2D8616E1D84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1748" name="Picture 2">
              <a:extLst>
                <a:ext uri="{FF2B5EF4-FFF2-40B4-BE49-F238E27FC236}">
                  <a16:creationId xmlns:a16="http://schemas.microsoft.com/office/drawing/2014/main" id="{C55583BA-EC5E-46A3-B759-3DF69A828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49" name="Picture 3">
              <a:extLst>
                <a:ext uri="{FF2B5EF4-FFF2-40B4-BE49-F238E27FC236}">
                  <a16:creationId xmlns:a16="http://schemas.microsoft.com/office/drawing/2014/main" id="{35A1B0F7-4ED9-4F98-86E2-BCE40726F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>
            <a:extLst>
              <a:ext uri="{FF2B5EF4-FFF2-40B4-BE49-F238E27FC236}">
                <a16:creationId xmlns:a16="http://schemas.microsoft.com/office/drawing/2014/main" id="{A16C92A8-269D-497E-8711-E97A92ECF0D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观察者运作细节</a:t>
            </a:r>
          </a:p>
        </p:txBody>
      </p:sp>
      <p:grpSp>
        <p:nvGrpSpPr>
          <p:cNvPr id="32771" name="组合 4">
            <a:extLst>
              <a:ext uri="{FF2B5EF4-FFF2-40B4-BE49-F238E27FC236}">
                <a16:creationId xmlns:a16="http://schemas.microsoft.com/office/drawing/2014/main" id="{40070F21-618E-4964-96D6-0D165E13B26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2778" name="Picture 2">
              <a:extLst>
                <a:ext uri="{FF2B5EF4-FFF2-40B4-BE49-F238E27FC236}">
                  <a16:creationId xmlns:a16="http://schemas.microsoft.com/office/drawing/2014/main" id="{A4F26DDF-E1E7-46F8-BEA3-EE2B9A7B2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9" name="Picture 3">
              <a:extLst>
                <a:ext uri="{FF2B5EF4-FFF2-40B4-BE49-F238E27FC236}">
                  <a16:creationId xmlns:a16="http://schemas.microsoft.com/office/drawing/2014/main" id="{1EC4029A-CF67-413A-B88A-26B2D46B1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09F691F4-FCCF-4FD1-84C4-609345341CEB}"/>
              </a:ext>
            </a:extLst>
          </p:cNvPr>
          <p:cNvSpPr/>
          <p:nvPr/>
        </p:nvSpPr>
        <p:spPr>
          <a:xfrm>
            <a:off x="7104064" y="2852739"/>
            <a:ext cx="2808287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42B4A6-3EE7-4A4F-BF8E-34E51159AD2A}"/>
              </a:ext>
            </a:extLst>
          </p:cNvPr>
          <p:cNvSpPr/>
          <p:nvPr/>
        </p:nvSpPr>
        <p:spPr>
          <a:xfrm>
            <a:off x="4511675" y="1052514"/>
            <a:ext cx="2808288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05CF6C-F1F0-41C2-BDF2-CD48794F3963}"/>
              </a:ext>
            </a:extLst>
          </p:cNvPr>
          <p:cNvSpPr/>
          <p:nvPr/>
        </p:nvSpPr>
        <p:spPr>
          <a:xfrm>
            <a:off x="2135189" y="3284539"/>
            <a:ext cx="2808287" cy="25923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2775" name="矩形 8">
            <a:extLst>
              <a:ext uri="{FF2B5EF4-FFF2-40B4-BE49-F238E27FC236}">
                <a16:creationId xmlns:a16="http://schemas.microsoft.com/office/drawing/2014/main" id="{13DC464D-8AF2-49AC-B2CA-F4AF379A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2349500"/>
            <a:ext cx="16208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被观察者</a:t>
            </a:r>
          </a:p>
        </p:txBody>
      </p:sp>
      <p:sp>
        <p:nvSpPr>
          <p:cNvPr id="32776" name="矩形 9">
            <a:extLst>
              <a:ext uri="{FF2B5EF4-FFF2-40B4-BE49-F238E27FC236}">
                <a16:creationId xmlns:a16="http://schemas.microsoft.com/office/drawing/2014/main" id="{6C321C5B-F576-4A98-AD35-B6F7A2EC9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601664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</a:p>
        </p:txBody>
      </p:sp>
      <p:sp>
        <p:nvSpPr>
          <p:cNvPr id="32777" name="矩形 10">
            <a:extLst>
              <a:ext uri="{FF2B5EF4-FFF2-40B4-BE49-F238E27FC236}">
                <a16:creationId xmlns:a16="http://schemas.microsoft.com/office/drawing/2014/main" id="{9E3E0FEC-D11F-4D54-9208-A69D233D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5857876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观察者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44F08A08-AE11-4AC7-BD73-AE8520B515E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观察者模式回顾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让对象能够在状态改变时被通知</a:t>
            </a:r>
          </a:p>
        </p:txBody>
      </p:sp>
      <p:pic>
        <p:nvPicPr>
          <p:cNvPr id="4" name="Picture 5" descr="http://p.blog.csdn.net/images/p_blog_csdn_net/withoutme_hw/EntryImages/20091120/%E8%A7%82%E5%AF%9F%E8%80%85%E6%A8%A1%E5%BC%8Fclass.png">
            <a:extLst>
              <a:ext uri="{FF2B5EF4-FFF2-40B4-BE49-F238E27FC236}">
                <a16:creationId xmlns:a16="http://schemas.microsoft.com/office/drawing/2014/main" id="{3C00BF48-3E95-4FEB-B5FD-D6EC6C36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133601"/>
            <a:ext cx="6024562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>
            <a:extLst>
              <a:ext uri="{FF2B5EF4-FFF2-40B4-BE49-F238E27FC236}">
                <a16:creationId xmlns:a16="http://schemas.microsoft.com/office/drawing/2014/main" id="{8EADE55E-CF57-4A9A-8B30-FE92FB40822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MVC</a:t>
            </a:r>
            <a:r>
              <a:rPr lang="zh-CN" altLang="en-US"/>
              <a:t>的设计类图</a:t>
            </a:r>
          </a:p>
        </p:txBody>
      </p:sp>
      <p:pic>
        <p:nvPicPr>
          <p:cNvPr id="3" name="Picture 4" descr="http://images.51cto.com/files/uploadimg/20100811/1039550.jpg">
            <a:extLst>
              <a:ext uri="{FF2B5EF4-FFF2-40B4-BE49-F238E27FC236}">
                <a16:creationId xmlns:a16="http://schemas.microsoft.com/office/drawing/2014/main" id="{DFBB761A-DE1E-46D8-B167-843239A2C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8" y="1628775"/>
            <a:ext cx="69850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1">
            <a:extLst>
              <a:ext uri="{FF2B5EF4-FFF2-40B4-BE49-F238E27FC236}">
                <a16:creationId xmlns:a16="http://schemas.microsoft.com/office/drawing/2014/main" id="{130649FC-F710-42AC-AC69-AF2091FAA25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策略运作细节</a:t>
            </a:r>
          </a:p>
        </p:txBody>
      </p:sp>
      <p:grpSp>
        <p:nvGrpSpPr>
          <p:cNvPr id="36867" name="组合 4">
            <a:extLst>
              <a:ext uri="{FF2B5EF4-FFF2-40B4-BE49-F238E27FC236}">
                <a16:creationId xmlns:a16="http://schemas.microsoft.com/office/drawing/2014/main" id="{E8F6F2CB-20D6-4823-BA01-985656AB97F7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36872" name="Picture 2">
              <a:extLst>
                <a:ext uri="{FF2B5EF4-FFF2-40B4-BE49-F238E27FC236}">
                  <a16:creationId xmlns:a16="http://schemas.microsoft.com/office/drawing/2014/main" id="{27E1F442-71E2-4C60-B692-55B4CEE1C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3" name="Picture 3">
              <a:extLst>
                <a:ext uri="{FF2B5EF4-FFF2-40B4-BE49-F238E27FC236}">
                  <a16:creationId xmlns:a16="http://schemas.microsoft.com/office/drawing/2014/main" id="{54F9E672-1325-4DCB-8290-D30FD5B3B6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362E5F8F-F767-414E-BF7E-C2ADB8A774B9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601663"/>
            <a:ext cx="5184775" cy="5275262"/>
            <a:chOff x="611188" y="601663"/>
            <a:chExt cx="5184775" cy="527526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E68FCBB-F065-42C1-B55C-8CE85E2DB9A3}"/>
                </a:ext>
              </a:extLst>
            </p:cNvPr>
            <p:cNvSpPr/>
            <p:nvPr/>
          </p:nvSpPr>
          <p:spPr>
            <a:xfrm>
              <a:off x="2987675" y="1052513"/>
              <a:ext cx="2808288" cy="25923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1324048-3251-43A5-AA5E-09F57AB5A92F}"/>
                </a:ext>
              </a:extLst>
            </p:cNvPr>
            <p:cNvSpPr/>
            <p:nvPr/>
          </p:nvSpPr>
          <p:spPr>
            <a:xfrm>
              <a:off x="611188" y="3284538"/>
              <a:ext cx="2808287" cy="2592387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6871" name="矩形 9">
              <a:extLst>
                <a:ext uri="{FF2B5EF4-FFF2-40B4-BE49-F238E27FC236}">
                  <a16:creationId xmlns:a16="http://schemas.microsoft.com/office/drawing/2014/main" id="{2C5AAF93-43B3-4F07-BC16-4A50E1211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5" y="601663"/>
              <a:ext cx="16208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策略模式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>
            <a:extLst>
              <a:ext uri="{FF2B5EF4-FFF2-40B4-BE49-F238E27FC236}">
                <a16:creationId xmlns:a16="http://schemas.microsoft.com/office/drawing/2014/main" id="{9DCB515F-D23B-4A06-8297-D91DAE7DDFD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策略模式定义了</a:t>
            </a:r>
            <a:r>
              <a:rPr lang="zh-CN" altLang="en-US">
                <a:solidFill>
                  <a:srgbClr val="FF0000"/>
                </a:solidFill>
              </a:rPr>
              <a:t>一系列的算法</a:t>
            </a:r>
            <a:r>
              <a:rPr lang="zh-CN" altLang="en-US"/>
              <a:t>，并将每一个</a:t>
            </a:r>
            <a:r>
              <a:rPr lang="zh-CN" altLang="en-US">
                <a:solidFill>
                  <a:srgbClr val="FF0000"/>
                </a:solidFill>
              </a:rPr>
              <a:t>算法封装</a:t>
            </a:r>
            <a:r>
              <a:rPr lang="zh-CN" altLang="en-US"/>
              <a:t>起来，而且使它们还可以相互替换。策略模式让算法独立于使用它的客户而独立变化</a:t>
            </a:r>
          </a:p>
        </p:txBody>
      </p:sp>
      <p:pic>
        <p:nvPicPr>
          <p:cNvPr id="34819" name="Picture 2" descr="策略3.png">
            <a:extLst>
              <a:ext uri="{FF2B5EF4-FFF2-40B4-BE49-F238E27FC236}">
                <a16:creationId xmlns:a16="http://schemas.microsoft.com/office/drawing/2014/main" id="{BC64111A-94A4-40B7-9F43-9C4BF6AE1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3068638"/>
            <a:ext cx="709771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>
            <a:extLst>
              <a:ext uri="{FF2B5EF4-FFF2-40B4-BE49-F238E27FC236}">
                <a16:creationId xmlns:a16="http://schemas.microsoft.com/office/drawing/2014/main" id="{E0DDE6A4-5525-4020-AA71-23966308ED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grpSp>
        <p:nvGrpSpPr>
          <p:cNvPr id="40963" name="组合 4">
            <a:extLst>
              <a:ext uri="{FF2B5EF4-FFF2-40B4-BE49-F238E27FC236}">
                <a16:creationId xmlns:a16="http://schemas.microsoft.com/office/drawing/2014/main" id="{0AF77626-C594-4E98-99E4-3DCF77D28542}"/>
              </a:ext>
            </a:extLst>
          </p:cNvPr>
          <p:cNvGrpSpPr>
            <a:grpSpLocks/>
          </p:cNvGrpSpPr>
          <p:nvPr/>
        </p:nvGrpSpPr>
        <p:grpSpPr bwMode="auto">
          <a:xfrm>
            <a:off x="2782889" y="1916113"/>
            <a:ext cx="5807075" cy="3384550"/>
            <a:chOff x="1259632" y="1916832"/>
            <a:chExt cx="5807071" cy="3384376"/>
          </a:xfrm>
        </p:grpSpPr>
        <p:pic>
          <p:nvPicPr>
            <p:cNvPr id="40964" name="Picture 2">
              <a:extLst>
                <a:ext uri="{FF2B5EF4-FFF2-40B4-BE49-F238E27FC236}">
                  <a16:creationId xmlns:a16="http://schemas.microsoft.com/office/drawing/2014/main" id="{7F5E3A7F-B084-4357-AC70-8A651157D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916832"/>
              <a:ext cx="5807071" cy="338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5" name="Picture 3">
              <a:extLst>
                <a:ext uri="{FF2B5EF4-FFF2-40B4-BE49-F238E27FC236}">
                  <a16:creationId xmlns:a16="http://schemas.microsoft.com/office/drawing/2014/main" id="{6E85F5BD-6C28-481B-9A87-FE7B3CA39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448" y="4797152"/>
              <a:ext cx="3849588" cy="43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>
            <a:extLst>
              <a:ext uri="{FF2B5EF4-FFF2-40B4-BE49-F238E27FC236}">
                <a16:creationId xmlns:a16="http://schemas.microsoft.com/office/drawing/2014/main" id="{A1F6C784-DCFC-4981-9988-00F41A6D9F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上节回顾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1">
            <a:extLst>
              <a:ext uri="{FF2B5EF4-FFF2-40B4-BE49-F238E27FC236}">
                <a16:creationId xmlns:a16="http://schemas.microsoft.com/office/drawing/2014/main" id="{CC146F71-38F3-4DFB-8925-758320CBB68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3011" name="Picture 2" descr="http://pic2.nipic.com/20090415/1869559_104542041_2.jpg">
            <a:extLst>
              <a:ext uri="{FF2B5EF4-FFF2-40B4-BE49-F238E27FC236}">
                <a16:creationId xmlns:a16="http://schemas.microsoft.com/office/drawing/2014/main" id="{2FA2B61C-FC66-47E3-A171-3CDBDB1B2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6"/>
            <a:ext cx="7993062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>
            <a:extLst>
              <a:ext uri="{FF2B5EF4-FFF2-40B4-BE49-F238E27FC236}">
                <a16:creationId xmlns:a16="http://schemas.microsoft.com/office/drawing/2014/main" id="{9D7800AB-77A0-44DF-8710-78EFBF75D89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策略模式在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5059" name="Picture 2" descr="http://p.blog.csdn.net/images/p_blog_csdn_net/absurd/228428/o_mvc.jpg">
            <a:extLst>
              <a:ext uri="{FF2B5EF4-FFF2-40B4-BE49-F238E27FC236}">
                <a16:creationId xmlns:a16="http://schemas.microsoft.com/office/drawing/2014/main" id="{DF69F0F2-667F-4BC0-B19C-DEA2C1FC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773238"/>
            <a:ext cx="61436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>
            <a:extLst>
              <a:ext uri="{FF2B5EF4-FFF2-40B4-BE49-F238E27FC236}">
                <a16:creationId xmlns:a16="http://schemas.microsoft.com/office/drawing/2014/main" id="{F003443F-A9A4-45B0-9B40-11987F9B353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运作细节</a:t>
            </a:r>
          </a:p>
        </p:txBody>
      </p:sp>
      <p:grpSp>
        <p:nvGrpSpPr>
          <p:cNvPr id="46083" name="组合 4">
            <a:extLst>
              <a:ext uri="{FF2B5EF4-FFF2-40B4-BE49-F238E27FC236}">
                <a16:creationId xmlns:a16="http://schemas.microsoft.com/office/drawing/2014/main" id="{01B4CC29-91DD-4FF6-8BCE-EA88BC622920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1700214"/>
            <a:ext cx="7469187" cy="4537075"/>
            <a:chOff x="683568" y="1700808"/>
            <a:chExt cx="7469194" cy="4536504"/>
          </a:xfrm>
        </p:grpSpPr>
        <p:pic>
          <p:nvPicPr>
            <p:cNvPr id="46087" name="Picture 2">
              <a:extLst>
                <a:ext uri="{FF2B5EF4-FFF2-40B4-BE49-F238E27FC236}">
                  <a16:creationId xmlns:a16="http://schemas.microsoft.com/office/drawing/2014/main" id="{3B911060-405B-4FBD-9D6F-B95BE52AE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700808"/>
              <a:ext cx="7469194" cy="4536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6088" name="Picture 3">
              <a:extLst>
                <a:ext uri="{FF2B5EF4-FFF2-40B4-BE49-F238E27FC236}">
                  <a16:creationId xmlns:a16="http://schemas.microsoft.com/office/drawing/2014/main" id="{91ACC1AB-EA37-471C-B250-D7CC5C979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1700808"/>
              <a:ext cx="1656184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8">
            <a:extLst>
              <a:ext uri="{FF2B5EF4-FFF2-40B4-BE49-F238E27FC236}">
                <a16:creationId xmlns:a16="http://schemas.microsoft.com/office/drawing/2014/main" id="{48F28537-3B04-40F5-B96C-52157F98D61F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2708275"/>
            <a:ext cx="2808287" cy="3168650"/>
            <a:chOff x="611560" y="2708920"/>
            <a:chExt cx="2808312" cy="316835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35AB029-282F-4EE7-93A0-A26492A13177}"/>
                </a:ext>
              </a:extLst>
            </p:cNvPr>
            <p:cNvSpPr/>
            <p:nvPr/>
          </p:nvSpPr>
          <p:spPr>
            <a:xfrm>
              <a:off x="611560" y="3285129"/>
              <a:ext cx="2808312" cy="259214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6086" name="矩形 9">
              <a:extLst>
                <a:ext uri="{FF2B5EF4-FFF2-40B4-BE49-F238E27FC236}">
                  <a16:creationId xmlns:a16="http://schemas.microsoft.com/office/drawing/2014/main" id="{42E653A8-E195-40D1-9BE0-3AC71066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0843" y="2708920"/>
              <a:ext cx="1620957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组合模式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>
            <a:extLst>
              <a:ext uri="{FF2B5EF4-FFF2-40B4-BE49-F238E27FC236}">
                <a16:creationId xmlns:a16="http://schemas.microsoft.com/office/drawing/2014/main" id="{D397A86C-069F-4AC9-8654-19B33F0679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组合模式回顾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客户用一致的方式处理对象集合和单个对象。</a:t>
            </a:r>
          </a:p>
        </p:txBody>
      </p:sp>
      <p:pic>
        <p:nvPicPr>
          <p:cNvPr id="48131" name="Picture 2" descr="http://images.cnblogs.com/cnblogs_com/terrylee/composite.gif">
            <a:extLst>
              <a:ext uri="{FF2B5EF4-FFF2-40B4-BE49-F238E27FC236}">
                <a16:creationId xmlns:a16="http://schemas.microsoft.com/office/drawing/2014/main" id="{95D84744-6DD4-4BEE-B3EA-D38F4CDC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205038"/>
            <a:ext cx="58689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1">
            <a:extLst>
              <a:ext uri="{FF2B5EF4-FFF2-40B4-BE49-F238E27FC236}">
                <a16:creationId xmlns:a16="http://schemas.microsoft.com/office/drawing/2014/main" id="{EA151670-B85A-46D8-9BFF-69DE1307AC5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组合模式在</a:t>
            </a:r>
            <a:r>
              <a:rPr lang="en-US" altLang="zh-CN"/>
              <a:t>MVC</a:t>
            </a:r>
            <a:r>
              <a:rPr lang="zh-CN" altLang="en-US"/>
              <a:t>中的应用</a:t>
            </a:r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D1BF7ECC-094C-4983-B4E1-BE11BB52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133601"/>
            <a:ext cx="797560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>
            <a:extLst>
              <a:ext uri="{FF2B5EF4-FFF2-40B4-BE49-F238E27FC236}">
                <a16:creationId xmlns:a16="http://schemas.microsoft.com/office/drawing/2014/main" id="{C36F2667-46F9-4EAB-935B-A7F89B5ABC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模式变体</a:t>
            </a:r>
            <a:r>
              <a:rPr lang="en-US" altLang="zh-CN"/>
              <a:t>——</a:t>
            </a:r>
            <a:r>
              <a:rPr lang="en-US" altLang="zh-CN">
                <a:solidFill>
                  <a:srgbClr val="FF0000"/>
                </a:solidFill>
              </a:rPr>
              <a:t>Model2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0179" name="Picture 2" descr="http://img.ddvip.com/2009_02_05/1233817905_ddvip_3124..jpg">
            <a:extLst>
              <a:ext uri="{FF2B5EF4-FFF2-40B4-BE49-F238E27FC236}">
                <a16:creationId xmlns:a16="http://schemas.microsoft.com/office/drawing/2014/main" id="{8DB40DA5-CF00-4BC8-B014-E138BC47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989138"/>
            <a:ext cx="71437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>
            <a:extLst>
              <a:ext uri="{FF2B5EF4-FFF2-40B4-BE49-F238E27FC236}">
                <a16:creationId xmlns:a16="http://schemas.microsoft.com/office/drawing/2014/main" id="{2D116A93-2B44-4632-BB47-506CC33F606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不足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View</a:t>
            </a:r>
            <a:r>
              <a:rPr lang="zh-CN" altLang="en-US"/>
              <a:t>是可以</a:t>
            </a:r>
            <a:r>
              <a:rPr lang="zh-CN" altLang="en-US">
                <a:solidFill>
                  <a:srgbClr val="FF0000"/>
                </a:solidFill>
              </a:rPr>
              <a:t>直接访问</a:t>
            </a:r>
            <a:r>
              <a:rPr lang="en-US" altLang="zh-CN"/>
              <a:t>Model</a:t>
            </a:r>
            <a:r>
              <a:rPr lang="zh-CN" altLang="en-US"/>
              <a:t>的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View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依赖</a:t>
            </a:r>
            <a:r>
              <a:rPr lang="zh-CN" altLang="en-US"/>
              <a:t>于</a:t>
            </a:r>
            <a:r>
              <a:rPr lang="en-US" altLang="zh-CN"/>
              <a:t>Model</a:t>
            </a:r>
            <a:r>
              <a:rPr lang="zh-CN" altLang="en-US"/>
              <a:t>的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有一些</a:t>
            </a:r>
            <a:r>
              <a:rPr lang="zh-CN" altLang="en-US">
                <a:solidFill>
                  <a:srgbClr val="FF0000"/>
                </a:solidFill>
              </a:rPr>
              <a:t>业务逻辑在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/>
              <a:t>里实现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>
            <a:extLst>
              <a:ext uri="{FF2B5EF4-FFF2-40B4-BE49-F238E27FC236}">
                <a16:creationId xmlns:a16="http://schemas.microsoft.com/office/drawing/2014/main" id="{93F27AF0-EBB3-450F-80D7-AF93B4E79C0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表现层演化</a:t>
            </a:r>
            <a:r>
              <a:rPr lang="en-US" altLang="zh-CN">
                <a:solidFill>
                  <a:srgbClr val="FF0000"/>
                </a:solidFill>
              </a:rPr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1">
            <a:extLst>
              <a:ext uri="{FF2B5EF4-FFF2-40B4-BE49-F238E27FC236}">
                <a16:creationId xmlns:a16="http://schemas.microsoft.com/office/drawing/2014/main" id="{96831326-2A16-4AAF-A91B-28FC5E773CB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847851" y="692151"/>
            <a:ext cx="6119813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表现层的演化</a:t>
            </a:r>
            <a:r>
              <a:rPr lang="en-US" altLang="zh-CN"/>
              <a:t>——</a:t>
            </a:r>
            <a:r>
              <a:rPr lang="en-US" altLang="zh-CN">
                <a:solidFill>
                  <a:srgbClr val="FF0000"/>
                </a:solidFill>
              </a:rPr>
              <a:t>MVP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模型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视图</a:t>
            </a:r>
            <a:r>
              <a:rPr lang="en-US" altLang="zh-CN">
                <a:solidFill>
                  <a:srgbClr val="FF0000"/>
                </a:solidFill>
              </a:rPr>
              <a:t>-</a:t>
            </a:r>
            <a:r>
              <a:rPr lang="zh-CN" altLang="en-US">
                <a:solidFill>
                  <a:srgbClr val="FF0000"/>
                </a:solidFill>
              </a:rPr>
              <a:t>展示器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</a:t>
            </a:r>
            <a:r>
              <a:rPr lang="en-US" altLang="zh-CN"/>
              <a:t>odel </a:t>
            </a:r>
            <a:r>
              <a:rPr lang="en-US" altLang="zh-CN">
                <a:solidFill>
                  <a:srgbClr val="FF0000"/>
                </a:solidFill>
              </a:rPr>
              <a:t>V</a:t>
            </a:r>
            <a:r>
              <a:rPr lang="en-US" altLang="zh-CN"/>
              <a:t>iew </a:t>
            </a: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en-US" altLang="zh-CN"/>
              <a:t>resenter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>
                <a:solidFill>
                  <a:srgbClr val="FF0000"/>
                </a:solidFill>
              </a:rPr>
              <a:t>模型与视图完全分离</a:t>
            </a:r>
            <a:endParaRPr lang="en-US" altLang="zh-CN">
              <a:solidFill>
                <a:srgbClr val="FF0000"/>
              </a:solidFill>
            </a:endParaRPr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可以</a:t>
            </a:r>
            <a:r>
              <a:rPr lang="zh-CN" altLang="en-US">
                <a:solidFill>
                  <a:srgbClr val="FF0000"/>
                </a:solidFill>
              </a:rPr>
              <a:t>更高效地使用模型</a:t>
            </a:r>
            <a:r>
              <a:rPr lang="zh-CN" altLang="en-US"/>
              <a:t>，因为所有的交互都发生在一个地方</a:t>
            </a:r>
            <a:r>
              <a:rPr lang="en-US" altLang="zh-CN"/>
              <a:t>——Presenter</a:t>
            </a:r>
            <a:r>
              <a:rPr lang="zh-CN" altLang="en-US"/>
              <a:t>内部</a:t>
            </a:r>
            <a:endParaRPr lang="en-US" altLang="zh-CN"/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我们可以</a:t>
            </a:r>
            <a:r>
              <a:rPr lang="zh-CN" altLang="en-US">
                <a:solidFill>
                  <a:srgbClr val="FF0000"/>
                </a:solidFill>
              </a:rPr>
              <a:t>将一个</a:t>
            </a:r>
            <a:r>
              <a:rPr lang="en-US" altLang="zh-CN">
                <a:solidFill>
                  <a:srgbClr val="FF0000"/>
                </a:solidFill>
              </a:rPr>
              <a:t>Presener</a:t>
            </a:r>
            <a:r>
              <a:rPr lang="zh-CN" altLang="en-US">
                <a:solidFill>
                  <a:srgbClr val="FF0000"/>
                </a:solidFill>
              </a:rPr>
              <a:t>用于多个视图</a:t>
            </a:r>
            <a:r>
              <a:rPr lang="zh-CN" altLang="en-US"/>
              <a:t>，而不需要改变</a:t>
            </a:r>
            <a:r>
              <a:rPr lang="en-US" altLang="zh-CN"/>
              <a:t>Presenter</a:t>
            </a:r>
            <a:r>
              <a:rPr lang="zh-CN" altLang="en-US"/>
              <a:t>的逻辑。这个特性非常的有用，因为视图的变化总是比模型的变化频繁</a:t>
            </a:r>
            <a:endParaRPr lang="en-US" altLang="zh-CN"/>
          </a:p>
          <a:p>
            <a:pPr lvl="2">
              <a:buFontTx/>
              <a:buBlip>
                <a:blip r:embed="rId4"/>
              </a:buBlip>
            </a:pPr>
            <a:r>
              <a:rPr lang="zh-CN" altLang="en-US"/>
              <a:t>如果我们把逻辑放在</a:t>
            </a:r>
            <a:r>
              <a:rPr lang="en-US" altLang="zh-CN"/>
              <a:t>Presenter</a:t>
            </a:r>
            <a:r>
              <a:rPr lang="zh-CN" altLang="en-US"/>
              <a:t>中，那么我们就可以</a:t>
            </a:r>
            <a:r>
              <a:rPr lang="zh-CN" altLang="en-US">
                <a:solidFill>
                  <a:srgbClr val="FF0000"/>
                </a:solidFill>
              </a:rPr>
              <a:t>脱离用户接口来测试</a:t>
            </a:r>
            <a:r>
              <a:rPr lang="zh-CN" altLang="en-US"/>
              <a:t>这些逻辑（单元测试）</a:t>
            </a: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D60285D5-1CDF-48CC-8AD7-715B2EE2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115888"/>
            <a:ext cx="2159000" cy="663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1">
            <a:extLst>
              <a:ext uri="{FF2B5EF4-FFF2-40B4-BE49-F238E27FC236}">
                <a16:creationId xmlns:a16="http://schemas.microsoft.com/office/drawing/2014/main" id="{02DB9183-93E7-4896-BB4B-2E1D94A8144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交互过程</a:t>
            </a:r>
          </a:p>
        </p:txBody>
      </p:sp>
      <p:pic>
        <p:nvPicPr>
          <p:cNvPr id="58371" name="Picture 2" descr="http://img.ddvip.com/2009_02_05/1233817906_ddvip_3214..jpg">
            <a:extLst>
              <a:ext uri="{FF2B5EF4-FFF2-40B4-BE49-F238E27FC236}">
                <a16:creationId xmlns:a16="http://schemas.microsoft.com/office/drawing/2014/main" id="{6B42F8C3-6AB7-4E6B-8D99-D67EEEB9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700213"/>
            <a:ext cx="656748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>
            <a:extLst>
              <a:ext uri="{FF2B5EF4-FFF2-40B4-BE49-F238E27FC236}">
                <a16:creationId xmlns:a16="http://schemas.microsoft.com/office/drawing/2014/main" id="{AF82EA0F-0B0C-47FA-9D12-06C6848F25E0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1">
            <a:extLst>
              <a:ext uri="{FF2B5EF4-FFF2-40B4-BE49-F238E27FC236}">
                <a16:creationId xmlns:a16="http://schemas.microsoft.com/office/drawing/2014/main" id="{90B84063-92AA-49EA-BDBD-E9091A2001B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与</a:t>
            </a:r>
            <a:r>
              <a:rPr lang="en-US" altLang="zh-CN"/>
              <a:t>MVC</a:t>
            </a:r>
            <a:r>
              <a:rPr lang="zh-CN" altLang="en-US"/>
              <a:t>对比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视图并不了解模型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展示器将忽略视图中使用的具体</a:t>
            </a:r>
            <a:r>
              <a:rPr lang="en-US" altLang="zh-CN"/>
              <a:t>UI</a:t>
            </a:r>
            <a:r>
              <a:rPr lang="zh-CN" altLang="en-US"/>
              <a:t>技术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视图可以被模拟，以便测试</a:t>
            </a:r>
          </a:p>
        </p:txBody>
      </p:sp>
      <p:pic>
        <p:nvPicPr>
          <p:cNvPr id="59395" name="Picture 4" descr="http://images.cnblogs.com/cnblogs_com/Terrylee/WindowsLiveWriter/MVCMVP_3E3C/MVCVSMVP_001_2.gif">
            <a:extLst>
              <a:ext uri="{FF2B5EF4-FFF2-40B4-BE49-F238E27FC236}">
                <a16:creationId xmlns:a16="http://schemas.microsoft.com/office/drawing/2014/main" id="{906F5AD5-D53B-4446-AF1D-966DFDA42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00438"/>
            <a:ext cx="483393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2">
            <a:extLst>
              <a:ext uri="{FF2B5EF4-FFF2-40B4-BE49-F238E27FC236}">
                <a16:creationId xmlns:a16="http://schemas.microsoft.com/office/drawing/2014/main" id="{12355F13-C3D5-4512-AD46-5EE787B5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3573464"/>
            <a:ext cx="42481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1">
            <a:extLst>
              <a:ext uri="{FF2B5EF4-FFF2-40B4-BE49-F238E27FC236}">
                <a16:creationId xmlns:a16="http://schemas.microsoft.com/office/drawing/2014/main" id="{44E1EC1E-48C2-4F2C-AD2D-477DCCE445D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US" altLang="zh-CN"/>
              <a:t>MVP</a:t>
            </a:r>
            <a:r>
              <a:rPr lang="zh-CN" altLang="en-US"/>
              <a:t>案例实例</a:t>
            </a:r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B87EA964-0C14-442D-9151-276DAF164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125539"/>
            <a:ext cx="75819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>
            <a:extLst>
              <a:ext uri="{FF2B5EF4-FFF2-40B4-BE49-F238E27FC236}">
                <a16:creationId xmlns:a16="http://schemas.microsoft.com/office/drawing/2014/main" id="{CB6F7880-C3F0-4C06-8C3A-A4D8E5A2694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7">
            <a:extLst>
              <a:ext uri="{FF2B5EF4-FFF2-40B4-BE49-F238E27FC236}">
                <a16:creationId xmlns:a16="http://schemas.microsoft.com/office/drawing/2014/main" id="{706FED3A-54AB-4D9A-9676-6165176C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bg1"/>
                </a:solidFill>
                <a:latin typeface="Arial" panose="020B0604020202020204" pitchFamily="34" charset="0"/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491" name="图片 4" descr="图片1.jpg">
            <a:extLst>
              <a:ext uri="{FF2B5EF4-FFF2-40B4-BE49-F238E27FC236}">
                <a16:creationId xmlns:a16="http://schemas.microsoft.com/office/drawing/2014/main" id="{903014CE-F45D-43B0-98D5-77271674B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88DEB-4F03-432C-88B9-528BCD3D87FA}"/>
              </a:ext>
            </a:extLst>
          </p:cNvPr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>
            <a:extLst>
              <a:ext uri="{FF2B5EF4-FFF2-40B4-BE49-F238E27FC236}">
                <a16:creationId xmlns:a16="http://schemas.microsoft.com/office/drawing/2014/main" id="{13748936-8EAA-4A56-86DD-5392AB7D0F7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概述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实现细节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>
            <a:extLst>
              <a:ext uri="{FF2B5EF4-FFF2-40B4-BE49-F238E27FC236}">
                <a16:creationId xmlns:a16="http://schemas.microsoft.com/office/drawing/2014/main" id="{43138E02-3991-4C8C-8497-B62D811C6FC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的起源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架构最早是</a:t>
            </a:r>
            <a:r>
              <a:rPr lang="en-US" altLang="zh-CN">
                <a:solidFill>
                  <a:srgbClr val="FF0000"/>
                </a:solidFill>
              </a:rPr>
              <a:t>smalltalk</a:t>
            </a:r>
            <a:r>
              <a:rPr lang="zh-CN" altLang="en-US"/>
              <a:t>语言研究团提出的，应用于用户交互应用程序中。</a:t>
            </a:r>
            <a:endParaRPr lang="en-US" altLang="zh-CN"/>
          </a:p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的设计思想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把一个应用的输入、处理、输出流程按照</a:t>
            </a:r>
            <a:r>
              <a:rPr lang="en-US" altLang="zh-CN">
                <a:solidFill>
                  <a:srgbClr val="FF0000"/>
                </a:solidFill>
              </a:rPr>
              <a:t>Model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Controller</a:t>
            </a:r>
            <a:r>
              <a:rPr lang="zh-CN" altLang="en-US"/>
              <a:t>的方式进行分离。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>
            <a:extLst>
              <a:ext uri="{FF2B5EF4-FFF2-40B4-BE49-F238E27FC236}">
                <a16:creationId xmlns:a16="http://schemas.microsoft.com/office/drawing/2014/main" id="{4EA44622-E1AF-44EE-8F6F-3EF8D029E17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我们知道的</a:t>
            </a:r>
            <a:r>
              <a:rPr lang="en-US" altLang="zh-CN"/>
              <a:t>MVC……</a:t>
            </a:r>
            <a:endParaRPr lang="zh-CN" alt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4AA1EB1-4042-4EFC-AD5C-960BC70F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913" y="1989139"/>
            <a:ext cx="3022600" cy="3602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3556" name="Picture 7" descr="http://images.51cto.com/files/uploadimg/20090722/1435120.jpg">
            <a:extLst>
              <a:ext uri="{FF2B5EF4-FFF2-40B4-BE49-F238E27FC236}">
                <a16:creationId xmlns:a16="http://schemas.microsoft.com/office/drawing/2014/main" id="{4881EB09-C9CB-4A68-96DA-6FA69F73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1539" y="1484314"/>
            <a:ext cx="3240087" cy="503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E2A20072-2EFC-433F-B3D2-8463C1ACAE8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概述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en-US" altLang="zh-CN">
                <a:solidFill>
                  <a:srgbClr val="FF0000"/>
                </a:solidFill>
              </a:rPr>
              <a:t>MVC</a:t>
            </a:r>
            <a:r>
              <a:rPr lang="zh-CN" altLang="en-US">
                <a:solidFill>
                  <a:srgbClr val="FF0000"/>
                </a:solidFill>
              </a:rPr>
              <a:t>实现细节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4"/>
              </a:buBlip>
            </a:pPr>
            <a:r>
              <a:rPr lang="en-US" altLang="zh-CN"/>
              <a:t>MVC</a:t>
            </a:r>
            <a:r>
              <a:rPr lang="zh-CN" altLang="en-US"/>
              <a:t>之设计模式</a:t>
            </a:r>
            <a:endParaRPr lang="en-US" altLang="zh-CN"/>
          </a:p>
          <a:p>
            <a:pPr lvl="1">
              <a:buFontTx/>
              <a:buBlip>
                <a:blip r:embed="rId4"/>
              </a:buBlip>
            </a:pPr>
            <a:r>
              <a:rPr lang="zh-CN" altLang="en-US"/>
              <a:t>表现层演化</a:t>
            </a:r>
            <a:r>
              <a:rPr lang="en-US" altLang="zh-CN"/>
              <a:t>MVP</a:t>
            </a:r>
          </a:p>
          <a:p>
            <a:pPr lvl="1">
              <a:buFontTx/>
              <a:buBlip>
                <a:blip r:embed="rId4"/>
              </a:buBlip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35F76EFF-3656-4179-AB3D-5B95BADE4861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体系结构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56946D75-177B-44BE-8EDC-10EA46B1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557339"/>
            <a:ext cx="8288337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>
            <a:extLst>
              <a:ext uri="{FF2B5EF4-FFF2-40B4-BE49-F238E27FC236}">
                <a16:creationId xmlns:a16="http://schemas.microsoft.com/office/drawing/2014/main" id="{2E0C2596-7581-4ABB-8277-AC4681470AA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981200" y="908051"/>
            <a:ext cx="8186738" cy="5357813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en-US" altLang="zh-CN"/>
              <a:t>MVC</a:t>
            </a:r>
            <a:r>
              <a:rPr lang="zh-CN" altLang="en-US"/>
              <a:t>的动态行为</a:t>
            </a:r>
          </a:p>
        </p:txBody>
      </p:sp>
      <p:grpSp>
        <p:nvGrpSpPr>
          <p:cNvPr id="24579" name="组合 6">
            <a:extLst>
              <a:ext uri="{FF2B5EF4-FFF2-40B4-BE49-F238E27FC236}">
                <a16:creationId xmlns:a16="http://schemas.microsoft.com/office/drawing/2014/main" id="{80890913-8970-409A-BDB9-DF0EDC5C9B32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1773239"/>
            <a:ext cx="6037263" cy="4632325"/>
            <a:chOff x="2771800" y="2037531"/>
            <a:chExt cx="6036630" cy="4631829"/>
          </a:xfrm>
        </p:grpSpPr>
        <p:pic>
          <p:nvPicPr>
            <p:cNvPr id="24580" name="Picture 6" descr="http://www.vipcn.com/uploadImages/2009-2-5/20092523285929930.jpg">
              <a:extLst>
                <a:ext uri="{FF2B5EF4-FFF2-40B4-BE49-F238E27FC236}">
                  <a16:creationId xmlns:a16="http://schemas.microsoft.com/office/drawing/2014/main" id="{EABFA428-F344-4AB9-80BC-48148CCEC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037531"/>
              <a:ext cx="6036630" cy="463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7">
              <a:extLst>
                <a:ext uri="{FF2B5EF4-FFF2-40B4-BE49-F238E27FC236}">
                  <a16:creationId xmlns:a16="http://schemas.microsoft.com/office/drawing/2014/main" id="{442F3144-2ABD-4399-9BCA-EE477B965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6525344"/>
              <a:ext cx="1740396" cy="144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1996</Words>
  <Application>Microsoft Office PowerPoint</Application>
  <PresentationFormat>宽屏</PresentationFormat>
  <Paragraphs>180</Paragraphs>
  <Slides>33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黑体</vt:lpstr>
      <vt:lpstr>Wingdings</vt:lpstr>
      <vt:lpstr>Times New Roman</vt:lpstr>
      <vt:lpstr>Arial</vt:lpstr>
      <vt:lpstr>微软雅黑</vt:lpstr>
      <vt:lpstr>宋体</vt:lpstr>
      <vt:lpstr>Calibri</vt:lpstr>
      <vt:lpstr>Office 主题</vt:lpstr>
      <vt:lpstr>第十四章 MVC架构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730</cp:revision>
  <dcterms:modified xsi:type="dcterms:W3CDTF">2018-02-05T09:14:42Z</dcterms:modified>
</cp:coreProperties>
</file>