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9" r:id="rId15"/>
    <p:sldId id="267" r:id="rId16"/>
    <p:sldId id="270" r:id="rId17"/>
    <p:sldId id="268" r:id="rId18"/>
    <p:sldId id="271" r:id="rId19"/>
    <p:sldId id="274" r:id="rId20"/>
    <p:sldId id="27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FF3300"/>
    <a:srgbClr val="FF8D41"/>
    <a:srgbClr val="B2B2B2"/>
    <a:srgbClr val="202020"/>
    <a:srgbClr val="323232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zhaoyunxing92/maven-learn-core&#13;" TargetMode="External"/><Relationship Id="rId1" Type="http://schemas.openxmlformats.org/officeDocument/2006/relationships/hyperlink" Target="https://github.com/zhaoyunxing92/maven-lear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ven.apache.org/pom.html&#13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ven.apache.org/sett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550000"/>
              </a:lnSpc>
            </a:pPr>
            <a:r>
              <a:rPr lang="zh-CN" altLang="en-US" b="1">
                <a:solidFill>
                  <a:srgbClr val="7030A0"/>
                </a:solidFill>
                <a:effectLst/>
              </a:rPr>
              <a:t>微服务架构演变</a:t>
            </a:r>
            <a:endParaRPr lang="zh-CN" altLang="en-US" b="1">
              <a:solidFill>
                <a:srgbClr val="7030A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7455"/>
            <a:ext cx="9144000" cy="1955800"/>
          </a:xfrm>
        </p:spPr>
        <p:txBody>
          <a:bodyPr>
            <a:normAutofit lnSpcReduction="10000"/>
          </a:bodyPr>
          <a:p>
            <a:r>
              <a:rPr lang="zh-CN" altLang="en-US" sz="2800" b="1">
                <a:solidFill>
                  <a:srgbClr val="CC3300"/>
                </a:solidFill>
              </a:rPr>
              <a:t>赵云兴</a:t>
            </a:r>
            <a:endParaRPr lang="zh-CN" altLang="en-US" b="1"/>
          </a:p>
          <a:p>
            <a:r>
              <a:rPr lang="zh-CN" altLang="en-US" b="1"/>
              <a:t>代码地址</a:t>
            </a:r>
            <a:r>
              <a:rPr lang="en-US" altLang="zh-CN" b="1"/>
              <a:t>: </a:t>
            </a:r>
            <a:endParaRPr lang="en-US" altLang="zh-CN" b="1"/>
          </a:p>
          <a:p>
            <a:r>
              <a:rPr lang="en-US" altLang="zh-CN">
                <a:hlinkClick r:id="rId1" action="ppaction://hlinkfile"/>
              </a:rPr>
              <a:t>https://github.com/zhaoyunxing92/maven-learn</a:t>
            </a:r>
            <a:endParaRPr lang="en-US" altLang="zh-CN"/>
          </a:p>
          <a:p>
            <a:br>
              <a:rPr lang="en-US" altLang="zh-CN"/>
            </a:br>
            <a:r>
              <a:rPr lang="en-US" altLang="zh-CN">
                <a:hlinkClick r:id="rId2" action="ppaction://hlinkfile"/>
              </a:rPr>
              <a:t>https://github.com/zhaoyunxing92/maven-learn-core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" grpId="1" animBg="1"/>
      <p:bldP spid="2" grpId="3" animBg="1"/>
      <p:bldP spid="2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maven的version版本使用策略</a:t>
            </a:r>
            <a:br>
              <a:rPr lang="zh-CN" altLang="en-US"/>
            </a:br>
            <a:r>
              <a:rPr lang="zh-CN" altLang="en-US" sz="1400" b="0">
                <a:hlinkClick r:id="rId1" action="ppaction://hlinkfile"/>
              </a:rPr>
              <a:t>https://maven.apache.org/pom.html</a:t>
            </a:r>
            <a:endParaRPr lang="zh-CN" altLang="en-US" sz="14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91640"/>
            <a:ext cx="10515600" cy="491045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1400"/>
              <a:t> </a:t>
            </a:r>
            <a:r>
              <a:rPr lang="zh-CN" altLang="en-US" sz="1400"/>
              <a:t>这个不重要，使用的也比较少。但是为什么要单独出来，主要是为了能看懂别人的代码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1.0</a:t>
            </a:r>
            <a:r>
              <a:rPr lang="zh-CN" altLang="en-US" sz="1400"/>
              <a:t>: 项目依赖版本是1.0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[1.0]</a:t>
            </a:r>
            <a:r>
              <a:rPr lang="zh-CN" altLang="en-US" sz="1400"/>
              <a:t>: 同上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(,1.0]</a:t>
            </a:r>
            <a:r>
              <a:rPr lang="zh-CN" altLang="en-US" sz="1400"/>
              <a:t>: x&lt;= 1.0 项目中如果存在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1.2</a:t>
            </a:r>
            <a:r>
              <a:rPr lang="zh-CN" altLang="en-US" sz="1400"/>
              <a:t>两个版本,则根据这个规则选择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.如果是一个</a:t>
            </a:r>
            <a:r>
              <a:rPr lang="zh-CN" altLang="en-US" sz="1400">
                <a:solidFill>
                  <a:srgbClr val="00B050"/>
                </a:solidFill>
              </a:rPr>
              <a:t>0.5</a:t>
            </a:r>
            <a:r>
              <a:rPr lang="zh-CN" altLang="en-US" sz="1400"/>
              <a:t>和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,最终选择的版本是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[1.0,3.0]</a:t>
            </a:r>
            <a:r>
              <a:rPr lang="zh-CN" altLang="en-US" sz="1400"/>
              <a:t>: 1.0&lt;=x&lt;=3.0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[1.0,3.0)</a:t>
            </a:r>
            <a:r>
              <a:rPr lang="zh-CN" altLang="en-US" sz="1400"/>
              <a:t> : 1.0&lt;=x&lt;3.0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[1.0,)</a:t>
            </a:r>
            <a:r>
              <a:rPr lang="zh-CN" altLang="en-US" sz="1400"/>
              <a:t> : x&gt;=1.0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(,1.0],[3.0,)</a:t>
            </a:r>
            <a:r>
              <a:rPr lang="zh-CN" altLang="en-US" sz="1400"/>
              <a:t>: x&lt;=1.0 or x&gt;=3.0 如果现在有一个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2.0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3.2</a:t>
            </a:r>
            <a:r>
              <a:rPr lang="zh-CN" altLang="en-US" sz="1400"/>
              <a:t>三个版本,根据这条规则选择</a:t>
            </a:r>
            <a:r>
              <a:rPr lang="zh-CN" altLang="en-US" sz="1400">
                <a:solidFill>
                  <a:srgbClr val="00B050"/>
                </a:solidFill>
              </a:rPr>
              <a:t>3.2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(,1.0),(3.0,)</a:t>
            </a:r>
            <a:r>
              <a:rPr lang="zh-CN" altLang="en-US" sz="1400"/>
              <a:t>: x&lt;1.0 or x&gt;3.0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</a:rPr>
              <a:t>技巧</a:t>
            </a:r>
            <a:r>
              <a:rPr lang="zh-CN" altLang="en-US" sz="160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zh-CN" altLang="en-US" sz="1600">
                <a:solidFill>
                  <a:srgbClr val="00B050"/>
                </a:solidFill>
              </a:rPr>
              <a:t>[</a:t>
            </a:r>
            <a:r>
              <a:rPr lang="zh-CN" altLang="en-US" sz="1600">
                <a:solidFill>
                  <a:schemeClr val="accent4">
                    <a:lumMod val="75000"/>
                  </a:schemeClr>
                </a:solidFill>
              </a:rPr>
              <a:t>在那边最终版本选择就靠近那边,且版本号最大的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maven的setting文件加密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http://maven.apache.org/guides/mini/guide-encryption.html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51244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这个实际开发中应用不到主要在服务器上使用，防止密码泄露和多用户模式下工作（</a:t>
            </a:r>
            <a:r>
              <a:rPr lang="zh-CN" altLang="en-US" sz="1400">
                <a:solidFill>
                  <a:srgbClr val="FF0000"/>
                </a:solidFill>
              </a:rPr>
              <a:t>小坑</a:t>
            </a:r>
            <a:r>
              <a:rPr lang="zh-CN" altLang="en-US" sz="1400"/>
              <a:t>：</a:t>
            </a:r>
            <a:r>
              <a:rPr lang="zh-CN" altLang="en-US" sz="1400">
                <a:solidFill>
                  <a:srgbClr val="FF0000"/>
                </a:solidFill>
              </a:rPr>
              <a:t>密码删除一部分也可以成功</a:t>
            </a:r>
            <a:r>
              <a:rPr lang="en-US" altLang="zh-CN" sz="1400">
                <a:solidFill>
                  <a:srgbClr val="FF0000"/>
                </a:solidFill>
              </a:rPr>
              <a:t>deploy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 sz="1800"/>
              <a:t> 1. mvn --encrypt-master-password</a:t>
            </a:r>
            <a:endParaRPr lang="en-US" altLang="zh-CN" sz="1800"/>
          </a:p>
          <a:p>
            <a:pPr marL="0" indent="0">
              <a:buFont typeface="+mj-lt"/>
              <a:buNone/>
            </a:pPr>
            <a:endParaRPr lang="en-US" altLang="zh-CN" sz="1800"/>
          </a:p>
          <a:p>
            <a:pPr marL="0" indent="0">
              <a:buFont typeface="+mj-lt"/>
              <a:buNone/>
            </a:pPr>
            <a:r>
              <a:rPr lang="en-US" altLang="zh-CN" sz="1800"/>
              <a:t> 2. </a:t>
            </a:r>
            <a:r>
              <a:rPr lang="zh-CN" altLang="en-US" sz="1800"/>
              <a:t>在</a:t>
            </a:r>
            <a:r>
              <a:rPr lang="en-US" altLang="zh-CN" sz="1800">
                <a:solidFill>
                  <a:srgbClr val="00B050"/>
                </a:solidFill>
              </a:rPr>
              <a:t>.m2</a:t>
            </a:r>
            <a:r>
              <a:rPr lang="zh-CN" altLang="en-US" sz="1800"/>
              <a:t>目录下创建文件</a:t>
            </a:r>
            <a:r>
              <a:rPr lang="en-US" altLang="zh-CN" sz="1800">
                <a:solidFill>
                  <a:srgbClr val="00B050"/>
                </a:solidFill>
              </a:rPr>
              <a:t>settings-security.xml</a:t>
            </a:r>
            <a:r>
              <a:rPr lang="zh-CN" altLang="en-US" sz="1800"/>
              <a:t>文件</a:t>
            </a:r>
            <a:r>
              <a:rPr lang="en-US" altLang="zh-CN" sz="1800"/>
              <a:t>,</a:t>
            </a:r>
            <a:r>
              <a:rPr lang="zh-CN" altLang="en-US" sz="1800"/>
              <a:t>复制上一步生成的秘钥</a:t>
            </a:r>
            <a:endParaRPr lang="zh-CN" altLang="en-US" sz="1800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</a:rPr>
              <a:t>    &lt;settingsSecurity&gt;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/>
              <a:t>        </a:t>
            </a:r>
            <a:r>
              <a:rPr lang="zh-CN" altLang="en-US" sz="1200">
                <a:solidFill>
                  <a:srgbClr val="0070C0"/>
                </a:solidFill>
              </a:rPr>
              <a:t>&lt;master&gt;</a:t>
            </a:r>
            <a:r>
              <a:rPr lang="zh-CN" altLang="en-US" sz="1200"/>
              <a:t>{Hwe4CyV6F+YH7ZJ9frRNiOUFnkxM2z69AhoKWWe78GI=}</a:t>
            </a:r>
            <a:r>
              <a:rPr lang="zh-CN" altLang="en-US" sz="1200">
                <a:solidFill>
                  <a:srgbClr val="0070C0"/>
                </a:solidFill>
              </a:rPr>
              <a:t>&lt;/master&gt;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</a:rPr>
              <a:t>   &lt;/settingsSecurity&gt;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C00000"/>
                </a:solidFill>
              </a:rPr>
              <a:t>     如果你的这个文件在</a:t>
            </a:r>
            <a:r>
              <a:rPr lang="en-US" altLang="zh-CN" sz="1200">
                <a:solidFill>
                  <a:srgbClr val="C00000"/>
                </a:solidFill>
              </a:rPr>
              <a:t>u</a:t>
            </a:r>
            <a:r>
              <a:rPr lang="zh-CN" altLang="en-US" sz="1200">
                <a:solidFill>
                  <a:srgbClr val="C00000"/>
                </a:solidFill>
              </a:rPr>
              <a:t>盘则可以用</a:t>
            </a:r>
            <a:r>
              <a:rPr lang="en-US" altLang="zh-CN" sz="1200">
                <a:solidFill>
                  <a:srgbClr val="C00000"/>
                </a:solidFill>
              </a:rPr>
              <a:t>&lt;relocation&gt;</a:t>
            </a:r>
            <a:r>
              <a:rPr lang="zh-CN" altLang="en-US" sz="1200">
                <a:solidFill>
                  <a:srgbClr val="C00000"/>
                </a:solidFill>
              </a:rPr>
              <a:t>标签关联它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Font typeface="+mj-lt"/>
              <a:buNone/>
            </a:pPr>
            <a:r>
              <a:rPr lang="zh-CN" altLang="en-US" sz="1400">
                <a:solidFill>
                  <a:srgbClr val="0070C0"/>
                </a:solidFill>
              </a:rPr>
              <a:t> </a:t>
            </a:r>
            <a:r>
              <a:rPr lang="zh-CN" altLang="en-US" sz="1200">
                <a:solidFill>
                  <a:srgbClr val="0070C0"/>
                </a:solidFill>
              </a:rPr>
              <a:t>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   &lt;settingsSecurity&gt;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ym typeface="+mn-ea"/>
              </a:rPr>
              <a:t>     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&lt;relocation&gt;</a:t>
            </a:r>
            <a:r>
              <a:rPr lang="en-US" altLang="zh-CN" sz="1200">
                <a:solidFill>
                  <a:srgbClr val="0070C0"/>
                </a:solidFill>
                <a:sym typeface="+mn-ea"/>
              </a:rPr>
              <a:t>/sunny/zhaoyunxing/settings-security.xml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&lt;/relocation&gt;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  <a:sym typeface="+mn-ea"/>
              </a:rPr>
              <a:t>   &lt;/settingsSecurity&gt;</a:t>
            </a:r>
            <a:endParaRPr lang="zh-CN" altLang="en-US" sz="1200">
              <a:solidFill>
                <a:srgbClr val="0070C0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 sz="1800"/>
              <a:t>3.mvn --encrypt-password</a:t>
            </a:r>
            <a:endParaRPr lang="en-US" altLang="zh-CN" sz="1800"/>
          </a:p>
          <a:p>
            <a:pPr marL="0" indent="0">
              <a:buFont typeface="+mj-lt"/>
              <a:buNone/>
            </a:pPr>
            <a:endParaRPr lang="en-US" altLang="zh-CN" sz="1800"/>
          </a:p>
          <a:p>
            <a:pPr marL="0" indent="0">
              <a:buFont typeface="+mj-lt"/>
              <a:buNone/>
            </a:pPr>
            <a:r>
              <a:rPr lang="en-US" altLang="zh-CN" sz="1800"/>
              <a:t>4.</a:t>
            </a:r>
            <a:r>
              <a:rPr lang="zh-CN" altLang="en-US" sz="1800"/>
              <a:t>将生成的密文存放到</a:t>
            </a:r>
            <a:r>
              <a:rPr lang="en-US" altLang="zh-CN" sz="1800">
                <a:solidFill>
                  <a:srgbClr val="00B050"/>
                </a:solidFill>
              </a:rPr>
              <a:t>settings.xml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B050"/>
                </a:solidFill>
              </a:rPr>
              <a:t>server</a:t>
            </a:r>
            <a:r>
              <a:rPr lang="zh-CN" altLang="en-US" sz="1800"/>
              <a:t>标签下的</a:t>
            </a:r>
            <a:r>
              <a:rPr lang="en-US" altLang="zh-CN" sz="1800">
                <a:solidFill>
                  <a:srgbClr val="00B050"/>
                </a:solidFill>
              </a:rPr>
              <a:t>password</a:t>
            </a:r>
            <a:r>
              <a:rPr lang="zh-CN" altLang="en-US" sz="1800"/>
              <a:t>标签下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maven的依赖机制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https://maven.apache.org/guides/introduction/introduction-to-dependency-mechanism.html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61160"/>
            <a:ext cx="10515600" cy="49701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600">
                <a:solidFill>
                  <a:srgbClr val="FF6600"/>
                </a:solidFill>
              </a:rPr>
              <a:t>这个议题的最终目的是最小依赖原则，只有了解它的依赖机制才能做到最小依赖（分支：</a:t>
            </a:r>
            <a:r>
              <a:rPr lang="en-US" altLang="zh-CN" sz="1600">
                <a:solidFill>
                  <a:srgbClr val="FF6600"/>
                </a:solidFill>
              </a:rPr>
              <a:t>maven-dep-mechanism</a:t>
            </a:r>
            <a:r>
              <a:rPr lang="zh-CN" altLang="en-US" sz="1600">
                <a:solidFill>
                  <a:srgbClr val="FF6600"/>
                </a:solidFill>
              </a:rPr>
              <a:t>）</a:t>
            </a:r>
            <a:endParaRPr lang="zh-CN" altLang="en-US"/>
          </a:p>
          <a:p>
            <a:r>
              <a:rPr lang="zh-CN" altLang="en-US"/>
              <a:t>传递依赖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      父</a:t>
            </a:r>
            <a:r>
              <a:rPr lang="en-US" altLang="zh-CN" sz="1400"/>
              <a:t>pom</a:t>
            </a:r>
            <a:r>
              <a:rPr lang="zh-CN" altLang="en-US" sz="1400"/>
              <a:t>依赖的</a:t>
            </a:r>
            <a:r>
              <a:rPr lang="en-US" altLang="zh-CN" sz="1400"/>
              <a:t>jar</a:t>
            </a:r>
            <a:r>
              <a:rPr lang="zh-CN" altLang="en-US" sz="1400"/>
              <a:t>会传递到全部子</a:t>
            </a:r>
            <a:r>
              <a:rPr lang="en-US" altLang="zh-CN" sz="1400"/>
              <a:t>pom</a:t>
            </a:r>
            <a:r>
              <a:rPr lang="zh-CN" altLang="en-US" sz="1400"/>
              <a:t>，</a:t>
            </a:r>
            <a:r>
              <a:rPr lang="en-US" altLang="zh-CN" sz="1400"/>
              <a:t>A</a:t>
            </a:r>
            <a:r>
              <a:rPr lang="zh-CN" altLang="en-US" sz="1400"/>
              <a:t>项目依赖的包也会传递到</a:t>
            </a:r>
            <a:r>
              <a:rPr lang="en-US" altLang="zh-CN" sz="1400"/>
              <a:t>B</a:t>
            </a:r>
            <a:r>
              <a:rPr lang="zh-CN" altLang="en-US" sz="1400"/>
              <a:t>项目如果想阻断则需要使用</a:t>
            </a:r>
            <a:r>
              <a:rPr lang="en-US" altLang="zh-CN" sz="1400">
                <a:solidFill>
                  <a:srgbClr val="FF6600"/>
                </a:solidFill>
              </a:rPr>
              <a:t>&lt;optional&gt;</a:t>
            </a:r>
            <a:r>
              <a:rPr lang="zh-CN" altLang="en-US" sz="1400"/>
              <a:t>标签或者使用</a:t>
            </a:r>
            <a:r>
              <a:rPr lang="en-US" altLang="zh-CN" sz="1400">
                <a:solidFill>
                  <a:srgbClr val="FF6600"/>
                </a:solidFill>
              </a:rPr>
              <a:t>&lt;exclusions&gt;</a:t>
            </a:r>
            <a:r>
              <a:rPr lang="zh-CN" altLang="en-US" sz="1400"/>
              <a:t>标签排除依赖。关于包冲突选择机制：链路最短原则和谁先声明用谁原则（具体看分支代码）</a:t>
            </a:r>
            <a:endParaRPr lang="zh-CN" altLang="en-US" sz="1400"/>
          </a:p>
          <a:p>
            <a:r>
              <a:rPr lang="zh-CN" altLang="en-US"/>
              <a:t>导入依赖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这里就拿</a:t>
            </a:r>
            <a:r>
              <a:rPr lang="en-US" altLang="zh-CN" sz="1400"/>
              <a:t>spring boot</a:t>
            </a:r>
            <a:r>
              <a:rPr lang="zh-CN" altLang="en-US" sz="1400"/>
              <a:t>举例，我们想批量导入它的版本依赖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/>
              <a:t>   </a:t>
            </a:r>
            <a:r>
              <a:rPr lang="zh-CN" altLang="en-US" sz="1400">
                <a:solidFill>
                  <a:srgbClr val="00B0F0"/>
                </a:solidFill>
              </a:rPr>
              <a:t>&lt;dependencyManagement&gt;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B0F0"/>
                </a:solidFill>
              </a:rPr>
              <a:t>&lt;dependencies&gt;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  &lt;!--spring boot--&gt;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B0F0"/>
                </a:solidFill>
              </a:rPr>
              <a:t>&lt;dependency&gt;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&lt;groupId&gt;</a:t>
            </a:r>
            <a:r>
              <a:rPr lang="zh-CN" altLang="en-US" sz="1400"/>
              <a:t>org.springframework.boot</a:t>
            </a:r>
            <a:r>
              <a:rPr lang="zh-CN" altLang="en-US" sz="1400">
                <a:solidFill>
                  <a:srgbClr val="00B0F0"/>
                </a:solidFill>
              </a:rPr>
              <a:t>&lt;/groupId&gt;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&lt;artifactId&gt;</a:t>
            </a:r>
            <a:r>
              <a:rPr lang="zh-CN" altLang="en-US" sz="1400"/>
              <a:t>spring-boot-dependencies</a:t>
            </a:r>
            <a:r>
              <a:rPr lang="zh-CN" altLang="en-US" sz="1400">
                <a:solidFill>
                  <a:srgbClr val="00B0F0"/>
                </a:solidFill>
              </a:rPr>
              <a:t>&lt;/artifactId&gt;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&lt;version&gt;</a:t>
            </a:r>
            <a:r>
              <a:rPr lang="zh-CN" altLang="en-US" sz="1400"/>
              <a:t>2.1.0-RELEASE</a:t>
            </a:r>
            <a:r>
              <a:rPr lang="zh-CN" altLang="en-US" sz="1400">
                <a:solidFill>
                  <a:srgbClr val="00B0F0"/>
                </a:solidFill>
              </a:rPr>
              <a:t>&lt;/version&gt;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&lt;type&gt;</a:t>
            </a:r>
            <a:r>
              <a:rPr lang="zh-CN" altLang="en-US" sz="1400"/>
              <a:t>pom</a:t>
            </a:r>
            <a:r>
              <a:rPr lang="zh-CN" altLang="en-US" sz="1400">
                <a:solidFill>
                  <a:srgbClr val="00B0F0"/>
                </a:solidFill>
              </a:rPr>
              <a:t>&lt;/type&gt;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&lt;scope&gt;</a:t>
            </a:r>
            <a:r>
              <a:rPr lang="zh-CN" altLang="en-US" sz="1400"/>
              <a:t>import</a:t>
            </a:r>
            <a:r>
              <a:rPr lang="zh-CN" altLang="en-US" sz="1400">
                <a:solidFill>
                  <a:srgbClr val="00B0F0"/>
                </a:solidFill>
              </a:rPr>
              <a:t>&lt;/scope&gt;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B0F0"/>
                </a:solidFill>
              </a:rPr>
              <a:t>&lt;/dependency&gt;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B0F0"/>
                </a:solidFill>
              </a:rPr>
              <a:t>&lt;/dependencies&gt;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>
                <a:solidFill>
                  <a:srgbClr val="00B0F0"/>
                </a:solidFill>
              </a:rPr>
              <a:t>&lt;/dependencyManagement&gt;</a:t>
            </a:r>
            <a:endParaRPr lang="zh-CN" altLang="en-US" sz="1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maven的插件开发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http://maven.apache.org/guides/plugin/guide-java-plugin-development.html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33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场景：使用插件自动生成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文档、代码等，这里主要说下参数读取和</a:t>
            </a:r>
            <a:r>
              <a:rPr lang="en-US" altLang="zh-CN">
                <a:solidFill>
                  <a:schemeClr val="tx1"/>
                </a:solidFill>
              </a:rPr>
              <a:t>debug</a:t>
            </a:r>
            <a:r>
              <a:rPr lang="zh-CN" altLang="en-US">
                <a:solidFill>
                  <a:schemeClr val="tx1"/>
                </a:solidFill>
              </a:rPr>
              <a:t>插件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文件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0070C0"/>
                </a:solidFill>
              </a:rPr>
              <a:t>&lt;plugin&gt;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&lt;groupId&gt;</a:t>
            </a:r>
            <a:r>
              <a:rPr lang="zh-CN" altLang="en-US" sz="1200">
                <a:solidFill>
                  <a:schemeClr val="tx1"/>
                </a:solidFill>
              </a:rPr>
              <a:t>io.github.sunny</a:t>
            </a:r>
            <a:r>
              <a:rPr lang="zh-CN" altLang="en-US" sz="1200">
                <a:solidFill>
                  <a:srgbClr val="0070C0"/>
                </a:solidFill>
              </a:rPr>
              <a:t>&lt;/groupId&gt;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&lt;artifactId&gt;</a:t>
            </a:r>
            <a:r>
              <a:rPr lang="zh-CN" altLang="en-US" sz="1200">
                <a:solidFill>
                  <a:schemeClr val="tx1"/>
                </a:solidFill>
              </a:rPr>
              <a:t>maven-plug-case</a:t>
            </a:r>
            <a:r>
              <a:rPr lang="zh-CN" altLang="en-US" sz="1200">
                <a:solidFill>
                  <a:srgbClr val="0070C0"/>
                </a:solidFill>
              </a:rPr>
              <a:t>&lt;/artifactId&gt;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&lt;configuration&gt;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rgbClr val="0070C0"/>
                </a:solidFill>
              </a:rPr>
              <a:t>&lt;name&gt;</a:t>
            </a:r>
            <a:r>
              <a:rPr lang="zh-CN" altLang="en-US" sz="1200">
                <a:solidFill>
                  <a:schemeClr val="tx1"/>
                </a:solidFill>
              </a:rPr>
              <a:t>sunny</a:t>
            </a:r>
            <a:r>
              <a:rPr lang="zh-CN" altLang="en-US" sz="1200">
                <a:solidFill>
                  <a:srgbClr val="0070C0"/>
                </a:solidFill>
              </a:rPr>
              <a:t>&lt;/name&gt;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&lt;/configuration&gt;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0070C0"/>
                </a:solidFill>
              </a:rPr>
              <a:t>&lt;/plugin&gt;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文件读取</a:t>
            </a:r>
            <a:r>
              <a:rPr lang="en-US" altLang="zh-CN" sz="1600">
                <a:solidFill>
                  <a:schemeClr val="tx1"/>
                </a:solidFill>
              </a:rPr>
              <a:t>name</a:t>
            </a:r>
            <a:r>
              <a:rPr lang="zh-CN" altLang="en-US" sz="1600">
                <a:solidFill>
                  <a:schemeClr val="tx1"/>
                </a:solidFill>
              </a:rPr>
              <a:t>标签则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   </a:t>
            </a:r>
            <a:r>
              <a:rPr lang="zh-CN" altLang="en-US" sz="1400">
                <a:solidFill>
                  <a:srgbClr val="92D050"/>
                </a:solidFill>
              </a:rPr>
              <a:t>@Parameter</a:t>
            </a:r>
            <a:r>
              <a:rPr lang="zh-CN" altLang="en-US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rgbClr val="92D050"/>
                </a:solidFill>
              </a:rPr>
              <a:t>property</a:t>
            </a:r>
            <a:r>
              <a:rPr lang="zh-CN" altLang="en-US" sz="1400">
                <a:solidFill>
                  <a:schemeClr val="tx1"/>
                </a:solidFill>
              </a:rPr>
              <a:t> = "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zh-CN" altLang="en-US" sz="1400">
                <a:solidFill>
                  <a:schemeClr val="tx1"/>
                </a:solidFill>
              </a:rPr>
              <a:t>", </a:t>
            </a:r>
            <a:r>
              <a:rPr lang="zh-CN" altLang="en-US" sz="1400">
                <a:solidFill>
                  <a:srgbClr val="92D050"/>
                </a:solidFill>
              </a:rPr>
              <a:t>defaultValue </a:t>
            </a:r>
            <a:r>
              <a:rPr lang="zh-CN" altLang="en-US" sz="1400">
                <a:solidFill>
                  <a:schemeClr val="tx1"/>
                </a:solidFill>
              </a:rPr>
              <a:t>= "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zhaoyunxing</a:t>
            </a:r>
            <a:r>
              <a:rPr lang="zh-CN" altLang="en-US" sz="1400">
                <a:solidFill>
                  <a:schemeClr val="tx1"/>
                </a:solidFill>
              </a:rPr>
              <a:t>")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  </a:t>
            </a:r>
            <a:r>
              <a:rPr lang="zh-CN" altLang="en-US" sz="1400">
                <a:solidFill>
                  <a:srgbClr val="C00000"/>
                </a:solidFill>
              </a:rPr>
              <a:t>private </a:t>
            </a:r>
            <a:r>
              <a:rPr lang="zh-CN" altLang="en-US" sz="1400">
                <a:solidFill>
                  <a:srgbClr val="00B0F0"/>
                </a:solidFill>
              </a:rPr>
              <a:t>String 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zh-CN" altLang="en-US" sz="1400">
                <a:solidFill>
                  <a:schemeClr val="tx1"/>
                </a:solidFill>
              </a:rPr>
              <a:t>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如果想</a:t>
            </a:r>
            <a:r>
              <a:rPr lang="en-US" altLang="zh-CN">
                <a:solidFill>
                  <a:schemeClr val="tx1"/>
                </a:solidFill>
              </a:rPr>
              <a:t>debug</a:t>
            </a:r>
            <a:r>
              <a:rPr lang="zh-CN" altLang="en-US">
                <a:solidFill>
                  <a:schemeClr val="tx1"/>
                </a:solidFill>
              </a:rPr>
              <a:t>插件只需要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B0F0"/>
                </a:solidFill>
              </a:rPr>
              <a:t>mvn</a:t>
            </a:r>
            <a:r>
              <a:rPr lang="en-US" altLang="zh-CN" sz="1600">
                <a:solidFill>
                  <a:srgbClr val="00B0F0"/>
                </a:solidFill>
              </a:rPr>
              <a:t>Debug</a:t>
            </a:r>
            <a:r>
              <a:rPr lang="zh-CN" altLang="en-US" sz="1600">
                <a:solidFill>
                  <a:schemeClr val="tx1"/>
                </a:solidFill>
              </a:rPr>
              <a:t> io.github.sunny:maven-plug-case:1.0:start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maven插件安利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分支：</a:t>
            </a: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maven-plug 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具体细节可以切换到分支查看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docker-maven-plugin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1400"/>
              <a:t>这个插件主要可以很轻松的生成</a:t>
            </a:r>
            <a:r>
              <a:rPr lang="en-US" altLang="zh-CN" sz="1400"/>
              <a:t>docker images</a:t>
            </a:r>
            <a:endParaRPr lang="en-US" altLang="zh-CN" sz="1400"/>
          </a:p>
          <a:p>
            <a:r>
              <a:rPr lang="zh-CN" altLang="en-US">
                <a:solidFill>
                  <a:srgbClr val="00B050"/>
                </a:solidFill>
              </a:rPr>
              <a:t>git-commit-id-plugin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这个插件主要解决</a:t>
            </a:r>
            <a:r>
              <a:rPr lang="en-US" altLang="zh-CN" sz="1400"/>
              <a:t>git commit</a:t>
            </a:r>
            <a:r>
              <a:rPr lang="zh-CN" altLang="en-US" sz="1400"/>
              <a:t>信息的提取</a:t>
            </a:r>
            <a:endParaRPr lang="zh-CN" altLang="en-US" sz="1400"/>
          </a:p>
          <a:p>
            <a:r>
              <a:rPr lang="zh-CN" altLang="en-US">
                <a:solidFill>
                  <a:srgbClr val="00B050"/>
                </a:solidFill>
              </a:rPr>
              <a:t>appassembler-maven-plugin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1400"/>
              <a:t>这个插件主要是可以生成多个系统的运行文件</a:t>
            </a:r>
            <a:endParaRPr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</a:t>
            </a:r>
            <a:b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https://maven.apache.org/maven-ci-friendly.html</a:t>
            </a:r>
            <a:endParaRPr lang="en-US" altLang="zh-CN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949190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solidFill>
                  <a:srgbClr val="CC3300"/>
                </a:solidFill>
              </a:rPr>
              <a:t>场景: 假如我们开发完成一个周期开发,或者完成一个版本开发需要编译一个</a:t>
            </a:r>
            <a:r>
              <a:rPr lang="en-US" altLang="zh-CN" sz="1800">
                <a:solidFill>
                  <a:srgbClr val="CC3300"/>
                </a:solidFill>
              </a:rPr>
              <a:t>2.0-SNAPSHOT</a:t>
            </a:r>
            <a:r>
              <a:rPr lang="zh-CN" altLang="en-US" sz="1800">
                <a:solidFill>
                  <a:srgbClr val="CC3300"/>
                </a:solidFill>
              </a:rPr>
              <a:t>版本</a:t>
            </a:r>
            <a:endParaRPr lang="zh-CN" altLang="en-US" sz="1800">
              <a:solidFill>
                <a:srgbClr val="CC3300"/>
              </a:solidFill>
            </a:endParaRPr>
          </a:p>
          <a:p>
            <a:r>
              <a:rPr lang="zh-CN" altLang="en-US" sz="1800"/>
              <a:t>在</a:t>
            </a:r>
            <a:r>
              <a:rPr lang="en-US" altLang="zh-CN" sz="1800"/>
              <a:t>3.5.0-beta-1</a:t>
            </a:r>
            <a:r>
              <a:rPr lang="zh-CN" altLang="en-US" sz="1800"/>
              <a:t>版本之前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200"/>
              <a:t>  # 先修改版本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versions:set -DnewVersion</a:t>
            </a:r>
            <a:r>
              <a:rPr lang="zh-CN" altLang="en-US" sz="1200"/>
              <a:t>=2.0-SNAPSHOT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# 这个时候会生成一个备份文件</a:t>
            </a:r>
            <a:r>
              <a:rPr lang="zh-CN" altLang="en-US" sz="1200">
                <a:solidFill>
                  <a:srgbClr val="FF6600"/>
                </a:solidFill>
              </a:rPr>
              <a:t>pom.xml.versionsBackup</a:t>
            </a:r>
            <a:r>
              <a:rPr lang="zh-CN" altLang="en-US" sz="1200"/>
              <a:t>,如果你测试发现编译的</a:t>
            </a:r>
            <a:r>
              <a:rPr lang="en-US" altLang="zh-CN" sz="1200">
                <a:solidFill>
                  <a:srgbClr val="FF6600"/>
                </a:solidFill>
              </a:rPr>
              <a:t>2.0</a:t>
            </a:r>
            <a:r>
              <a:rPr lang="zh-CN" altLang="en-US" sz="1200">
                <a:solidFill>
                  <a:srgbClr val="FF6600"/>
                </a:solidFill>
              </a:rPr>
              <a:t>-SNAPSHOT</a:t>
            </a:r>
            <a:r>
              <a:rPr lang="zh-CN" altLang="en-US" sz="1200"/>
              <a:t>需要归回滚或者放弃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versions:revert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# 确定后提交本次修改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versions:commit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00B050"/>
                </a:solidFill>
              </a:rPr>
              <a:t> </a:t>
            </a: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# </a:t>
            </a:r>
            <a:r>
              <a:rPr lang="zh-CN" altLang="en-US" sz="1200">
                <a:solidFill>
                  <a:schemeClr val="tx1"/>
                </a:solidFill>
              </a:rPr>
              <a:t>然后在</a:t>
            </a:r>
            <a:r>
              <a:rPr lang="en-US" altLang="zh-CN" sz="1200">
                <a:solidFill>
                  <a:schemeClr val="tx1"/>
                </a:solidFill>
              </a:rPr>
              <a:t>package</a:t>
            </a:r>
            <a:r>
              <a:rPr lang="zh-CN" altLang="en-US" sz="1200">
                <a:solidFill>
                  <a:schemeClr val="tx1"/>
                </a:solidFill>
              </a:rPr>
              <a:t>或者</a:t>
            </a:r>
            <a:r>
              <a:rPr lang="en-US" altLang="zh-CN" sz="1200">
                <a:solidFill>
                  <a:schemeClr val="tx1"/>
                </a:solidFill>
              </a:rPr>
              <a:t>deploy</a:t>
            </a:r>
            <a:endParaRPr lang="en-US" altLang="zh-CN" sz="12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B050"/>
                </a:solidFill>
              </a:rPr>
              <a:t>  mvn package/deploy</a:t>
            </a:r>
            <a:endParaRPr lang="zh-CN" altLang="en-US" sz="1200">
              <a:solidFill>
                <a:srgbClr val="00B050"/>
              </a:solidFill>
            </a:endParaRPr>
          </a:p>
          <a:p>
            <a:r>
              <a:rPr lang="zh-CN" altLang="en-US"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3.5.0-beta-1</a:t>
            </a:r>
            <a:r>
              <a:rPr lang="zh-CN" altLang="en-US" sz="1800">
                <a:sym typeface="+mn-ea"/>
              </a:rPr>
              <a:t>版本之后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0C0"/>
                </a:solidFill>
              </a:rPr>
              <a:t>添加了${revision}, ${sha1} , ${changelist} 三个关键字,方便动态修改版本</a:t>
            </a:r>
            <a:endParaRPr lang="en-US" altLang="zh-CN" sz="12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B050"/>
                </a:solidFill>
              </a:rPr>
              <a:t> mvn package/deploy -Drevision</a:t>
            </a:r>
            <a:r>
              <a:rPr lang="en-US" altLang="zh-CN" sz="1200">
                <a:solidFill>
                  <a:schemeClr val="tx1"/>
                </a:solidFill>
              </a:rPr>
              <a:t>=2.0-SNAPSHOT</a:t>
            </a:r>
            <a:endParaRPr lang="en-US" altLang="zh-CN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当然这样</a:t>
            </a:r>
            <a:r>
              <a:rPr lang="en-US" altLang="zh-CN" sz="1200">
                <a:solidFill>
                  <a:schemeClr val="tx1"/>
                </a:solidFill>
              </a:rPr>
              <a:t>pom</a:t>
            </a:r>
            <a:r>
              <a:rPr lang="zh-CN" altLang="en-US" sz="1200">
                <a:solidFill>
                  <a:schemeClr val="tx1"/>
                </a:solidFill>
              </a:rPr>
              <a:t>文件是需要添加</a:t>
            </a:r>
            <a:r>
              <a:rPr lang="zh-CN" altLang="en-US" sz="1200">
                <a:solidFill>
                  <a:srgbClr val="FF6600"/>
                </a:solidFill>
              </a:rPr>
              <a:t>flatten-maven-plugin</a:t>
            </a:r>
            <a:r>
              <a:rPr lang="zh-CN" altLang="en-US" sz="1200">
                <a:solidFill>
                  <a:schemeClr val="tx1"/>
                </a:solidFill>
              </a:rPr>
              <a:t>插件的，具体代码请看</a:t>
            </a:r>
            <a:r>
              <a:rPr lang="en-US" altLang="zh-CN" sz="1200">
                <a:solidFill>
                  <a:srgbClr val="FF6600"/>
                </a:solidFill>
              </a:rPr>
              <a:t>maven-ci</a:t>
            </a:r>
            <a:r>
              <a:rPr lang="zh-CN" altLang="en-US" sz="1200">
                <a:solidFill>
                  <a:schemeClr val="tx1"/>
                </a:solidFill>
              </a:rPr>
              <a:t>分支代码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logback在springboot中的使用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https://docs.spring.io/spring-boot/docs/2.2.0.M5/reference/html/spring-boot-features.html#boot-features-logback-extensions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8280"/>
            <a:ext cx="10515600" cy="52000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这里主要说下</a:t>
            </a:r>
            <a:r>
              <a:rPr lang="en-US" altLang="zh-CN" sz="1400"/>
              <a:t>spring boot</a:t>
            </a:r>
            <a:r>
              <a:rPr lang="zh-CN" altLang="en-US" sz="1400"/>
              <a:t>对</a:t>
            </a:r>
            <a:r>
              <a:rPr lang="en-US" altLang="zh-CN" sz="1400"/>
              <a:t>logback</a:t>
            </a:r>
            <a:r>
              <a:rPr lang="zh-CN" altLang="en-US" sz="1400"/>
              <a:t>的扩展，</a:t>
            </a:r>
            <a:r>
              <a:rPr lang="en-US" altLang="zh-CN" sz="1400"/>
              <a:t>xml</a:t>
            </a:r>
            <a:r>
              <a:rPr lang="zh-CN" altLang="en-US" sz="1400"/>
              <a:t>跟</a:t>
            </a:r>
            <a:r>
              <a:rPr lang="en-US" altLang="zh-CN" sz="1400"/>
              <a:t>yml</a:t>
            </a:r>
            <a:r>
              <a:rPr lang="zh-CN" altLang="en-US" sz="1400"/>
              <a:t>配置怎么打通</a:t>
            </a:r>
            <a:r>
              <a:rPr lang="en-US" altLang="zh-CN" sz="1400"/>
              <a:t>.springboot</a:t>
            </a:r>
            <a:r>
              <a:rPr lang="zh-CN" altLang="en-US" sz="1400"/>
              <a:t>建议我们命名</a:t>
            </a:r>
            <a:r>
              <a:rPr lang="en-US" altLang="zh-CN" sz="1400">
                <a:solidFill>
                  <a:srgbClr val="00B050"/>
                </a:solidFill>
              </a:rPr>
              <a:t>logback-spring.xml</a:t>
            </a:r>
            <a:endParaRPr lang="en-US" altLang="zh-CN" sz="14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sz="1000"/>
          </a:p>
          <a:p>
            <a:r>
              <a:rPr lang="zh-CN" altLang="en-US" sz="1400">
                <a:solidFill>
                  <a:srgbClr val="00B0F0"/>
                </a:solidFill>
              </a:rPr>
              <a:t> 根据环境不同采取不同的策略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zh-CN" altLang="en-US" sz="1400">
                <a:solidFill>
                  <a:srgbClr val="FF6600"/>
                </a:solidFill>
              </a:rPr>
              <a:t>&lt;springProfile name</a:t>
            </a:r>
            <a:r>
              <a:rPr lang="zh-CN" altLang="en-US" sz="1400"/>
              <a:t>="local"</a:t>
            </a:r>
            <a:r>
              <a:rPr lang="zh-CN" altLang="en-US" sz="1400">
                <a:solidFill>
                  <a:srgbClr val="FF6600"/>
                </a:solidFill>
              </a:rPr>
              <a:t>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    &lt;root level</a:t>
            </a:r>
            <a:r>
              <a:rPr lang="zh-CN" altLang="en-US" sz="1400"/>
              <a:t>="DEBUG"</a:t>
            </a:r>
            <a:r>
              <a:rPr lang="zh-CN" altLang="en-US" sz="1400">
                <a:solidFill>
                  <a:srgbClr val="FF6600"/>
                </a:solidFill>
              </a:rPr>
              <a:t>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        &lt;appender-ref re</a:t>
            </a:r>
            <a:r>
              <a:rPr lang="zh-CN" altLang="en-US" sz="1400"/>
              <a:t>f="console"</a:t>
            </a:r>
            <a:r>
              <a:rPr lang="zh-CN" altLang="en-US" sz="1400">
                <a:solidFill>
                  <a:srgbClr val="FF6600"/>
                </a:solidFill>
              </a:rPr>
              <a:t>/&gt;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        &lt;appender-ref ref</a:t>
            </a:r>
            <a:r>
              <a:rPr lang="zh-CN" altLang="en-US" sz="1400"/>
              <a:t>="file"</a:t>
            </a:r>
            <a:r>
              <a:rPr lang="zh-CN" altLang="en-US" sz="1400">
                <a:solidFill>
                  <a:srgbClr val="FF6600"/>
                </a:solidFill>
              </a:rPr>
              <a:t>/&gt;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    &lt;/root&gt;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&lt;/springProfile&gt;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>
                <a:solidFill>
                  <a:srgbClr val="FF6600"/>
                </a:solidFill>
              </a:rPr>
              <a:t>  &lt;springProfile name</a:t>
            </a:r>
            <a:r>
              <a:rPr lang="zh-CN" altLang="en-US" sz="1400"/>
              <a:t>="dev"</a:t>
            </a:r>
            <a:r>
              <a:rPr lang="zh-CN" altLang="en-US" sz="1400">
                <a:solidFill>
                  <a:srgbClr val="FF6600"/>
                </a:solidFill>
              </a:rPr>
              <a:t>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FF6600"/>
                </a:solidFill>
              </a:rPr>
              <a:t>&lt;root level</a:t>
            </a:r>
            <a:r>
              <a:rPr lang="zh-CN" altLang="en-US" sz="1400"/>
              <a:t>="DEBUG"</a:t>
            </a:r>
            <a:r>
              <a:rPr lang="zh-CN" altLang="en-US" sz="1400">
                <a:solidFill>
                  <a:srgbClr val="FF6600"/>
                </a:solidFill>
              </a:rPr>
              <a:t>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FF6600"/>
                </a:solidFill>
              </a:rPr>
              <a:t>&lt;appender-ref ref</a:t>
            </a:r>
            <a:r>
              <a:rPr lang="zh-CN" altLang="en-US" sz="1400"/>
              <a:t>="file"</a:t>
            </a:r>
            <a:r>
              <a:rPr lang="zh-CN" altLang="en-US" sz="1400">
                <a:solidFill>
                  <a:srgbClr val="FF6600"/>
                </a:solidFill>
              </a:rPr>
              <a:t>/&gt;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FF6600"/>
                </a:solidFill>
              </a:rPr>
              <a:t>&lt;/root&gt;</a:t>
            </a:r>
            <a:endParaRPr lang="zh-CN" altLang="en-US" sz="14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6600"/>
                </a:solidFill>
              </a:rPr>
              <a:t>    &lt;/springProfile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>
                <a:solidFill>
                  <a:srgbClr val="00B0F0"/>
                </a:solidFill>
              </a:rPr>
              <a:t>读取yml文件配置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>
                <a:solidFill>
                  <a:srgbClr val="FF6600"/>
                </a:solidFill>
              </a:rPr>
              <a:t>&lt;springProperty scope</a:t>
            </a:r>
            <a:r>
              <a:rPr lang="zh-CN" altLang="en-US" sz="1400"/>
              <a:t>="context" </a:t>
            </a:r>
            <a:r>
              <a:rPr lang="zh-CN" altLang="en-US" sz="1400">
                <a:solidFill>
                  <a:srgbClr val="FF6600"/>
                </a:solidFill>
              </a:rPr>
              <a:t>name</a:t>
            </a:r>
            <a:r>
              <a:rPr lang="zh-CN" altLang="en-US" sz="1400"/>
              <a:t>="log_home" </a:t>
            </a:r>
            <a:r>
              <a:rPr lang="zh-CN" altLang="en-US" sz="1400">
                <a:solidFill>
                  <a:srgbClr val="FF6600"/>
                </a:solidFill>
              </a:rPr>
              <a:t>source</a:t>
            </a:r>
            <a:r>
              <a:rPr lang="zh-CN" altLang="en-US" sz="1400"/>
              <a:t>="log.path" </a:t>
            </a:r>
            <a:r>
              <a:rPr lang="zh-CN" altLang="en-US" sz="1400">
                <a:solidFill>
                  <a:srgbClr val="FF6600"/>
                </a:solidFill>
              </a:rPr>
              <a:t>defaultValue</a:t>
            </a:r>
            <a:r>
              <a:rPr lang="zh-CN" altLang="en-US" sz="1400"/>
              <a:t>="./logs"</a:t>
            </a:r>
            <a:r>
              <a:rPr lang="zh-CN" altLang="en-US" sz="1400">
                <a:solidFill>
                  <a:srgbClr val="FF6600"/>
                </a:solidFill>
              </a:rPr>
              <a:t>/&gt;</a:t>
            </a:r>
            <a:endParaRPr lang="zh-CN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动态日志级别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https://docs.spring.io/spring-boot/docs/current/reference/html/production-ready-endpoints.html</a:t>
            </a:r>
            <a:endParaRPr lang="zh-CN" altLang="en-US" sz="14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olidFill>
                  <a:srgbClr val="00B050"/>
                </a:solidFill>
              </a:rPr>
              <a:t>spring-boot-starter-actuator</a:t>
            </a:r>
            <a:endParaRPr lang="zh-CN" altLang="en-US"/>
          </a:p>
          <a:p>
            <a:pPr marL="0" indent="0">
              <a:buNone/>
            </a:pPr>
            <a:r>
              <a:rPr lang="zh-CN" altLang="en-US" sz="1200"/>
              <a:t> 在地址栏访问：http://localhost:8081/actuator/loggers</a:t>
            </a:r>
            <a:endParaRPr lang="zh-CN" altLang="en-US" sz="1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curl</a:t>
            </a:r>
            <a:r>
              <a:rPr lang="zh-CN" altLang="en-US" sz="1200"/>
              <a:t> http://localhost:8081/actuator/loggers/io.github.sunny.controller </a:t>
            </a:r>
            <a:r>
              <a:rPr lang="zh-CN" altLang="en-US" sz="1200">
                <a:solidFill>
                  <a:srgbClr val="00B050"/>
                </a:solidFill>
              </a:rPr>
              <a:t>-X POST -H</a:t>
            </a:r>
            <a:r>
              <a:rPr lang="zh-CN" altLang="en-US" sz="1200"/>
              <a:t> "Content-Type:application/json"</a:t>
            </a:r>
            <a:r>
              <a:rPr lang="zh-CN" altLang="en-US" sz="1200">
                <a:solidFill>
                  <a:srgbClr val="00B050"/>
                </a:solidFill>
              </a:rPr>
              <a:t> -d</a:t>
            </a:r>
            <a:r>
              <a:rPr lang="zh-CN" altLang="en-US" sz="1200"/>
              <a:t> '{"configuredLevel": "debug"}'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</a:rPr>
              <a:t>编码方式修改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@PostMapping("/log/{pgk}/{level}")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 </a:t>
            </a:r>
            <a:r>
              <a:rPr lang="zh-CN" altLang="en-US" sz="1200">
                <a:solidFill>
                  <a:srgbClr val="C00000"/>
                </a:solidFill>
              </a:rPr>
              <a:t>public </a:t>
            </a:r>
            <a:r>
              <a:rPr lang="zh-CN" altLang="en-US" sz="1200">
                <a:solidFill>
                  <a:srgbClr val="00B0F0"/>
                </a:solidFill>
              </a:rPr>
              <a:t>Response </a:t>
            </a:r>
            <a:r>
              <a:rPr lang="zh-CN" altLang="en-US" sz="1200">
                <a:solidFill>
                  <a:srgbClr val="FFC000"/>
                </a:solidFill>
              </a:rPr>
              <a:t>setLogLevel</a:t>
            </a:r>
            <a:r>
              <a:rPr lang="zh-CN" altLang="en-US" sz="1200">
                <a:solidFill>
                  <a:schemeClr val="tx1"/>
                </a:solidFill>
              </a:rPr>
              <a:t>(@PathVariable("pgk")</a:t>
            </a:r>
            <a:r>
              <a:rPr lang="zh-CN" altLang="en-US" sz="1200">
                <a:solidFill>
                  <a:srgbClr val="00B050"/>
                </a:solidFill>
              </a:rPr>
              <a:t> </a:t>
            </a:r>
            <a:r>
              <a:rPr lang="zh-CN" altLang="en-US" sz="1200">
                <a:solidFill>
                  <a:srgbClr val="C00000"/>
                </a:solidFill>
              </a:rPr>
              <a:t>String </a:t>
            </a:r>
            <a:r>
              <a:rPr lang="zh-CN" altLang="en-US" sz="1200">
                <a:solidFill>
                  <a:schemeClr val="tx1"/>
                </a:solidFill>
              </a:rPr>
              <a:t>pgk</a:t>
            </a:r>
            <a:r>
              <a:rPr lang="zh-CN" altLang="en-US" sz="1200">
                <a:solidFill>
                  <a:srgbClr val="00B050"/>
                </a:solidFill>
              </a:rPr>
              <a:t>, </a:t>
            </a:r>
            <a:r>
              <a:rPr lang="zh-CN" altLang="en-US" sz="1200">
                <a:solidFill>
                  <a:schemeClr val="tx1"/>
                </a:solidFill>
              </a:rPr>
              <a:t>@PathVariable("level")</a:t>
            </a:r>
            <a:r>
              <a:rPr lang="zh-CN" altLang="en-US" sz="1200">
                <a:solidFill>
                  <a:srgbClr val="00B050"/>
                </a:solidFill>
              </a:rPr>
              <a:t> </a:t>
            </a:r>
            <a:r>
              <a:rPr lang="zh-CN" altLang="en-US" sz="1200">
                <a:solidFill>
                  <a:srgbClr val="C00000"/>
                </a:solidFill>
              </a:rPr>
              <a:t>String </a:t>
            </a:r>
            <a:r>
              <a:rPr lang="zh-CN" altLang="en-US" sz="1200">
                <a:solidFill>
                  <a:schemeClr val="tx1"/>
                </a:solidFill>
              </a:rPr>
              <a:t>level) {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     </a:t>
            </a:r>
            <a:r>
              <a:rPr lang="zh-CN" altLang="en-US" sz="1200">
                <a:solidFill>
                  <a:srgbClr val="C00000"/>
                </a:solidFill>
              </a:rPr>
              <a:t>LoggerContext </a:t>
            </a:r>
            <a:r>
              <a:rPr lang="zh-CN" altLang="en-US" sz="1200">
                <a:solidFill>
                  <a:srgbClr val="00B050"/>
                </a:solidFill>
              </a:rPr>
              <a:t>loggerContext = </a:t>
            </a:r>
            <a:r>
              <a:rPr lang="zh-CN" altLang="en-US" sz="1200">
                <a:solidFill>
                  <a:srgbClr val="C00000"/>
                </a:solidFill>
              </a:rPr>
              <a:t>(LoggerContext) LoggerFactory.getILoggerFactory()</a:t>
            </a:r>
            <a:r>
              <a:rPr lang="zh-CN" altLang="en-US" sz="1200">
                <a:solidFill>
                  <a:srgbClr val="00B050"/>
                </a:solidFill>
              </a:rPr>
              <a:t>;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     loggerContext.</a:t>
            </a:r>
            <a:r>
              <a:rPr lang="zh-CN" altLang="en-US" sz="1200">
                <a:solidFill>
                  <a:srgbClr val="C00000"/>
                </a:solidFill>
              </a:rPr>
              <a:t>getLogger(</a:t>
            </a:r>
            <a:r>
              <a:rPr lang="zh-CN" altLang="en-US" sz="1200">
                <a:solidFill>
                  <a:srgbClr val="00B050"/>
                </a:solidFill>
              </a:rPr>
              <a:t>pgk</a:t>
            </a:r>
            <a:r>
              <a:rPr lang="zh-CN" altLang="en-US" sz="1200">
                <a:solidFill>
                  <a:srgbClr val="C00000"/>
                </a:solidFill>
              </a:rPr>
              <a:t>).setLevel(Level.valueOf(</a:t>
            </a:r>
            <a:r>
              <a:rPr lang="zh-CN" altLang="en-US" sz="1200">
                <a:solidFill>
                  <a:srgbClr val="00B050"/>
                </a:solidFill>
              </a:rPr>
              <a:t>level</a:t>
            </a:r>
            <a:r>
              <a:rPr lang="zh-CN" altLang="en-US" sz="1200">
                <a:solidFill>
                  <a:schemeClr val="tx1"/>
                </a:solidFill>
              </a:rPr>
              <a:t>));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     </a:t>
            </a:r>
            <a:r>
              <a:rPr lang="zh-CN" altLang="en-US" sz="1200">
                <a:solidFill>
                  <a:srgbClr val="C00000"/>
                </a:solidFill>
              </a:rPr>
              <a:t>return </a:t>
            </a:r>
            <a:r>
              <a:rPr lang="zh-CN" altLang="en-US" sz="1200">
                <a:solidFill>
                  <a:srgbClr val="00B0F0"/>
                </a:solidFill>
              </a:rPr>
              <a:t>Response.createSuccess</a:t>
            </a:r>
            <a:r>
              <a:rPr lang="zh-CN" altLang="en-US" sz="1200">
                <a:solidFill>
                  <a:schemeClr val="tx1"/>
                </a:solidFill>
              </a:rPr>
              <a:t>("成功修改包[%s]日志级别为：[%s]"</a:t>
            </a:r>
            <a:r>
              <a:rPr lang="zh-CN" altLang="en-US" sz="1200">
                <a:solidFill>
                  <a:srgbClr val="00B050"/>
                </a:solidFill>
              </a:rPr>
              <a:t>, null, pgk, level</a:t>
            </a:r>
            <a:r>
              <a:rPr lang="zh-CN" altLang="en-US" sz="1200">
                <a:solidFill>
                  <a:schemeClr val="tx1"/>
                </a:solidFill>
              </a:rPr>
              <a:t>);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B050"/>
                </a:solidFill>
              </a:rPr>
              <a:t>    }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rgbClr val="0070C0"/>
                </a:solidFill>
              </a:rPr>
              <a:t>调用接口修改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olidFill>
                  <a:srgbClr val="00B050"/>
                </a:solidFill>
              </a:rPr>
              <a:t>curl </a:t>
            </a:r>
            <a:r>
              <a:rPr lang="zh-CN" altLang="en-US" sz="1400">
                <a:solidFill>
                  <a:schemeClr val="tx1"/>
                </a:solidFill>
              </a:rPr>
              <a:t>http://localhost:8081/log/io.github.sunny.controller/info</a:t>
            </a:r>
            <a:r>
              <a:rPr lang="zh-CN" altLang="en-US" sz="1400">
                <a:solidFill>
                  <a:srgbClr val="00B050"/>
                </a:solidFill>
              </a:rPr>
              <a:t> -X POST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spring的@Conditional注解使用</a:t>
            </a:r>
            <a:b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https://docs.spring.io/spring/docs/5.0.15.RELEASE/spring-framework-reference/core.html#beans-java-conditional</a:t>
            </a:r>
            <a:endParaRPr lang="zh-CN" altLang="en-US" sz="1400" b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这个是条件注入</a:t>
            </a:r>
            <a:r>
              <a:rPr lang="en-US" altLang="zh-CN"/>
              <a:t>bean</a:t>
            </a:r>
            <a:r>
              <a:rPr lang="zh-CN" altLang="en-US"/>
              <a:t>，利用它可以根据自动注入一些</a:t>
            </a:r>
            <a:r>
              <a:rPr lang="en-US" altLang="zh-CN"/>
              <a:t>bean(condition</a:t>
            </a:r>
            <a:r>
              <a:rPr lang="zh-CN" altLang="en-US"/>
              <a:t>分支代码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需求: h5端要的时间格式是`yyyy-MM-dd HH:mm:ss`,但是手机端需要的时间格式是lang类型的时间差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68580"/>
            <a:ext cx="10744200" cy="747395"/>
          </a:xfrm>
        </p:spPr>
        <p:txBody>
          <a:bodyPr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目录结构说明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815975"/>
            <a:ext cx="10078085" cy="114858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├── base-dependencies  -- 管理依赖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app-api-dependencies -- app web项目依赖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common-dependencies -- 公共包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service-api-dependencies -- 内部服务api依赖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service-dependencies -- 内部服务依赖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└── web-api-dependencies -- web项目依赖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  ---- 以上部分不在项目内,为了方便演示添加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├── server -- 内部服务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order-server  -- 服务A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│   ├── order-api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│   └── order-service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└── user-server  -- 服务B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    ├── user-api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    └── user-service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└── server-api  --- 对外web服务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├── app-api  -- 手机端api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└── web-api  -- h5端api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2" grpId="3"/>
      <p:bldP spid="2" grpId="5"/>
      <p:bldP spid="2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主要内容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 descr="/home/sunny/Downloads/maven体系 (2).pngmaven体系 (2)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7858" y="1273493"/>
            <a:ext cx="8853170" cy="559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架构模式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5235"/>
            <a:ext cx="10515600" cy="557974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7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水平拆分: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来个服务</a:t>
            </a:r>
            <a:r>
              <a:rPr lang="zh-CN" altLang="en-US" sz="2400">
                <a:solidFill>
                  <a:srgbClr val="FF6600"/>
                </a:solidFill>
              </a:rPr>
              <a:t>单独创建</a:t>
            </a:r>
            <a:r>
              <a:rPr lang="zh-CN" altLang="en-US" sz="2400"/>
              <a:t>一个项目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优点</a:t>
            </a:r>
            <a:r>
              <a:rPr lang="zh-CN" altLang="en-US" sz="2400"/>
              <a:t>: 这样源头上物理隔离保证项目安全,独立性高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C000"/>
                </a:solidFill>
              </a:rPr>
              <a:t>缺点</a:t>
            </a:r>
            <a:r>
              <a:rPr lang="zh-CN" altLang="en-US" sz="2400"/>
              <a:t>: 开发之间交互复杂,需要依赖其他服务deploy才能开发,一个成员如果开发几个微服务需要频繁切换,开发效率低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垂直拆分：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来个服务添加一个</a:t>
            </a:r>
            <a:r>
              <a:rPr lang="zh-CN" altLang="en-US" sz="2400">
                <a:solidFill>
                  <a:srgbClr val="FF6600"/>
                </a:solidFill>
              </a:rPr>
              <a:t>module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优点</a:t>
            </a:r>
            <a:r>
              <a:rPr lang="zh-CN" altLang="en-US" sz="2400"/>
              <a:t>: 代码都在一起,方便成员相互review,开发之间不需要mvn deploy交互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C000"/>
                </a:solidFill>
              </a:rPr>
              <a:t>缺点</a:t>
            </a:r>
            <a:r>
              <a:rPr lang="zh-CN" altLang="en-US" sz="2400"/>
              <a:t>: 代码全部公开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maven的生命周期</a:t>
            </a:r>
            <a:b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https://maven.apache.org/guides/getting-started/maven-in-five-minutes.html</a:t>
            </a:r>
            <a:endParaRPr lang="en-US" altLang="zh-CN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985" y="1349375"/>
            <a:ext cx="10648315" cy="5266055"/>
          </a:xfrm>
        </p:spPr>
        <p:txBody>
          <a:bodyPr>
            <a:normAutofit fontScale="90000"/>
          </a:bodyPr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validate</a:t>
            </a:r>
            <a:r>
              <a:rPr lang="zh-CN" altLang="en-US"/>
              <a:t> 验证项目是否正确,pom依赖关系是否正确,但是不检查代码本身语法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compile</a:t>
            </a:r>
            <a:r>
              <a:rPr lang="zh-CN" altLang="en-US"/>
              <a:t> 编译项目代码(检查代码语法、pom依赖关系)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test</a:t>
            </a:r>
            <a:r>
              <a:rPr lang="zh-CN" altLang="en-US"/>
              <a:t> 执行单元测试代码(validate+compile)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package</a:t>
            </a:r>
            <a:r>
              <a:rPr lang="zh-CN" altLang="en-US"/>
              <a:t> 打包源码,jar/war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verify</a:t>
            </a:r>
            <a:r>
              <a:rPr lang="zh-CN" altLang="en-US"/>
              <a:t> 检验打的包是否有效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install</a:t>
            </a:r>
            <a:r>
              <a:rPr lang="zh-CN" altLang="en-US"/>
              <a:t> 安装源码到本地,一般不建议使用,除非你很了解maven的拉包机制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deploy</a:t>
            </a:r>
            <a:r>
              <a:rPr lang="zh-CN" altLang="en-US"/>
              <a:t> 打包上传服务器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基础命令使用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https://maven.apache.org/guides/getting-started/maven-in-five-minutes.html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  <a:sym typeface="+mn-ea"/>
              </a:rPr>
              <a:t>忽略本地</a:t>
            </a:r>
            <a:r>
              <a:rPr lang="en-US" altLang="zh-CN">
                <a:solidFill>
                  <a:srgbClr val="FF6600"/>
                </a:solidFill>
                <a:sym typeface="+mn-ea"/>
              </a:rPr>
              <a:t>snapshot</a:t>
            </a:r>
            <a:r>
              <a:rPr lang="zh-CN" altLang="en-US">
                <a:solidFill>
                  <a:srgbClr val="FF6600"/>
                </a:solidFill>
                <a:sym typeface="+mn-ea"/>
              </a:rPr>
              <a:t>包，强制拉去远程仓库包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 sz="1600">
                <a:solidFill>
                  <a:srgbClr val="00B050"/>
                </a:solidFill>
              </a:rPr>
              <a:t> 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mvn compile -U</a:t>
            </a:r>
            <a:r>
              <a:rPr lang="zh-CN" altLang="en-US" sz="1600"/>
              <a:t>。注意不是</a:t>
            </a:r>
            <a:r>
              <a:rPr lang="en-US" altLang="zh-CN" sz="1600">
                <a:solidFill>
                  <a:srgbClr val="FFC000"/>
                </a:solidFill>
              </a:rPr>
              <a:t>mvn compile -up</a:t>
            </a:r>
            <a:endParaRPr lang="en-US" altLang="zh-CN" sz="1600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选择模块打包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zh-CN" altLang="en-US" sz="1600">
                <a:solidFill>
                  <a:srgbClr val="00B050"/>
                </a:solidFill>
              </a:rPr>
              <a:t>mvn package -pl</a:t>
            </a:r>
            <a:r>
              <a:rPr lang="zh-CN" altLang="en-US" sz="1600">
                <a:solidFill>
                  <a:schemeClr val="tx1"/>
                </a:solidFill>
              </a:rPr>
              <a:t>  module-name </a:t>
            </a:r>
            <a:r>
              <a:rPr lang="zh-CN" altLang="en-US" sz="1600">
                <a:solidFill>
                  <a:srgbClr val="00B050"/>
                </a:solidFill>
              </a:rPr>
              <a:t>-am</a:t>
            </a:r>
            <a:r>
              <a:rPr lang="zh-CN" altLang="en-US" sz="1600">
                <a:solidFill>
                  <a:schemeClr val="tx1"/>
                </a:solidFill>
              </a:rPr>
              <a:t> 多个模块使用逗号分割。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   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-pl</a:t>
            </a:r>
            <a:r>
              <a:rPr lang="zh-CN" altLang="en-US" sz="1600">
                <a:solidFill>
                  <a:schemeClr val="tx1"/>
                </a:solidFill>
              </a:rPr>
              <a:t>：的意思是可以选择编译某些模块而不是全部项目，参数可以是[groupId]:artifactId</a:t>
            </a:r>
            <a:r>
              <a:rPr lang="zh-CN" altLang="en-US">
                <a:solidFill>
                  <a:schemeClr val="tx1"/>
                </a:solidFill>
              </a:rPr>
              <a:t>或者相对路径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-am</a:t>
            </a:r>
            <a:r>
              <a:rPr lang="zh-CN" altLang="en-US">
                <a:solidFill>
                  <a:schemeClr val="tx1"/>
                </a:solidFill>
              </a:rPr>
              <a:t>：的意思是如果这个项目依赖其他模块则一起编译或打包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发布本地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jar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到私服仓库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   </a:t>
            </a:r>
            <a:r>
              <a:rPr lang="en-US" altLang="zh-CN" sz="1600">
                <a:solidFill>
                  <a:srgbClr val="00B050"/>
                </a:solidFill>
              </a:rPr>
              <a:t>mvn deploy:deploy-file -Dfile</a:t>
            </a:r>
            <a:r>
              <a:rPr lang="en-US" altLang="zh-CN" sz="1600">
                <a:solidFill>
                  <a:schemeClr val="tx1"/>
                </a:solidFill>
              </a:rPr>
              <a:t>=</a:t>
            </a:r>
            <a:r>
              <a:rPr lang="zh-CN" altLang="en-US" sz="1600">
                <a:solidFill>
                  <a:schemeClr val="tx1"/>
                </a:solidFill>
              </a:rPr>
              <a:t>文件路径 </a:t>
            </a:r>
            <a:r>
              <a:rPr lang="en-US" altLang="zh-CN" sz="1600">
                <a:solidFill>
                  <a:srgbClr val="00B050"/>
                </a:solidFill>
              </a:rPr>
              <a:t>-DgroupId</a:t>
            </a:r>
            <a:r>
              <a:rPr lang="en-US" altLang="zh-CN" sz="1600">
                <a:solidFill>
                  <a:schemeClr val="tx1"/>
                </a:solidFill>
              </a:rPr>
              <a:t>=com.ccclubs </a:t>
            </a:r>
            <a:r>
              <a:rPr lang="en-US" altLang="zh-CN" sz="1600">
                <a:solidFill>
                  <a:srgbClr val="00B050"/>
                </a:solidFill>
              </a:rPr>
              <a:t>-DartifactId</a:t>
            </a:r>
            <a:r>
              <a:rPr lang="en-US" altLang="zh-CN" sz="1600">
                <a:solidFill>
                  <a:schemeClr val="tx1"/>
                </a:solidFill>
              </a:rPr>
              <a:t>=maven-learn </a:t>
            </a:r>
            <a:r>
              <a:rPr lang="en-US" altLang="zh-CN" sz="1600">
                <a:solidFill>
                  <a:srgbClr val="00B050"/>
                </a:solidFill>
              </a:rPr>
              <a:t>-Dversion</a:t>
            </a:r>
            <a:r>
              <a:rPr lang="en-US" altLang="zh-CN" sz="1600">
                <a:solidFill>
                  <a:schemeClr val="tx1"/>
                </a:solidFill>
              </a:rPr>
              <a:t>=1.0 </a:t>
            </a:r>
            <a:r>
              <a:rPr lang="en-US" altLang="zh-CN" sz="1600">
                <a:solidFill>
                  <a:srgbClr val="00B050"/>
                </a:solidFill>
              </a:rPr>
              <a:t>-DrepositoryId</a:t>
            </a:r>
            <a:r>
              <a:rPr lang="en-US" altLang="zh-CN" sz="1600">
                <a:solidFill>
                  <a:schemeClr val="tx1"/>
                </a:solidFill>
              </a:rPr>
              <a:t>=release </a:t>
            </a:r>
            <a:r>
              <a:rPr lang="en-US" altLang="zh-CN" sz="1600">
                <a:solidFill>
                  <a:srgbClr val="00B050"/>
                </a:solidFill>
              </a:rPr>
              <a:t>-Durl</a:t>
            </a:r>
            <a:r>
              <a:rPr lang="en-US" altLang="zh-CN" sz="1600">
                <a:solidFill>
                  <a:schemeClr val="tx1"/>
                </a:solidFill>
              </a:rPr>
              <a:t>=http://nexus.ccclubs.com:8081/repository/ubi-releases/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-DrepositoryId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这个参数要跟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settings.xml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文件配置要对应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91135"/>
            <a:ext cx="10515600" cy="1171575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pom文件关键标签讲义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</a:t>
            </a: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68120"/>
            <a:ext cx="10515600" cy="490029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00B050"/>
                </a:solidFill>
              </a:rPr>
              <a:t>dependencyManagement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    这个标签主要功能是管理</a:t>
            </a:r>
            <a:r>
              <a:rPr lang="en-US" altLang="zh-CN" sz="1600"/>
              <a:t>jar</a:t>
            </a:r>
            <a:r>
              <a:rPr lang="zh-CN" altLang="en-US" sz="1600"/>
              <a:t>版本的，子项目可以不用写版本交给父</a:t>
            </a:r>
            <a:r>
              <a:rPr lang="en-US" altLang="zh-CN" sz="1600"/>
              <a:t>pom</a:t>
            </a:r>
            <a:r>
              <a:rPr lang="zh-CN" altLang="en-US" sz="1600"/>
              <a:t>统一管理，同理</a:t>
            </a:r>
            <a:r>
              <a:rPr lang="zh-CN" altLang="en-US" sz="1600">
                <a:solidFill>
                  <a:srgbClr val="FF8D41"/>
                </a:solidFill>
              </a:rPr>
              <a:t>pluginManagement</a:t>
            </a:r>
            <a:r>
              <a:rPr lang="zh-CN" altLang="en-US" sz="1600"/>
              <a:t>标签是管理插件版本的</a:t>
            </a:r>
            <a:endParaRPr lang="zh-CN" altLang="en-US" sz="16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</a:rPr>
              <a:t>packaging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zh-CN" altLang="en-US">
                <a:solidFill>
                  <a:srgbClr val="00B050"/>
                </a:solidFill>
              </a:rPr>
              <a:t>  </a:t>
            </a:r>
            <a:r>
              <a:rPr lang="zh-CN" altLang="en-US" sz="1600">
                <a:solidFill>
                  <a:schemeClr val="tx1"/>
                </a:solidFill>
              </a:rPr>
              <a:t> 这个是定改</a:t>
            </a: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的工作模式。</a:t>
            </a:r>
            <a:r>
              <a:rPr lang="en-US" altLang="zh-CN" sz="1600">
                <a:solidFill>
                  <a:schemeClr val="tx1"/>
                </a:solidFill>
              </a:rPr>
              <a:t>jar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war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、maven-plugin</a:t>
            </a:r>
            <a:endParaRPr lang="zh-CN" altLang="en-US" sz="1600">
              <a:solidFill>
                <a:schemeClr val="tx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</a:rPr>
              <a:t>distributionManagement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zh-CN" altLang="en-US" sz="1600">
                <a:solidFill>
                  <a:schemeClr val="tx1"/>
                </a:solidFill>
              </a:rPr>
              <a:t>这个定义</a:t>
            </a:r>
            <a:r>
              <a:rPr lang="en-US" altLang="zh-CN" sz="1600">
                <a:solidFill>
                  <a:schemeClr val="tx1"/>
                </a:solidFill>
              </a:rPr>
              <a:t>deploy</a:t>
            </a:r>
            <a:r>
              <a:rPr lang="zh-CN" altLang="en-US" sz="1600">
                <a:solidFill>
                  <a:schemeClr val="tx1"/>
                </a:solidFill>
              </a:rPr>
              <a:t>位置的，</a:t>
            </a:r>
            <a:r>
              <a:rPr lang="en-US" altLang="zh-CN" sz="1600">
                <a:solidFill>
                  <a:schemeClr val="tx1"/>
                </a:solidFill>
              </a:rPr>
              <a:t>id</a:t>
            </a:r>
            <a:r>
              <a:rPr lang="zh-CN" altLang="en-US" sz="1600">
                <a:solidFill>
                  <a:schemeClr val="tx1"/>
                </a:solidFill>
              </a:rPr>
              <a:t>标签的值要跟</a:t>
            </a:r>
            <a:r>
              <a:rPr lang="en-US" altLang="zh-CN" sz="1600">
                <a:solidFill>
                  <a:schemeClr val="tx1"/>
                </a:solidFill>
              </a:rPr>
              <a:t>settings.xml</a:t>
            </a:r>
            <a:r>
              <a:rPr lang="zh-CN" altLang="en-US" sz="1600">
                <a:solidFill>
                  <a:schemeClr val="tx1"/>
                </a:solidFill>
              </a:rPr>
              <a:t>文件的配置要对应</a:t>
            </a: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&lt;distributionManagement&gt;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&lt;repository&gt;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&lt;id&gt;</a:t>
            </a:r>
            <a:r>
              <a:rPr lang="zh-CN" altLang="en-US" sz="1200">
                <a:solidFill>
                  <a:schemeClr val="tx1"/>
                </a:solidFill>
              </a:rPr>
              <a:t>ubi-repository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&lt;url&gt;</a:t>
            </a:r>
            <a:r>
              <a:rPr lang="zh-CN" altLang="en-US" sz="1200">
                <a:solidFill>
                  <a:schemeClr val="tx1"/>
                </a:solidFill>
              </a:rPr>
              <a:t>http://nexus.ccclubs.com:8081/repository/ubi-releases/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&lt;/url&gt;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&lt;/repository&gt;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&lt;snapshotRepository&gt;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&lt;id&gt;</a:t>
            </a:r>
            <a:r>
              <a:rPr lang="zh-CN" altLang="en-US" sz="1200">
                <a:solidFill>
                  <a:schemeClr val="tx1"/>
                </a:solidFill>
              </a:rPr>
              <a:t>ubi-snapshots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&lt;/id&gt;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&lt;url&gt;</a:t>
            </a:r>
            <a:r>
              <a:rPr lang="zh-CN" altLang="en-US" sz="1200">
                <a:solidFill>
                  <a:schemeClr val="tx1"/>
                </a:solidFill>
              </a:rPr>
              <a:t>http://nexus.ccclubs.com:8081/repository/ubi-snapshots/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&lt;/url&gt;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&lt;/snapshotRepository&gt;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&lt;/distributionManagement&gt;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altLang="zh-CN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46685"/>
            <a:ext cx="10968990" cy="6637655"/>
          </a:xfrm>
        </p:spPr>
        <p:txBody>
          <a:bodyPr>
            <a:normAutofit fontScale="70000"/>
          </a:bodyPr>
          <a:p>
            <a:pPr algn="l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repositories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 algn="l">
              <a:buFont typeface="Arial" panose="0208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这个主要定义项目下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jar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的地址。这个可以配置策略，比如强制下载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snapshot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版本，跳过检查等，这个可以根据自身需要去了解不赘述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optional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这个标签主要是可以阻断传递依赖关系，在解决包冗余的引入的一个重要手段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exclusions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这个主要是排除不要用的包，在解决包冲突的时候是一个很重要的手段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 sz="1600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modules</a:t>
            </a:r>
            <a:endParaRPr lang="en-US" altLang="zh-CN" sz="1600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rgbClr val="00B050"/>
                </a:solidFill>
                <a:sym typeface="+mn-ea"/>
              </a:rPr>
              <a:t> 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这个主要是子父项目使用的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  <a:sym typeface="+mn-ea"/>
              </a:rPr>
              <a:t>relativePath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这个主要是查找顺序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当前项目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本地仓库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远程仓库，如果是空则标示远程仓库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(&lt;relativePath/&gt;)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，默认是在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../pom.xml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scope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compile: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默认作用域，会传递到依赖项目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provided: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这个只在编译和测试使用，不用传递到依赖的项目中去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典型的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servlet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包，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tomcat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已经提供了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runtime: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运行和测试时使用但是编译的时候不使用，典型的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jdbc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包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test: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不会传递，只在测试使用，用于编译和运行测试代码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system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：使用本地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jar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跟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provided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一样，但是这个时候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spring boot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打包会忽略它，如果也想打包进去需要添加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en-US" altLang="zh-CN" sz="1400">
                <a:solidFill>
                  <a:srgbClr val="FF8D41"/>
                </a:solidFill>
                <a:sym typeface="+mn-ea"/>
              </a:rPr>
              <a:t>&lt;includeSystemScope&gt;true&lt;/includeSystemScope&gt;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标签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 flipV="1">
            <a:off x="10836275" y="-114300"/>
            <a:ext cx="76200" cy="76200"/>
          </a:xfrm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settings.xml关键标签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1" action="ppaction://hlinkfile"/>
              </a:rPr>
              <a:t>https://maven.apache.org/settings.html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这个文件我不建议过多修改，最好的是只定义一个</a:t>
            </a:r>
            <a:r>
              <a:rPr lang="en-US" altLang="zh-CN"/>
              <a:t>jdk</a:t>
            </a:r>
            <a:r>
              <a:rPr lang="zh-CN" altLang="en-US"/>
              <a:t>版本（</a:t>
            </a:r>
            <a:r>
              <a:rPr lang="en-US" altLang="zh-CN"/>
              <a:t>maven</a:t>
            </a:r>
            <a:r>
              <a:rPr lang="zh-CN" altLang="en-US"/>
              <a:t>默认使用的是</a:t>
            </a:r>
            <a:r>
              <a:rPr lang="en-US" altLang="zh-CN"/>
              <a:t>jdk1.5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镜像什么的视情况而定，因为这个是全局的最好是不要配置镜像，除非项目都在一个仓库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1400">
                <a:solidFill>
                  <a:srgbClr val="0070C0"/>
                </a:solidFill>
              </a:rPr>
              <a:t>&lt;profile&gt;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&lt;id&gt;</a:t>
            </a:r>
            <a:r>
              <a:rPr lang="zh-CN" altLang="en-US" sz="1400"/>
              <a:t>jdk-1.8</a:t>
            </a:r>
            <a:r>
              <a:rPr lang="zh-CN" altLang="en-US" sz="1400">
                <a:solidFill>
                  <a:srgbClr val="0070C0"/>
                </a:solidFill>
              </a:rPr>
              <a:t>&lt;/id&gt;</a:t>
            </a:r>
            <a:r>
              <a:rPr lang="zh-CN" altLang="en-US" sz="1400"/>
              <a:t>  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&lt;activation&gt;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&lt;activeByDefault&gt;</a:t>
            </a:r>
            <a:r>
              <a:rPr lang="zh-CN" altLang="en-US" sz="1400"/>
              <a:t>true</a:t>
            </a:r>
            <a:r>
              <a:rPr lang="zh-CN" altLang="en-US" sz="1400">
                <a:solidFill>
                  <a:srgbClr val="0070C0"/>
                </a:solidFill>
              </a:rPr>
              <a:t>&lt;/activeByDefault&gt;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&lt;jdk&gt;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&lt;/jdk&gt;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&lt;/activation&gt;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&lt;properties&gt;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&lt;maven.compiler.source&gt;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&lt;/maven.compiler.source&gt;</a:t>
            </a:r>
            <a:r>
              <a:rPr lang="zh-CN" altLang="en-US" sz="1400"/>
              <a:t> 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&lt;maven.compiler.target&gt;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&lt;/maven.compiler.target&gt;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&lt;maven.compiler.compilerVersion&gt;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&lt;/maven.compiler.compilerVersion&gt;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&lt;/properties&gt;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zh-CN" altLang="en-US" sz="1400">
                <a:solidFill>
                  <a:srgbClr val="0070C0"/>
                </a:solidFill>
              </a:rPr>
              <a:t>&lt;/profile&gt;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7788</Words>
  <Application>WPS 演示</Application>
  <PresentationFormat>宽屏</PresentationFormat>
  <Paragraphs>273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DejaVu Sans</vt:lpstr>
      <vt:lpstr>黑体</vt:lpstr>
      <vt:lpstr>AR PL UKai CN</vt:lpstr>
      <vt:lpstr>微软雅黑</vt:lpstr>
      <vt:lpstr>Arial Black</vt:lpstr>
      <vt:lpstr>微软雅黑</vt:lpstr>
      <vt:lpstr>宋体</vt:lpstr>
      <vt:lpstr>Arial Unicode MS</vt:lpstr>
      <vt:lpstr>Office 主题​​</vt:lpstr>
      <vt:lpstr>微服务架构演变</vt:lpstr>
      <vt:lpstr>目录结构说明</vt:lpstr>
      <vt:lpstr>主要内容</vt:lpstr>
      <vt:lpstr>maven架构模式</vt:lpstr>
      <vt:lpstr>maven的生命周期 https://maven.apache.org/guides/getting-started/maven-in-five-minutes.html</vt:lpstr>
      <vt:lpstr>maven基础命令使用 https://maven.apache.org/guides/getting-started/maven-in-five-minutes.html</vt:lpstr>
      <vt:lpstr>pom文件关键标签讲义 https://maven.apache.org/pom.html</vt:lpstr>
      <vt:lpstr>.</vt:lpstr>
      <vt:lpstr>settings.xml关键标签  https://maven.apache.org/settings.html</vt:lpstr>
      <vt:lpstr>maven的version版本使用策略 https://maven.apache.org/pom.html</vt:lpstr>
      <vt:lpstr>maven的setting文件加密 http://maven.apache.org/guides/mini/guide-encryption.html</vt:lpstr>
      <vt:lpstr>maven的依赖机制 https://maven.apache.org/guides/introduction/introduction-to-dependency-mechanism.html</vt:lpstr>
      <vt:lpstr>maven的插件开发 http://maven.apache.org/guides/plugin/guide-java-plugin-development.html</vt:lpstr>
      <vt:lpstr>maven插件安利 分支：maven-plug 具体细节可以切换到分支查看</vt:lpstr>
      <vt:lpstr>maven的ci https://maven.apache.org/maven-ci-friendly.html</vt:lpstr>
      <vt:lpstr>logback在springboot中的使用 https://docs.spring.io/spring-boot/docs/2.2.0.M5/reference/html/spring-boot-features.html#boot-features-logback-extensions</vt:lpstr>
      <vt:lpstr>动态日志级别 https://docs.spring.io/spring-boot/docs/current/reference/htmlsingle/#production-ready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</dc:creator>
  <cp:lastModifiedBy>sunny</cp:lastModifiedBy>
  <cp:revision>350</cp:revision>
  <dcterms:created xsi:type="dcterms:W3CDTF">2019-09-06T10:01:11Z</dcterms:created>
  <dcterms:modified xsi:type="dcterms:W3CDTF">2019-09-06T10:01:11Z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