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20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1"/>
    <p:sldId id="264" r:id="rId12"/>
    <p:sldId id="265" r:id="rId13"/>
    <p:sldId id="266" r:id="rId14"/>
    <p:sldId id="269" r:id="rId15"/>
    <p:sldId id="267" r:id="rId16"/>
    <p:sldId id="270" r:id="rId17"/>
    <p:sldId id="268" r:id="rId18"/>
    <p:sldId id="271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C3300"/>
    <a:srgbClr val="FF3300"/>
    <a:srgbClr val="FF8D41"/>
    <a:srgbClr val="B2B2B2"/>
    <a:srgbClr val="202020"/>
    <a:srgbClr val="323232"/>
    <a:srgbClr val="CC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6"/>
        <p:guide pos="380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github.com/zhaoyunxing92/maven-learn-core&#13;" TargetMode="External"/><Relationship Id="rId1" Type="http://schemas.openxmlformats.org/officeDocument/2006/relationships/hyperlink" Target="https://github.com/zhaoyunxing92/maven-lear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maven.apache.org/pom.html&#13;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maven.apache.org/setting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>
              <a:lnSpc>
                <a:spcPct val="550000"/>
              </a:lnSpc>
            </a:pPr>
            <a:r>
              <a:rPr lang="zh-CN" altLang="en-US" b="1">
                <a:solidFill>
                  <a:srgbClr val="7030A0"/>
                </a:solidFill>
                <a:effectLst/>
              </a:rPr>
              <a:t>微服务架构</a:t>
            </a:r>
            <a:endParaRPr lang="zh-CN" altLang="en-US" b="1">
              <a:solidFill>
                <a:srgbClr val="7030A0"/>
              </a:solidFill>
              <a:effectLst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67455"/>
            <a:ext cx="9144000" cy="1955800"/>
          </a:xfrm>
        </p:spPr>
        <p:txBody>
          <a:bodyPr>
            <a:normAutofit lnSpcReduction="10000"/>
          </a:bodyPr>
          <a:p>
            <a:r>
              <a:rPr lang="zh-CN" altLang="en-US" sz="2800" b="1">
                <a:solidFill>
                  <a:srgbClr val="CC3300"/>
                </a:solidFill>
              </a:rPr>
              <a:t>赵云兴</a:t>
            </a:r>
            <a:endParaRPr lang="zh-CN" altLang="en-US" b="1"/>
          </a:p>
          <a:p>
            <a:r>
              <a:rPr lang="zh-CN" altLang="en-US" b="1"/>
              <a:t>代码地址</a:t>
            </a:r>
            <a:r>
              <a:rPr lang="en-US" altLang="zh-CN" b="1"/>
              <a:t>: </a:t>
            </a:r>
            <a:endParaRPr lang="en-US" altLang="zh-CN" b="1"/>
          </a:p>
          <a:p>
            <a:r>
              <a:rPr lang="en-US" altLang="zh-CN">
                <a:hlinkClick r:id="rId1" action="ppaction://hlinkfile"/>
              </a:rPr>
              <a:t>https://github.com/zhaoyunxing92/maven-learn</a:t>
            </a:r>
            <a:endParaRPr lang="en-US" altLang="zh-CN"/>
          </a:p>
          <a:p>
            <a:br>
              <a:rPr lang="en-US" altLang="zh-CN"/>
            </a:br>
            <a:r>
              <a:rPr lang="en-US" altLang="zh-CN">
                <a:hlinkClick r:id="rId2" action="ppaction://hlinkfile"/>
              </a:rPr>
              <a:t>https://github.com/zhaoyunxing92/maven-learn-core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2" grpId="1" animBg="1"/>
      <p:bldP spid="2" grpId="3" animBg="1"/>
      <p:bldP spid="2" grpId="5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maven的version版本使用策略</a:t>
            </a:r>
            <a:br>
              <a:rPr lang="zh-CN" altLang="en-US"/>
            </a:br>
            <a:r>
              <a:rPr lang="zh-CN" altLang="en-US" sz="1400" b="0">
                <a:hlinkClick r:id="rId1" action="ppaction://hlinkfile"/>
              </a:rPr>
              <a:t>https://maven.apache.org/pom.html</a:t>
            </a:r>
            <a:endParaRPr lang="zh-CN" altLang="en-US" sz="1400" b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691640"/>
            <a:ext cx="10515600" cy="4910455"/>
          </a:xfrm>
        </p:spPr>
        <p:txBody>
          <a:bodyPr>
            <a:normAutofit/>
          </a:bodyPr>
          <a:p>
            <a:pPr marL="0" indent="0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zh-CN" sz="1400"/>
              <a:t> </a:t>
            </a:r>
            <a:r>
              <a:rPr lang="zh-CN" altLang="en-US" sz="1400"/>
              <a:t>这个不重要，使用的也比较少。但是为什么要单独出来，主要是为了能看懂别人的代码</a:t>
            </a:r>
            <a:endParaRPr lang="zh-CN" altLang="en-US" sz="1400"/>
          </a:p>
          <a:p>
            <a:pPr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1400"/>
              <a:t> </a:t>
            </a:r>
            <a:r>
              <a:rPr lang="zh-CN" altLang="en-US" sz="1400">
                <a:solidFill>
                  <a:srgbClr val="FF3300"/>
                </a:solidFill>
              </a:rPr>
              <a:t>1.0</a:t>
            </a:r>
            <a:r>
              <a:rPr lang="zh-CN" altLang="en-US" sz="1400"/>
              <a:t>: 项目依赖版本是1.0</a:t>
            </a:r>
            <a:endParaRPr lang="zh-CN" altLang="en-US" sz="1400"/>
          </a:p>
          <a:p>
            <a:pPr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1400"/>
              <a:t> </a:t>
            </a:r>
            <a:r>
              <a:rPr lang="zh-CN" altLang="en-US" sz="1400">
                <a:solidFill>
                  <a:srgbClr val="FF3300"/>
                </a:solidFill>
              </a:rPr>
              <a:t>[1.0]</a:t>
            </a:r>
            <a:r>
              <a:rPr lang="zh-CN" altLang="en-US" sz="1400"/>
              <a:t>: 同上</a:t>
            </a:r>
            <a:endParaRPr lang="zh-CN" altLang="en-US" sz="1400"/>
          </a:p>
          <a:p>
            <a:pPr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1400"/>
              <a:t> </a:t>
            </a:r>
            <a:r>
              <a:rPr lang="zh-CN" altLang="en-US" sz="1400">
                <a:solidFill>
                  <a:srgbClr val="FF3300"/>
                </a:solidFill>
              </a:rPr>
              <a:t>(,1.0]</a:t>
            </a:r>
            <a:r>
              <a:rPr lang="zh-CN" altLang="en-US" sz="1400"/>
              <a:t>: x&lt;= 1.0 项目中如果存在</a:t>
            </a:r>
            <a:r>
              <a:rPr lang="zh-CN" altLang="en-US" sz="1400">
                <a:solidFill>
                  <a:srgbClr val="00B050"/>
                </a:solidFill>
              </a:rPr>
              <a:t>0.8</a:t>
            </a:r>
            <a:r>
              <a:rPr lang="zh-CN" altLang="en-US" sz="1400"/>
              <a:t>、</a:t>
            </a:r>
            <a:r>
              <a:rPr lang="zh-CN" altLang="en-US" sz="1400">
                <a:solidFill>
                  <a:srgbClr val="00B050"/>
                </a:solidFill>
              </a:rPr>
              <a:t>1.2</a:t>
            </a:r>
            <a:r>
              <a:rPr lang="zh-CN" altLang="en-US" sz="1400"/>
              <a:t>两个版本,则根据这个规则选择</a:t>
            </a:r>
            <a:r>
              <a:rPr lang="zh-CN" altLang="en-US" sz="1400">
                <a:solidFill>
                  <a:srgbClr val="00B050"/>
                </a:solidFill>
              </a:rPr>
              <a:t>0.8</a:t>
            </a:r>
            <a:r>
              <a:rPr lang="zh-CN" altLang="en-US" sz="1400"/>
              <a:t>.如果是一个</a:t>
            </a:r>
            <a:r>
              <a:rPr lang="zh-CN" altLang="en-US" sz="1400">
                <a:solidFill>
                  <a:srgbClr val="00B050"/>
                </a:solidFill>
              </a:rPr>
              <a:t>0.5</a:t>
            </a:r>
            <a:r>
              <a:rPr lang="zh-CN" altLang="en-US" sz="1400"/>
              <a:t>和</a:t>
            </a:r>
            <a:r>
              <a:rPr lang="zh-CN" altLang="en-US" sz="1400">
                <a:solidFill>
                  <a:srgbClr val="00B050"/>
                </a:solidFill>
              </a:rPr>
              <a:t>0.8</a:t>
            </a:r>
            <a:r>
              <a:rPr lang="zh-CN" altLang="en-US" sz="1400"/>
              <a:t>,最终选择的版本是</a:t>
            </a:r>
            <a:r>
              <a:rPr lang="zh-CN" altLang="en-US" sz="1400">
                <a:solidFill>
                  <a:srgbClr val="00B050"/>
                </a:solidFill>
              </a:rPr>
              <a:t>0.8</a:t>
            </a:r>
            <a:endParaRPr lang="zh-CN" altLang="en-US" sz="1400"/>
          </a:p>
          <a:p>
            <a:pPr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1400">
                <a:solidFill>
                  <a:srgbClr val="FF3300"/>
                </a:solidFill>
              </a:rPr>
              <a:t> [1.0,3.0]</a:t>
            </a:r>
            <a:r>
              <a:rPr lang="zh-CN" altLang="en-US" sz="1400"/>
              <a:t>: 1.0&lt;=x&lt;=3.0</a:t>
            </a:r>
            <a:endParaRPr lang="zh-CN" altLang="en-US" sz="1400"/>
          </a:p>
          <a:p>
            <a:pPr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1400">
                <a:solidFill>
                  <a:srgbClr val="FF3300"/>
                </a:solidFill>
              </a:rPr>
              <a:t> [1.0,3.0)</a:t>
            </a:r>
            <a:r>
              <a:rPr lang="zh-CN" altLang="en-US" sz="1400"/>
              <a:t> : 1.0&lt;=x&lt;3.0</a:t>
            </a:r>
            <a:endParaRPr lang="zh-CN" altLang="en-US" sz="1400"/>
          </a:p>
          <a:p>
            <a:pPr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1400"/>
              <a:t> </a:t>
            </a:r>
            <a:r>
              <a:rPr lang="zh-CN" altLang="en-US" sz="1400">
                <a:solidFill>
                  <a:srgbClr val="FF3300"/>
                </a:solidFill>
              </a:rPr>
              <a:t>[1.0,)</a:t>
            </a:r>
            <a:r>
              <a:rPr lang="zh-CN" altLang="en-US" sz="1400"/>
              <a:t> : x&gt;=1.0</a:t>
            </a:r>
            <a:endParaRPr lang="zh-CN" altLang="en-US" sz="1400"/>
          </a:p>
          <a:p>
            <a:pPr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1400">
                <a:solidFill>
                  <a:srgbClr val="FF3300"/>
                </a:solidFill>
              </a:rPr>
              <a:t> (,1.0],[3.0,)</a:t>
            </a:r>
            <a:r>
              <a:rPr lang="zh-CN" altLang="en-US" sz="1400"/>
              <a:t>: x&lt;=1.0 or x&gt;=3.0 如果现在有一个</a:t>
            </a:r>
            <a:r>
              <a:rPr lang="zh-CN" altLang="en-US" sz="1400">
                <a:solidFill>
                  <a:srgbClr val="00B050"/>
                </a:solidFill>
              </a:rPr>
              <a:t>0.8</a:t>
            </a:r>
            <a:r>
              <a:rPr lang="zh-CN" altLang="en-US" sz="1400"/>
              <a:t>、</a:t>
            </a:r>
            <a:r>
              <a:rPr lang="zh-CN" altLang="en-US" sz="1400">
                <a:solidFill>
                  <a:srgbClr val="00B050"/>
                </a:solidFill>
              </a:rPr>
              <a:t>2.0</a:t>
            </a:r>
            <a:r>
              <a:rPr lang="zh-CN" altLang="en-US" sz="1400"/>
              <a:t>、</a:t>
            </a:r>
            <a:r>
              <a:rPr lang="zh-CN" altLang="en-US" sz="1400">
                <a:solidFill>
                  <a:srgbClr val="00B050"/>
                </a:solidFill>
              </a:rPr>
              <a:t>3.2</a:t>
            </a:r>
            <a:r>
              <a:rPr lang="zh-CN" altLang="en-US" sz="1400"/>
              <a:t>三个版本,根据这条规则选择</a:t>
            </a:r>
            <a:r>
              <a:rPr lang="zh-CN" altLang="en-US" sz="1400">
                <a:solidFill>
                  <a:srgbClr val="00B050"/>
                </a:solidFill>
              </a:rPr>
              <a:t>3.2</a:t>
            </a:r>
            <a:endParaRPr lang="zh-CN" altLang="en-US" sz="1400"/>
          </a:p>
          <a:p>
            <a:pPr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1400">
                <a:solidFill>
                  <a:srgbClr val="FF3300"/>
                </a:solidFill>
              </a:rPr>
              <a:t> (,1.0),(3.0,)</a:t>
            </a:r>
            <a:r>
              <a:rPr lang="zh-CN" altLang="en-US" sz="1400"/>
              <a:t>: x&lt;1.0 or x&gt;3.0</a:t>
            </a:r>
            <a:endParaRPr lang="zh-CN" altLang="en-US"/>
          </a:p>
          <a:p>
            <a:pPr marL="0" indent="0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zh-CN" altLang="en-US" sz="1600">
                <a:solidFill>
                  <a:schemeClr val="tx1"/>
                </a:solidFill>
              </a:rPr>
              <a:t>技巧</a:t>
            </a:r>
            <a:r>
              <a:rPr lang="zh-CN" altLang="en-US" sz="160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zh-CN" altLang="en-US" sz="1600">
                <a:solidFill>
                  <a:srgbClr val="00B050"/>
                </a:solidFill>
              </a:rPr>
              <a:t>[</a:t>
            </a:r>
            <a:r>
              <a:rPr lang="zh-CN" altLang="en-US" sz="1600">
                <a:solidFill>
                  <a:schemeClr val="accent4">
                    <a:lumMod val="75000"/>
                  </a:schemeClr>
                </a:solidFill>
              </a:rPr>
              <a:t>在那边最终版本选择就靠近那边,且版本号最大的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>
              <a:lnSpc>
                <a:spcPct val="150000"/>
              </a:lnSpc>
            </a:pP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maven的setting文件加密</a:t>
            </a:r>
            <a:b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zh-CN" altLang="en-US"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http://maven.apache.org/guides/mini/guide-encryption.html</a:t>
            </a:r>
            <a:endParaRPr lang="zh-CN" altLang="en-US" sz="1400" b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83690"/>
            <a:ext cx="10515600" cy="5124450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zh-CN" altLang="en-US"/>
              <a:t>这个实际开发中应用不到主要在服务器上使用，防止密码泄露和多用户模式下工作（</a:t>
            </a:r>
            <a:r>
              <a:rPr lang="zh-CN" altLang="en-US" sz="1400">
                <a:solidFill>
                  <a:srgbClr val="FF0000"/>
                </a:solidFill>
              </a:rPr>
              <a:t>小坑</a:t>
            </a:r>
            <a:r>
              <a:rPr lang="zh-CN" altLang="en-US" sz="1400"/>
              <a:t>：</a:t>
            </a:r>
            <a:r>
              <a:rPr lang="zh-CN" altLang="en-US" sz="1400">
                <a:solidFill>
                  <a:srgbClr val="FF0000"/>
                </a:solidFill>
              </a:rPr>
              <a:t>密码删除一部分也可以成功</a:t>
            </a:r>
            <a:r>
              <a:rPr lang="en-US" altLang="zh-CN" sz="1400">
                <a:solidFill>
                  <a:srgbClr val="FF0000"/>
                </a:solidFill>
              </a:rPr>
              <a:t>deploy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Font typeface="+mj-lt"/>
              <a:buNone/>
            </a:pPr>
            <a:r>
              <a:rPr lang="en-US" altLang="zh-CN" sz="1800"/>
              <a:t> 1. mvn --encrypt-master-password</a:t>
            </a:r>
            <a:endParaRPr lang="en-US" altLang="zh-CN" sz="1800"/>
          </a:p>
          <a:p>
            <a:pPr marL="0" indent="0">
              <a:buFont typeface="+mj-lt"/>
              <a:buNone/>
            </a:pPr>
            <a:endParaRPr lang="en-US" altLang="zh-CN" sz="1800"/>
          </a:p>
          <a:p>
            <a:pPr marL="0" indent="0">
              <a:buFont typeface="+mj-lt"/>
              <a:buNone/>
            </a:pPr>
            <a:r>
              <a:rPr lang="en-US" altLang="zh-CN" sz="1800"/>
              <a:t> 2. </a:t>
            </a:r>
            <a:r>
              <a:rPr lang="zh-CN" altLang="en-US" sz="1800"/>
              <a:t>在</a:t>
            </a:r>
            <a:r>
              <a:rPr lang="en-US" altLang="zh-CN" sz="1800">
                <a:solidFill>
                  <a:srgbClr val="00B050"/>
                </a:solidFill>
              </a:rPr>
              <a:t>.m2</a:t>
            </a:r>
            <a:r>
              <a:rPr lang="zh-CN" altLang="en-US" sz="1800"/>
              <a:t>目录下创建文件</a:t>
            </a:r>
            <a:r>
              <a:rPr lang="en-US" altLang="zh-CN" sz="1800">
                <a:solidFill>
                  <a:srgbClr val="00B050"/>
                </a:solidFill>
              </a:rPr>
              <a:t>settings-security.xml</a:t>
            </a:r>
            <a:r>
              <a:rPr lang="zh-CN" altLang="en-US" sz="1800"/>
              <a:t>文件</a:t>
            </a:r>
            <a:r>
              <a:rPr lang="en-US" altLang="zh-CN" sz="1800"/>
              <a:t>,</a:t>
            </a:r>
            <a:r>
              <a:rPr lang="zh-CN" altLang="en-US" sz="1800"/>
              <a:t>复制上一步生成的秘钥</a:t>
            </a:r>
            <a:endParaRPr lang="zh-CN" altLang="en-US" sz="1800"/>
          </a:p>
          <a:p>
            <a:pPr marL="0" indent="0">
              <a:buFont typeface="+mj-lt"/>
              <a:buNone/>
            </a:pPr>
            <a:endParaRPr lang="zh-CN" altLang="en-US"/>
          </a:p>
          <a:p>
            <a:pPr marL="0" indent="0">
              <a:buFont typeface="+mj-lt"/>
              <a:buNone/>
            </a:pPr>
            <a:r>
              <a:rPr lang="zh-CN" altLang="en-US" sz="1200">
                <a:solidFill>
                  <a:srgbClr val="0070C0"/>
                </a:solidFill>
              </a:rPr>
              <a:t>    &lt;settingsSecurity&gt;</a:t>
            </a:r>
            <a:endParaRPr lang="zh-CN" altLang="en-US" sz="1200"/>
          </a:p>
          <a:p>
            <a:pPr marL="0" indent="0">
              <a:buFont typeface="+mj-lt"/>
              <a:buNone/>
            </a:pPr>
            <a:r>
              <a:rPr lang="zh-CN" altLang="en-US" sz="1200"/>
              <a:t>        </a:t>
            </a:r>
            <a:r>
              <a:rPr lang="zh-CN" altLang="en-US" sz="1200">
                <a:solidFill>
                  <a:srgbClr val="0070C0"/>
                </a:solidFill>
              </a:rPr>
              <a:t>&lt;master&gt;</a:t>
            </a:r>
            <a:r>
              <a:rPr lang="zh-CN" altLang="en-US" sz="1200"/>
              <a:t>{Hwe4CyV6F+YH7ZJ9frRNiOUFnkxM2z69AhoKWWe78GI=}</a:t>
            </a:r>
            <a:r>
              <a:rPr lang="zh-CN" altLang="en-US" sz="1200">
                <a:solidFill>
                  <a:srgbClr val="0070C0"/>
                </a:solidFill>
              </a:rPr>
              <a:t>&lt;/master&gt;</a:t>
            </a:r>
            <a:endParaRPr lang="zh-CN" altLang="en-US" sz="1200"/>
          </a:p>
          <a:p>
            <a:pPr marL="0" indent="0">
              <a:buFont typeface="+mj-lt"/>
              <a:buNone/>
            </a:pPr>
            <a:r>
              <a:rPr lang="zh-CN" altLang="en-US" sz="1200">
                <a:solidFill>
                  <a:srgbClr val="0070C0"/>
                </a:solidFill>
              </a:rPr>
              <a:t>   &lt;/settingsSecurity&gt;</a:t>
            </a:r>
            <a:endParaRPr lang="zh-CN" altLang="en-US" sz="1200">
              <a:solidFill>
                <a:srgbClr val="0070C0"/>
              </a:solidFill>
            </a:endParaRPr>
          </a:p>
          <a:p>
            <a:pPr marL="0" indent="0">
              <a:buFont typeface="+mj-lt"/>
              <a:buNone/>
            </a:pPr>
            <a:r>
              <a:rPr lang="zh-CN" altLang="en-US" sz="1200">
                <a:solidFill>
                  <a:srgbClr val="C00000"/>
                </a:solidFill>
              </a:rPr>
              <a:t>     如果你的这个文件在</a:t>
            </a:r>
            <a:r>
              <a:rPr lang="en-US" altLang="zh-CN" sz="1200">
                <a:solidFill>
                  <a:srgbClr val="C00000"/>
                </a:solidFill>
              </a:rPr>
              <a:t>u</a:t>
            </a:r>
            <a:r>
              <a:rPr lang="zh-CN" altLang="en-US" sz="1200">
                <a:solidFill>
                  <a:srgbClr val="C00000"/>
                </a:solidFill>
              </a:rPr>
              <a:t>盘则可以用</a:t>
            </a:r>
            <a:r>
              <a:rPr lang="en-US" altLang="zh-CN" sz="1200">
                <a:solidFill>
                  <a:srgbClr val="C00000"/>
                </a:solidFill>
              </a:rPr>
              <a:t>&lt;relocation&gt;</a:t>
            </a:r>
            <a:r>
              <a:rPr lang="zh-CN" altLang="en-US" sz="1200">
                <a:solidFill>
                  <a:srgbClr val="C00000"/>
                </a:solidFill>
              </a:rPr>
              <a:t>标签关联它</a:t>
            </a:r>
            <a:endParaRPr lang="zh-CN" altLang="en-US" sz="1200">
              <a:solidFill>
                <a:srgbClr val="0070C0"/>
              </a:solidFill>
            </a:endParaRPr>
          </a:p>
          <a:p>
            <a:pPr marL="0" indent="0">
              <a:buFont typeface="+mj-lt"/>
              <a:buNone/>
            </a:pPr>
            <a:r>
              <a:rPr lang="zh-CN" altLang="en-US" sz="1400">
                <a:solidFill>
                  <a:srgbClr val="0070C0"/>
                </a:solidFill>
              </a:rPr>
              <a:t> </a:t>
            </a:r>
            <a:r>
              <a:rPr lang="zh-CN" altLang="en-US" sz="1200">
                <a:solidFill>
                  <a:srgbClr val="0070C0"/>
                </a:solidFill>
              </a:rPr>
              <a:t> </a:t>
            </a:r>
            <a:r>
              <a:rPr lang="zh-CN" altLang="en-US" sz="1200">
                <a:solidFill>
                  <a:srgbClr val="0070C0"/>
                </a:solidFill>
                <a:sym typeface="+mn-ea"/>
              </a:rPr>
              <a:t>   &lt;settingsSecurity&gt;</a:t>
            </a:r>
            <a:endParaRPr lang="zh-CN" altLang="en-US" sz="1200"/>
          </a:p>
          <a:p>
            <a:pPr marL="0" indent="0">
              <a:buFont typeface="+mj-lt"/>
              <a:buNone/>
            </a:pPr>
            <a:r>
              <a:rPr lang="zh-CN" altLang="en-US" sz="1200">
                <a:sym typeface="+mn-ea"/>
              </a:rPr>
              <a:t>        </a:t>
            </a:r>
            <a:r>
              <a:rPr lang="zh-CN" altLang="en-US" sz="1200">
                <a:solidFill>
                  <a:srgbClr val="0070C0"/>
                </a:solidFill>
                <a:sym typeface="+mn-ea"/>
              </a:rPr>
              <a:t>&lt;relocation&gt;</a:t>
            </a:r>
            <a:r>
              <a:rPr lang="en-US" altLang="zh-CN" sz="1200">
                <a:solidFill>
                  <a:srgbClr val="0070C0"/>
                </a:solidFill>
                <a:sym typeface="+mn-ea"/>
              </a:rPr>
              <a:t>/sunny/zhaoyunxing/settings-security.xml</a:t>
            </a:r>
            <a:r>
              <a:rPr lang="zh-CN" altLang="en-US" sz="1200">
                <a:solidFill>
                  <a:srgbClr val="0070C0"/>
                </a:solidFill>
                <a:sym typeface="+mn-ea"/>
              </a:rPr>
              <a:t>&lt;/relocation&gt;</a:t>
            </a:r>
            <a:endParaRPr lang="zh-CN" altLang="en-US" sz="1200"/>
          </a:p>
          <a:p>
            <a:pPr marL="0" indent="0">
              <a:buFont typeface="+mj-lt"/>
              <a:buNone/>
            </a:pPr>
            <a:r>
              <a:rPr lang="zh-CN" altLang="en-US" sz="1200">
                <a:solidFill>
                  <a:srgbClr val="0070C0"/>
                </a:solidFill>
                <a:sym typeface="+mn-ea"/>
              </a:rPr>
              <a:t>   &lt;/settingsSecurity&gt;</a:t>
            </a:r>
            <a:endParaRPr lang="zh-CN" altLang="en-US" sz="1200">
              <a:solidFill>
                <a:srgbClr val="0070C0"/>
              </a:solidFill>
              <a:sym typeface="+mn-ea"/>
            </a:endParaRPr>
          </a:p>
          <a:p>
            <a:pPr marL="0" indent="0">
              <a:buFont typeface="+mj-lt"/>
              <a:buNone/>
            </a:pPr>
            <a:endParaRPr lang="zh-CN" altLang="en-US"/>
          </a:p>
          <a:p>
            <a:pPr marL="0" indent="0">
              <a:buFont typeface="+mj-lt"/>
              <a:buNone/>
            </a:pPr>
            <a:r>
              <a:rPr lang="en-US" altLang="zh-CN" sz="1800"/>
              <a:t>3.mvn --encrypt-password</a:t>
            </a:r>
            <a:endParaRPr lang="en-US" altLang="zh-CN" sz="1800"/>
          </a:p>
          <a:p>
            <a:pPr marL="0" indent="0">
              <a:buFont typeface="+mj-lt"/>
              <a:buNone/>
            </a:pPr>
            <a:endParaRPr lang="en-US" altLang="zh-CN" sz="1800"/>
          </a:p>
          <a:p>
            <a:pPr marL="0" indent="0">
              <a:buFont typeface="+mj-lt"/>
              <a:buNone/>
            </a:pPr>
            <a:r>
              <a:rPr lang="en-US" altLang="zh-CN" sz="1800"/>
              <a:t>4.</a:t>
            </a:r>
            <a:r>
              <a:rPr lang="zh-CN" altLang="en-US" sz="1800"/>
              <a:t>将生成的密文存放到</a:t>
            </a:r>
            <a:r>
              <a:rPr lang="en-US" altLang="zh-CN" sz="1800">
                <a:solidFill>
                  <a:srgbClr val="00B050"/>
                </a:solidFill>
              </a:rPr>
              <a:t>settings.xml</a:t>
            </a:r>
            <a:r>
              <a:rPr lang="zh-CN" altLang="en-US" sz="1800"/>
              <a:t>的</a:t>
            </a:r>
            <a:r>
              <a:rPr lang="en-US" altLang="zh-CN" sz="1800">
                <a:solidFill>
                  <a:srgbClr val="00B050"/>
                </a:solidFill>
              </a:rPr>
              <a:t>server</a:t>
            </a:r>
            <a:r>
              <a:rPr lang="zh-CN" altLang="en-US" sz="1800"/>
              <a:t>标签下的</a:t>
            </a:r>
            <a:r>
              <a:rPr lang="en-US" altLang="zh-CN" sz="1800">
                <a:solidFill>
                  <a:srgbClr val="00B050"/>
                </a:solidFill>
              </a:rPr>
              <a:t>password</a:t>
            </a:r>
            <a:r>
              <a:rPr lang="zh-CN" altLang="en-US" sz="1800"/>
              <a:t>标签下</a:t>
            </a:r>
            <a:endParaRPr lang="zh-CN" altLang="en-US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>
              <a:lnSpc>
                <a:spcPct val="150000"/>
              </a:lnSpc>
            </a:pP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maven的依赖机制</a:t>
            </a:r>
            <a:b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zh-CN" altLang="en-US"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https://maven.apache.org/guides/introduction/introduction-to-dependency-mechanism.html</a:t>
            </a:r>
            <a:endParaRPr lang="zh-CN" altLang="en-US" sz="1400" b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661160"/>
            <a:ext cx="10515600" cy="497014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 sz="1600">
                <a:solidFill>
                  <a:srgbClr val="FF6600"/>
                </a:solidFill>
              </a:rPr>
              <a:t>这个议题的最终目的是最小依赖原则，只有了解它的依赖机制才能做到最小依赖（分支：</a:t>
            </a:r>
            <a:r>
              <a:rPr lang="en-US" altLang="zh-CN" sz="1600">
                <a:solidFill>
                  <a:srgbClr val="FF6600"/>
                </a:solidFill>
              </a:rPr>
              <a:t>maven-dep-mechanism</a:t>
            </a:r>
            <a:r>
              <a:rPr lang="zh-CN" altLang="en-US" sz="1600">
                <a:solidFill>
                  <a:srgbClr val="FF6600"/>
                </a:solidFill>
              </a:rPr>
              <a:t>）</a:t>
            </a:r>
            <a:endParaRPr lang="zh-CN" altLang="en-US"/>
          </a:p>
          <a:p>
            <a:r>
              <a:rPr lang="zh-CN" altLang="en-US"/>
              <a:t>传递依赖</a:t>
            </a:r>
            <a:endParaRPr lang="zh-CN" altLang="en-US"/>
          </a:p>
          <a:p>
            <a:pPr marL="0" indent="0">
              <a:buNone/>
            </a:pPr>
            <a:r>
              <a:rPr lang="zh-CN" altLang="en-US" sz="1400"/>
              <a:t>      父</a:t>
            </a:r>
            <a:r>
              <a:rPr lang="en-US" altLang="zh-CN" sz="1400"/>
              <a:t>pom</a:t>
            </a:r>
            <a:r>
              <a:rPr lang="zh-CN" altLang="en-US" sz="1400"/>
              <a:t>依赖的</a:t>
            </a:r>
            <a:r>
              <a:rPr lang="en-US" altLang="zh-CN" sz="1400"/>
              <a:t>jar</a:t>
            </a:r>
            <a:r>
              <a:rPr lang="zh-CN" altLang="en-US" sz="1400"/>
              <a:t>会传递到全部子</a:t>
            </a:r>
            <a:r>
              <a:rPr lang="en-US" altLang="zh-CN" sz="1400"/>
              <a:t>pom</a:t>
            </a:r>
            <a:r>
              <a:rPr lang="zh-CN" altLang="en-US" sz="1400"/>
              <a:t>，</a:t>
            </a:r>
            <a:r>
              <a:rPr lang="en-US" altLang="zh-CN" sz="1400"/>
              <a:t>A</a:t>
            </a:r>
            <a:r>
              <a:rPr lang="zh-CN" altLang="en-US" sz="1400"/>
              <a:t>项目依赖的包也会传递到</a:t>
            </a:r>
            <a:r>
              <a:rPr lang="en-US" altLang="zh-CN" sz="1400"/>
              <a:t>B</a:t>
            </a:r>
            <a:r>
              <a:rPr lang="zh-CN" altLang="en-US" sz="1400"/>
              <a:t>项目如果想阻断则需要使用</a:t>
            </a:r>
            <a:r>
              <a:rPr lang="en-US" altLang="zh-CN" sz="1400">
                <a:solidFill>
                  <a:srgbClr val="FF6600"/>
                </a:solidFill>
              </a:rPr>
              <a:t>&lt;optional&gt;</a:t>
            </a:r>
            <a:r>
              <a:rPr lang="zh-CN" altLang="en-US" sz="1400"/>
              <a:t>标签或者使用</a:t>
            </a:r>
            <a:r>
              <a:rPr lang="en-US" altLang="zh-CN" sz="1400">
                <a:solidFill>
                  <a:srgbClr val="FF6600"/>
                </a:solidFill>
              </a:rPr>
              <a:t>&lt;exclusions&gt;</a:t>
            </a:r>
            <a:r>
              <a:rPr lang="zh-CN" altLang="en-US" sz="1400"/>
              <a:t>标签排除依赖。关于包冲突选择机制：链路最短原则和谁先声明用谁原则（具体看分支代码）</a:t>
            </a:r>
            <a:endParaRPr lang="zh-CN" altLang="en-US" sz="1400"/>
          </a:p>
          <a:p>
            <a:r>
              <a:rPr lang="zh-CN" altLang="en-US"/>
              <a:t>导入依赖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这里就拿</a:t>
            </a:r>
            <a:r>
              <a:rPr lang="en-US" altLang="zh-CN" sz="1400"/>
              <a:t>spring boot</a:t>
            </a:r>
            <a:r>
              <a:rPr lang="zh-CN" altLang="en-US" sz="1400"/>
              <a:t>举例，我们想批量导入它的版本依赖</a:t>
            </a:r>
            <a:endParaRPr lang="zh-CN" altLang="en-US" sz="1400"/>
          </a:p>
          <a:p>
            <a:pPr marL="0" indent="0" algn="l">
              <a:buNone/>
            </a:pPr>
            <a:r>
              <a:rPr lang="zh-CN" altLang="en-US" sz="1400"/>
              <a:t>   </a:t>
            </a:r>
            <a:r>
              <a:rPr lang="zh-CN" altLang="en-US" sz="1400">
                <a:solidFill>
                  <a:srgbClr val="00B0F0"/>
                </a:solidFill>
              </a:rPr>
              <a:t>&lt;dependencyManagement&gt;</a:t>
            </a:r>
            <a:endParaRPr lang="zh-CN" altLang="en-US" sz="1400"/>
          </a:p>
          <a:p>
            <a:pPr marL="457200" lvl="1" indent="0">
              <a:buNone/>
            </a:pPr>
            <a:r>
              <a:rPr lang="zh-CN" altLang="en-US" sz="1400"/>
              <a:t>    </a:t>
            </a:r>
            <a:r>
              <a:rPr lang="zh-CN" altLang="en-US" sz="1400">
                <a:solidFill>
                  <a:srgbClr val="00B0F0"/>
                </a:solidFill>
              </a:rPr>
              <a:t>&lt;dependencies&gt;</a:t>
            </a:r>
            <a:endParaRPr lang="zh-CN" altLang="en-US" sz="140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zh-CN" altLang="en-US" sz="1400"/>
              <a:t>      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</a:rPr>
              <a:t>  &lt;!--spring boot--&gt;</a:t>
            </a:r>
            <a:endParaRPr lang="zh-CN" altLang="en-US" sz="140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zh-CN" altLang="en-US" sz="1400"/>
              <a:t>        </a:t>
            </a:r>
            <a:r>
              <a:rPr lang="zh-CN" altLang="en-US" sz="1400">
                <a:solidFill>
                  <a:srgbClr val="00B0F0"/>
                </a:solidFill>
              </a:rPr>
              <a:t>&lt;dependency&gt;</a:t>
            </a:r>
            <a:endParaRPr lang="zh-CN" altLang="en-US" sz="1400"/>
          </a:p>
          <a:p>
            <a:pPr marL="457200" lvl="1" indent="0">
              <a:buNone/>
            </a:pPr>
            <a:r>
              <a:rPr lang="zh-CN" altLang="en-US" sz="1400"/>
              <a:t>            </a:t>
            </a:r>
            <a:r>
              <a:rPr lang="zh-CN" altLang="en-US" sz="1400">
                <a:solidFill>
                  <a:srgbClr val="00B0F0"/>
                </a:solidFill>
              </a:rPr>
              <a:t>&lt;groupId&gt;</a:t>
            </a:r>
            <a:r>
              <a:rPr lang="zh-CN" altLang="en-US" sz="1400"/>
              <a:t>org.springframework.boot</a:t>
            </a:r>
            <a:r>
              <a:rPr lang="zh-CN" altLang="en-US" sz="1400">
                <a:solidFill>
                  <a:srgbClr val="00B0F0"/>
                </a:solidFill>
              </a:rPr>
              <a:t>&lt;/groupId&gt;</a:t>
            </a:r>
            <a:endParaRPr lang="zh-CN" altLang="en-US" sz="140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zh-CN" altLang="en-US" sz="1400"/>
              <a:t>            </a:t>
            </a:r>
            <a:r>
              <a:rPr lang="zh-CN" altLang="en-US" sz="1400">
                <a:solidFill>
                  <a:srgbClr val="00B0F0"/>
                </a:solidFill>
              </a:rPr>
              <a:t>&lt;artifactId&gt;</a:t>
            </a:r>
            <a:r>
              <a:rPr lang="zh-CN" altLang="en-US" sz="1400"/>
              <a:t>spring-boot-dependencies</a:t>
            </a:r>
            <a:r>
              <a:rPr lang="zh-CN" altLang="en-US" sz="1400">
                <a:solidFill>
                  <a:srgbClr val="00B0F0"/>
                </a:solidFill>
              </a:rPr>
              <a:t>&lt;/artifactId&gt;</a:t>
            </a:r>
            <a:endParaRPr lang="zh-CN" altLang="en-US" sz="1400"/>
          </a:p>
          <a:p>
            <a:pPr marL="457200" lvl="1" indent="0">
              <a:buNone/>
            </a:pPr>
            <a:r>
              <a:rPr lang="zh-CN" altLang="en-US" sz="1400"/>
              <a:t>            </a:t>
            </a:r>
            <a:r>
              <a:rPr lang="zh-CN" altLang="en-US" sz="1400">
                <a:solidFill>
                  <a:srgbClr val="00B0F0"/>
                </a:solidFill>
              </a:rPr>
              <a:t>&lt;version&gt;</a:t>
            </a:r>
            <a:r>
              <a:rPr lang="zh-CN" altLang="en-US" sz="1400"/>
              <a:t>2.1.0-RELEASE</a:t>
            </a:r>
            <a:r>
              <a:rPr lang="zh-CN" altLang="en-US" sz="1400">
                <a:solidFill>
                  <a:srgbClr val="00B0F0"/>
                </a:solidFill>
              </a:rPr>
              <a:t>&lt;/version&gt;</a:t>
            </a:r>
            <a:endParaRPr lang="zh-CN" altLang="en-US" sz="1400"/>
          </a:p>
          <a:p>
            <a:pPr marL="457200" lvl="1" indent="0">
              <a:buNone/>
            </a:pPr>
            <a:r>
              <a:rPr lang="zh-CN" altLang="en-US" sz="1400"/>
              <a:t>            </a:t>
            </a:r>
            <a:r>
              <a:rPr lang="zh-CN" altLang="en-US" sz="1400">
                <a:solidFill>
                  <a:srgbClr val="00B0F0"/>
                </a:solidFill>
              </a:rPr>
              <a:t>&lt;type&gt;</a:t>
            </a:r>
            <a:r>
              <a:rPr lang="zh-CN" altLang="en-US" sz="1400"/>
              <a:t>pom</a:t>
            </a:r>
            <a:r>
              <a:rPr lang="zh-CN" altLang="en-US" sz="1400">
                <a:solidFill>
                  <a:srgbClr val="00B0F0"/>
                </a:solidFill>
              </a:rPr>
              <a:t>&lt;/type&gt;</a:t>
            </a:r>
            <a:endParaRPr lang="zh-CN" altLang="en-US" sz="1400"/>
          </a:p>
          <a:p>
            <a:pPr marL="457200" lvl="1" indent="0">
              <a:buNone/>
            </a:pPr>
            <a:r>
              <a:rPr lang="zh-CN" altLang="en-US" sz="1400"/>
              <a:t>            </a:t>
            </a:r>
            <a:r>
              <a:rPr lang="zh-CN" altLang="en-US" sz="1400">
                <a:solidFill>
                  <a:srgbClr val="00B0F0"/>
                </a:solidFill>
              </a:rPr>
              <a:t>&lt;scope&gt;</a:t>
            </a:r>
            <a:r>
              <a:rPr lang="zh-CN" altLang="en-US" sz="1400"/>
              <a:t>import</a:t>
            </a:r>
            <a:r>
              <a:rPr lang="zh-CN" altLang="en-US" sz="1400">
                <a:solidFill>
                  <a:srgbClr val="00B0F0"/>
                </a:solidFill>
              </a:rPr>
              <a:t>&lt;/scope&gt;</a:t>
            </a:r>
            <a:endParaRPr lang="zh-CN" altLang="en-US" sz="140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zh-CN" altLang="en-US" sz="1400"/>
              <a:t>        </a:t>
            </a:r>
            <a:r>
              <a:rPr lang="zh-CN" altLang="en-US" sz="1400">
                <a:solidFill>
                  <a:srgbClr val="00B0F0"/>
                </a:solidFill>
              </a:rPr>
              <a:t>&lt;/dependency&gt;</a:t>
            </a:r>
            <a:endParaRPr lang="zh-CN" altLang="en-US" sz="1400"/>
          </a:p>
          <a:p>
            <a:pPr marL="457200" lvl="1" indent="0">
              <a:buNone/>
            </a:pPr>
            <a:r>
              <a:rPr lang="zh-CN" altLang="en-US" sz="1400"/>
              <a:t>    </a:t>
            </a:r>
            <a:r>
              <a:rPr lang="zh-CN" altLang="en-US" sz="1400">
                <a:solidFill>
                  <a:srgbClr val="00B0F0"/>
                </a:solidFill>
              </a:rPr>
              <a:t>&lt;/dependencies&gt;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</a:t>
            </a:r>
            <a:r>
              <a:rPr lang="zh-CN" altLang="en-US" sz="1400">
                <a:solidFill>
                  <a:srgbClr val="00B0F0"/>
                </a:solidFill>
              </a:rPr>
              <a:t>&lt;/dependencyManagement&gt;</a:t>
            </a:r>
            <a:endParaRPr lang="zh-CN" altLang="en-US" sz="14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>
              <a:lnSpc>
                <a:spcPct val="150000"/>
              </a:lnSpc>
            </a:pP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maven的插件开发</a:t>
            </a:r>
            <a:b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zh-CN" altLang="en-US"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http://maven.apache.org/guides/plugin/guide-java-plugin-development.html</a:t>
            </a:r>
            <a:endParaRPr lang="zh-CN" altLang="en-US" sz="1400" b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83362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场景：使用插件自动生成</a:t>
            </a:r>
            <a:r>
              <a:rPr lang="en-US" altLang="zh-CN">
                <a:solidFill>
                  <a:schemeClr val="tx1"/>
                </a:solidFill>
              </a:rPr>
              <a:t>api</a:t>
            </a:r>
            <a:r>
              <a:rPr lang="zh-CN" altLang="en-US">
                <a:solidFill>
                  <a:schemeClr val="tx1"/>
                </a:solidFill>
              </a:rPr>
              <a:t>文档、代码等，这里主要说下参数读取和</a:t>
            </a:r>
            <a:r>
              <a:rPr lang="en-US" altLang="zh-CN">
                <a:solidFill>
                  <a:schemeClr val="tx1"/>
                </a:solidFill>
              </a:rPr>
              <a:t>debug</a:t>
            </a:r>
            <a:r>
              <a:rPr lang="zh-CN" altLang="en-US">
                <a:solidFill>
                  <a:schemeClr val="tx1"/>
                </a:solidFill>
              </a:rPr>
              <a:t>插件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>
                <a:solidFill>
                  <a:schemeClr val="tx1"/>
                </a:solidFill>
              </a:rPr>
              <a:t>pom</a:t>
            </a:r>
            <a:r>
              <a:rPr lang="zh-CN" altLang="en-US" sz="1600">
                <a:solidFill>
                  <a:schemeClr val="tx1"/>
                </a:solidFill>
              </a:rPr>
              <a:t>文件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200">
                <a:solidFill>
                  <a:srgbClr val="0070C0"/>
                </a:solidFill>
              </a:rPr>
              <a:t>&lt;plugin&gt;</a:t>
            </a:r>
            <a:endParaRPr lang="zh-CN" altLang="en-US" sz="12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200">
                <a:solidFill>
                  <a:schemeClr val="tx1"/>
                </a:solidFill>
              </a:rPr>
              <a:t>    </a:t>
            </a:r>
            <a:r>
              <a:rPr lang="zh-CN" altLang="en-US" sz="1200">
                <a:solidFill>
                  <a:srgbClr val="0070C0"/>
                </a:solidFill>
              </a:rPr>
              <a:t>&lt;groupId&gt;</a:t>
            </a:r>
            <a:r>
              <a:rPr lang="zh-CN" altLang="en-US" sz="1200">
                <a:solidFill>
                  <a:schemeClr val="tx1"/>
                </a:solidFill>
              </a:rPr>
              <a:t>io.github.sunny</a:t>
            </a:r>
            <a:r>
              <a:rPr lang="zh-CN" altLang="en-US" sz="1200">
                <a:solidFill>
                  <a:srgbClr val="0070C0"/>
                </a:solidFill>
              </a:rPr>
              <a:t>&lt;/groupId&gt;</a:t>
            </a:r>
            <a:endParaRPr lang="zh-CN" altLang="en-US" sz="12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200">
                <a:solidFill>
                  <a:schemeClr val="tx1"/>
                </a:solidFill>
              </a:rPr>
              <a:t>    </a:t>
            </a:r>
            <a:r>
              <a:rPr lang="zh-CN" altLang="en-US" sz="1200">
                <a:solidFill>
                  <a:srgbClr val="0070C0"/>
                </a:solidFill>
              </a:rPr>
              <a:t>&lt;artifactId&gt;</a:t>
            </a:r>
            <a:r>
              <a:rPr lang="zh-CN" altLang="en-US" sz="1200">
                <a:solidFill>
                  <a:schemeClr val="tx1"/>
                </a:solidFill>
              </a:rPr>
              <a:t>maven-plug-case</a:t>
            </a:r>
            <a:r>
              <a:rPr lang="zh-CN" altLang="en-US" sz="1200">
                <a:solidFill>
                  <a:srgbClr val="0070C0"/>
                </a:solidFill>
              </a:rPr>
              <a:t>&lt;/artifactId&gt;</a:t>
            </a:r>
            <a:endParaRPr lang="zh-CN" altLang="en-US" sz="12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200">
                <a:solidFill>
                  <a:schemeClr val="tx1"/>
                </a:solidFill>
              </a:rPr>
              <a:t>    </a:t>
            </a:r>
            <a:r>
              <a:rPr lang="zh-CN" altLang="en-US" sz="1200">
                <a:solidFill>
                  <a:srgbClr val="0070C0"/>
                </a:solidFill>
              </a:rPr>
              <a:t>&lt;configuration&gt;</a:t>
            </a:r>
            <a:endParaRPr lang="zh-CN" altLang="en-US" sz="12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200">
                <a:solidFill>
                  <a:schemeClr val="tx1"/>
                </a:solidFill>
              </a:rPr>
              <a:t>        </a:t>
            </a:r>
            <a:r>
              <a:rPr lang="zh-CN" altLang="en-US" sz="1200">
                <a:solidFill>
                  <a:srgbClr val="0070C0"/>
                </a:solidFill>
              </a:rPr>
              <a:t>&lt;name&gt;</a:t>
            </a:r>
            <a:r>
              <a:rPr lang="zh-CN" altLang="en-US" sz="1200">
                <a:solidFill>
                  <a:schemeClr val="tx1"/>
                </a:solidFill>
              </a:rPr>
              <a:t>sunny</a:t>
            </a:r>
            <a:r>
              <a:rPr lang="zh-CN" altLang="en-US" sz="1200">
                <a:solidFill>
                  <a:srgbClr val="0070C0"/>
                </a:solidFill>
              </a:rPr>
              <a:t>&lt;/name&gt;</a:t>
            </a:r>
            <a:endParaRPr lang="zh-CN" altLang="en-US" sz="12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200">
                <a:solidFill>
                  <a:schemeClr val="tx1"/>
                </a:solidFill>
              </a:rPr>
              <a:t>    </a:t>
            </a:r>
            <a:r>
              <a:rPr lang="zh-CN" altLang="en-US" sz="1200">
                <a:solidFill>
                  <a:srgbClr val="0070C0"/>
                </a:solidFill>
              </a:rPr>
              <a:t>&lt;/configuration&gt;</a:t>
            </a:r>
            <a:endParaRPr lang="zh-CN" altLang="en-US" sz="12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200">
                <a:solidFill>
                  <a:srgbClr val="0070C0"/>
                </a:solidFill>
              </a:rPr>
              <a:t>&lt;/plugin&gt;</a:t>
            </a:r>
            <a:endParaRPr lang="zh-CN" altLang="en-US" sz="120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zh-CN" altLang="en-US" sz="120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>
                <a:solidFill>
                  <a:schemeClr val="tx1"/>
                </a:solidFill>
              </a:rPr>
              <a:t>java</a:t>
            </a:r>
            <a:r>
              <a:rPr lang="zh-CN" altLang="en-US" sz="1600">
                <a:solidFill>
                  <a:schemeClr val="tx1"/>
                </a:solidFill>
              </a:rPr>
              <a:t>文件读取</a:t>
            </a:r>
            <a:r>
              <a:rPr lang="en-US" altLang="zh-CN" sz="1600">
                <a:solidFill>
                  <a:schemeClr val="tx1"/>
                </a:solidFill>
              </a:rPr>
              <a:t>name</a:t>
            </a:r>
            <a:r>
              <a:rPr lang="zh-CN" altLang="en-US" sz="1600">
                <a:solidFill>
                  <a:schemeClr val="tx1"/>
                </a:solidFill>
              </a:rPr>
              <a:t>标签则</a:t>
            </a:r>
            <a:endParaRPr lang="zh-CN" altLang="en-US" sz="1600">
              <a:solidFill>
                <a:schemeClr val="tx1"/>
              </a:solidFill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1400">
                <a:solidFill>
                  <a:schemeClr val="tx1"/>
                </a:solidFill>
              </a:rPr>
              <a:t>   </a:t>
            </a:r>
            <a:r>
              <a:rPr lang="zh-CN" altLang="en-US" sz="1400">
                <a:solidFill>
                  <a:srgbClr val="92D050"/>
                </a:solidFill>
              </a:rPr>
              <a:t>@Parameter</a:t>
            </a:r>
            <a:r>
              <a:rPr lang="zh-CN" altLang="en-US" sz="1400">
                <a:solidFill>
                  <a:schemeClr val="tx1"/>
                </a:solidFill>
              </a:rPr>
              <a:t>(</a:t>
            </a:r>
            <a:r>
              <a:rPr lang="zh-CN" altLang="en-US" sz="1400">
                <a:solidFill>
                  <a:srgbClr val="92D050"/>
                </a:solidFill>
              </a:rPr>
              <a:t>property</a:t>
            </a:r>
            <a:r>
              <a:rPr lang="zh-CN" altLang="en-US" sz="1400">
                <a:solidFill>
                  <a:schemeClr val="tx1"/>
                </a:solidFill>
              </a:rPr>
              <a:t> = "</a:t>
            </a:r>
            <a:r>
              <a:rPr lang="zh-CN" altLang="en-US" sz="1400">
                <a:solidFill>
                  <a:schemeClr val="tx2">
                    <a:lumMod val="50000"/>
                  </a:schemeClr>
                </a:solidFill>
              </a:rPr>
              <a:t>name</a:t>
            </a:r>
            <a:r>
              <a:rPr lang="zh-CN" altLang="en-US" sz="1400">
                <a:solidFill>
                  <a:schemeClr val="tx1"/>
                </a:solidFill>
              </a:rPr>
              <a:t>", </a:t>
            </a:r>
            <a:r>
              <a:rPr lang="zh-CN" altLang="en-US" sz="1400">
                <a:solidFill>
                  <a:srgbClr val="92D050"/>
                </a:solidFill>
              </a:rPr>
              <a:t>defaultValue </a:t>
            </a:r>
            <a:r>
              <a:rPr lang="zh-CN" altLang="en-US" sz="1400">
                <a:solidFill>
                  <a:schemeClr val="tx1"/>
                </a:solidFill>
              </a:rPr>
              <a:t>= "</a:t>
            </a:r>
            <a:r>
              <a:rPr lang="zh-CN" altLang="en-US" sz="1400">
                <a:solidFill>
                  <a:schemeClr val="tx2">
                    <a:lumMod val="50000"/>
                  </a:schemeClr>
                </a:solidFill>
              </a:rPr>
              <a:t>zhaoyunxing</a:t>
            </a:r>
            <a:r>
              <a:rPr lang="zh-CN" altLang="en-US" sz="1400">
                <a:solidFill>
                  <a:schemeClr val="tx1"/>
                </a:solidFill>
              </a:rPr>
              <a:t>")</a:t>
            </a:r>
            <a:endParaRPr lang="zh-CN" altLang="en-US" sz="1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chemeClr val="tx1"/>
                </a:solidFill>
              </a:rPr>
              <a:t>    </a:t>
            </a:r>
            <a:r>
              <a:rPr lang="zh-CN" altLang="en-US" sz="1400">
                <a:solidFill>
                  <a:srgbClr val="C00000"/>
                </a:solidFill>
              </a:rPr>
              <a:t>private </a:t>
            </a:r>
            <a:r>
              <a:rPr lang="zh-CN" altLang="en-US" sz="1400">
                <a:solidFill>
                  <a:srgbClr val="00B0F0"/>
                </a:solidFill>
              </a:rPr>
              <a:t>String </a:t>
            </a:r>
            <a:r>
              <a:rPr lang="zh-CN" altLang="en-US" sz="1400">
                <a:solidFill>
                  <a:schemeClr val="tx2">
                    <a:lumMod val="50000"/>
                  </a:schemeClr>
                </a:solidFill>
              </a:rPr>
              <a:t>name</a:t>
            </a:r>
            <a:r>
              <a:rPr lang="zh-CN" altLang="en-US" sz="1400">
                <a:solidFill>
                  <a:schemeClr val="tx1"/>
                </a:solidFill>
              </a:rPr>
              <a:t>;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</a:rPr>
              <a:t>如果想</a:t>
            </a:r>
            <a:r>
              <a:rPr lang="en-US" altLang="zh-CN">
                <a:solidFill>
                  <a:schemeClr val="tx1"/>
                </a:solidFill>
              </a:rPr>
              <a:t>debug</a:t>
            </a:r>
            <a:r>
              <a:rPr lang="zh-CN" altLang="en-US">
                <a:solidFill>
                  <a:schemeClr val="tx1"/>
                </a:solidFill>
              </a:rPr>
              <a:t>插件只需要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>
                <a:solidFill>
                  <a:srgbClr val="00B0F0"/>
                </a:solidFill>
              </a:rPr>
              <a:t>mvn</a:t>
            </a:r>
            <a:r>
              <a:rPr lang="en-US" altLang="zh-CN" sz="1600">
                <a:solidFill>
                  <a:srgbClr val="00B0F0"/>
                </a:solidFill>
              </a:rPr>
              <a:t>Debug</a:t>
            </a:r>
            <a:r>
              <a:rPr lang="zh-CN" altLang="en-US" sz="1600">
                <a:solidFill>
                  <a:schemeClr val="tx1"/>
                </a:solidFill>
              </a:rPr>
              <a:t> io.github.sunny:maven-plug-case:1.0:start</a:t>
            </a:r>
            <a:endParaRPr lang="zh-CN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maven插件安利</a:t>
            </a:r>
            <a:b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zh-CN" altLang="en-US"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分支：</a:t>
            </a:r>
            <a:r>
              <a:rPr lang="en-US" altLang="zh-CN"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maven-plug </a:t>
            </a:r>
            <a:r>
              <a:rPr lang="zh-CN" altLang="en-US"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具体细节可以切换到分支查看</a:t>
            </a:r>
            <a:endParaRPr lang="zh-CN" altLang="en-US" sz="1400" b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00B050"/>
                </a:solidFill>
              </a:rPr>
              <a:t>docker-maven-plugin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</a:t>
            </a:r>
            <a:r>
              <a:rPr lang="zh-CN" altLang="en-US" sz="1400"/>
              <a:t>这个插件主要可以很轻松的生成</a:t>
            </a:r>
            <a:r>
              <a:rPr lang="en-US" altLang="zh-CN" sz="1400"/>
              <a:t>docker images</a:t>
            </a:r>
            <a:endParaRPr lang="en-US" altLang="zh-CN" sz="1400"/>
          </a:p>
          <a:p>
            <a:r>
              <a:rPr lang="zh-CN" altLang="en-US">
                <a:solidFill>
                  <a:srgbClr val="00B050"/>
                </a:solidFill>
              </a:rPr>
              <a:t>git-commit-id-plugin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这个插件主要解决</a:t>
            </a:r>
            <a:r>
              <a:rPr lang="en-US" altLang="zh-CN" sz="1400"/>
              <a:t>git commit</a:t>
            </a:r>
            <a:r>
              <a:rPr lang="zh-CN" altLang="en-US" sz="1400"/>
              <a:t>信息的提取</a:t>
            </a:r>
            <a:endParaRPr lang="zh-CN" altLang="en-US" sz="1400"/>
          </a:p>
          <a:p>
            <a:r>
              <a:rPr lang="zh-CN" altLang="en-US">
                <a:solidFill>
                  <a:srgbClr val="00B050"/>
                </a:solidFill>
              </a:rPr>
              <a:t>appassembler-maven-plugin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r>
              <a:rPr lang="zh-CN" altLang="en-US" sz="1400"/>
              <a:t>这个插件主要是可以生成多个系统的运行文件</a:t>
            </a:r>
            <a:endParaRPr lang="en-US" altLang="zh-CN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>
              <a:lnSpc>
                <a:spcPct val="150000"/>
              </a:lnSpc>
            </a:pPr>
            <a: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maven</a:t>
            </a: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</a:t>
            </a:r>
            <a: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ci</a:t>
            </a:r>
            <a:b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altLang="zh-CN"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https://maven.apache.org/maven-ci-friendly.html</a:t>
            </a:r>
            <a:endParaRPr lang="en-US" altLang="zh-CN" sz="1400" b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949190"/>
          </a:xfrm>
        </p:spPr>
        <p:txBody>
          <a:bodyPr/>
          <a:p>
            <a:pPr marL="0" indent="0">
              <a:buNone/>
            </a:pPr>
            <a:r>
              <a:rPr lang="zh-CN" altLang="en-US" sz="1800">
                <a:solidFill>
                  <a:srgbClr val="CC3300"/>
                </a:solidFill>
              </a:rPr>
              <a:t>场景: 假如我们开发完成一个周期开发,或者完成一个版本开发需要编译一个</a:t>
            </a:r>
            <a:r>
              <a:rPr lang="en-US" altLang="zh-CN" sz="1800">
                <a:solidFill>
                  <a:srgbClr val="CC3300"/>
                </a:solidFill>
              </a:rPr>
              <a:t>2.0-SNAPSHOT</a:t>
            </a:r>
            <a:r>
              <a:rPr lang="zh-CN" altLang="en-US" sz="1800">
                <a:solidFill>
                  <a:srgbClr val="CC3300"/>
                </a:solidFill>
              </a:rPr>
              <a:t>版本</a:t>
            </a:r>
            <a:endParaRPr lang="zh-CN" altLang="en-US" sz="1800">
              <a:solidFill>
                <a:srgbClr val="CC3300"/>
              </a:solidFill>
            </a:endParaRPr>
          </a:p>
          <a:p>
            <a:r>
              <a:rPr lang="zh-CN" altLang="en-US" sz="1800"/>
              <a:t>在</a:t>
            </a:r>
            <a:r>
              <a:rPr lang="en-US" altLang="zh-CN" sz="1800"/>
              <a:t>3.5.0-beta-1</a:t>
            </a:r>
            <a:r>
              <a:rPr lang="zh-CN" altLang="en-US" sz="1800"/>
              <a:t>版本之前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200"/>
              <a:t>  # 先修改版本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 </a:t>
            </a:r>
            <a:r>
              <a:rPr lang="zh-CN" altLang="en-US" sz="1200">
                <a:solidFill>
                  <a:srgbClr val="00B050"/>
                </a:solidFill>
              </a:rPr>
              <a:t>mvn versions:set -DnewVersion</a:t>
            </a:r>
            <a:r>
              <a:rPr lang="zh-CN" altLang="en-US" sz="1200"/>
              <a:t>=2.0-SNAPSHOT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 # 这个时候会生成一个备份文件</a:t>
            </a:r>
            <a:r>
              <a:rPr lang="zh-CN" altLang="en-US" sz="1200">
                <a:solidFill>
                  <a:srgbClr val="FF6600"/>
                </a:solidFill>
              </a:rPr>
              <a:t>pom.xml.versionsBackup</a:t>
            </a:r>
            <a:r>
              <a:rPr lang="zh-CN" altLang="en-US" sz="1200"/>
              <a:t>,如果你测试发现编译的</a:t>
            </a:r>
            <a:r>
              <a:rPr lang="en-US" altLang="zh-CN" sz="1200">
                <a:solidFill>
                  <a:srgbClr val="FF6600"/>
                </a:solidFill>
              </a:rPr>
              <a:t>2.0</a:t>
            </a:r>
            <a:r>
              <a:rPr lang="zh-CN" altLang="en-US" sz="1200">
                <a:solidFill>
                  <a:srgbClr val="FF6600"/>
                </a:solidFill>
              </a:rPr>
              <a:t>-SNAPSHOT</a:t>
            </a:r>
            <a:r>
              <a:rPr lang="zh-CN" altLang="en-US" sz="1200"/>
              <a:t>需要归回滚或者放弃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 </a:t>
            </a:r>
            <a:r>
              <a:rPr lang="zh-CN" altLang="en-US" sz="1200">
                <a:solidFill>
                  <a:srgbClr val="00B050"/>
                </a:solidFill>
              </a:rPr>
              <a:t>mvn versions:revert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 # 确定后提交本次修改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 </a:t>
            </a:r>
            <a:r>
              <a:rPr lang="zh-CN" altLang="en-US" sz="1200">
                <a:solidFill>
                  <a:srgbClr val="00B050"/>
                </a:solidFill>
              </a:rPr>
              <a:t>mvn versions:commit</a:t>
            </a:r>
            <a:endParaRPr lang="zh-CN" altLang="en-US" sz="12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sz="1200">
                <a:solidFill>
                  <a:srgbClr val="00B050"/>
                </a:solidFill>
              </a:rPr>
              <a:t> </a:t>
            </a:r>
            <a:r>
              <a:rPr lang="zh-CN" altLang="en-US" sz="1200">
                <a:solidFill>
                  <a:schemeClr val="tx1"/>
                </a:solidFill>
              </a:rPr>
              <a:t> </a:t>
            </a:r>
            <a:r>
              <a:rPr lang="en-US" altLang="zh-CN" sz="1200">
                <a:solidFill>
                  <a:schemeClr val="tx1"/>
                </a:solidFill>
              </a:rPr>
              <a:t># </a:t>
            </a:r>
            <a:r>
              <a:rPr lang="zh-CN" altLang="en-US" sz="1200">
                <a:solidFill>
                  <a:schemeClr val="tx1"/>
                </a:solidFill>
              </a:rPr>
              <a:t>然后在</a:t>
            </a:r>
            <a:r>
              <a:rPr lang="en-US" altLang="zh-CN" sz="1200">
                <a:solidFill>
                  <a:schemeClr val="tx1"/>
                </a:solidFill>
              </a:rPr>
              <a:t>package</a:t>
            </a:r>
            <a:r>
              <a:rPr lang="zh-CN" altLang="en-US" sz="1200">
                <a:solidFill>
                  <a:schemeClr val="tx1"/>
                </a:solidFill>
              </a:rPr>
              <a:t>或者</a:t>
            </a:r>
            <a:r>
              <a:rPr lang="en-US" altLang="zh-CN" sz="1200">
                <a:solidFill>
                  <a:schemeClr val="tx1"/>
                </a:solidFill>
              </a:rPr>
              <a:t>deploy</a:t>
            </a:r>
            <a:endParaRPr lang="en-US" altLang="zh-CN" sz="12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rgbClr val="00B050"/>
                </a:solidFill>
              </a:rPr>
              <a:t>  mvn package/deploy</a:t>
            </a:r>
            <a:endParaRPr lang="zh-CN" altLang="en-US" sz="1200">
              <a:solidFill>
                <a:srgbClr val="00B050"/>
              </a:solidFill>
            </a:endParaRPr>
          </a:p>
          <a:p>
            <a:r>
              <a:rPr lang="zh-CN" altLang="en-US" sz="1800">
                <a:sym typeface="+mn-ea"/>
              </a:rPr>
              <a:t>在</a:t>
            </a:r>
            <a:r>
              <a:rPr lang="en-US" altLang="zh-CN" sz="1800">
                <a:sym typeface="+mn-ea"/>
              </a:rPr>
              <a:t>3.5.0-beta-1</a:t>
            </a:r>
            <a:r>
              <a:rPr lang="zh-CN" altLang="en-US" sz="1800">
                <a:sym typeface="+mn-ea"/>
              </a:rPr>
              <a:t>版本之后</a:t>
            </a:r>
            <a:endParaRPr lang="zh-CN" altLang="en-US" sz="1200"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70C0"/>
                </a:solidFill>
              </a:rPr>
              <a:t>添加了${revision}, ${sha1} , ${changelist} 三个关键字,方便动态修改版本</a:t>
            </a:r>
            <a:endParaRPr lang="en-US" altLang="zh-CN" sz="120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rgbClr val="00B050"/>
                </a:solidFill>
              </a:rPr>
              <a:t> mvn package/deploy -Drevision</a:t>
            </a:r>
            <a:r>
              <a:rPr lang="en-US" altLang="zh-CN" sz="1200">
                <a:solidFill>
                  <a:schemeClr val="tx1"/>
                </a:solidFill>
              </a:rPr>
              <a:t>=2.0-SNAPSHOT</a:t>
            </a:r>
            <a:endParaRPr lang="en-US" altLang="zh-CN" sz="12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200">
                <a:solidFill>
                  <a:schemeClr val="tx1"/>
                </a:solidFill>
              </a:rPr>
              <a:t>当然这样</a:t>
            </a:r>
            <a:r>
              <a:rPr lang="en-US" altLang="zh-CN" sz="1200">
                <a:solidFill>
                  <a:schemeClr val="tx1"/>
                </a:solidFill>
              </a:rPr>
              <a:t>pom</a:t>
            </a:r>
            <a:r>
              <a:rPr lang="zh-CN" altLang="en-US" sz="1200">
                <a:solidFill>
                  <a:schemeClr val="tx1"/>
                </a:solidFill>
              </a:rPr>
              <a:t>文件是需要添加</a:t>
            </a:r>
            <a:r>
              <a:rPr lang="zh-CN" altLang="en-US" sz="1200">
                <a:solidFill>
                  <a:srgbClr val="FF6600"/>
                </a:solidFill>
              </a:rPr>
              <a:t>flatten-maven-plugin</a:t>
            </a:r>
            <a:r>
              <a:rPr lang="zh-CN" altLang="en-US" sz="1200">
                <a:solidFill>
                  <a:schemeClr val="tx1"/>
                </a:solidFill>
              </a:rPr>
              <a:t>插件的，具体代码请看</a:t>
            </a:r>
            <a:r>
              <a:rPr lang="en-US" altLang="zh-CN" sz="1200">
                <a:solidFill>
                  <a:srgbClr val="FF6600"/>
                </a:solidFill>
              </a:rPr>
              <a:t>maven-ci</a:t>
            </a:r>
            <a:r>
              <a:rPr lang="zh-CN" altLang="en-US" sz="1200">
                <a:solidFill>
                  <a:schemeClr val="tx1"/>
                </a:solidFill>
              </a:rPr>
              <a:t>分支代码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>
              <a:lnSpc>
                <a:spcPct val="150000"/>
              </a:lnSpc>
            </a:pP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logback在springboot中的使用</a:t>
            </a:r>
            <a:b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zh-CN" altLang="en-US"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https://docs.spring.io/spring-boot/docs/2.2.0.M5/reference/html/spring-boot-features.html#boot-features-logback-extensions</a:t>
            </a:r>
            <a:endParaRPr lang="zh-CN" altLang="en-US" sz="1400" b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600"/>
              <a:t>这里主要说下</a:t>
            </a:r>
            <a:r>
              <a:rPr lang="en-US" altLang="zh-CN" sz="1600"/>
              <a:t>spring boot</a:t>
            </a:r>
            <a:r>
              <a:rPr lang="zh-CN" altLang="en-US" sz="1600"/>
              <a:t>对</a:t>
            </a:r>
            <a:r>
              <a:rPr lang="en-US" altLang="zh-CN" sz="1600"/>
              <a:t>logback</a:t>
            </a:r>
            <a:r>
              <a:rPr lang="zh-CN" altLang="en-US" sz="1600"/>
              <a:t>的扩展，</a:t>
            </a:r>
            <a:r>
              <a:rPr lang="en-US" altLang="zh-CN" sz="1600"/>
              <a:t>xml</a:t>
            </a:r>
            <a:r>
              <a:rPr lang="zh-CN" altLang="en-US" sz="1600"/>
              <a:t>跟</a:t>
            </a:r>
            <a:r>
              <a:rPr lang="en-US" altLang="zh-CN" sz="1600"/>
              <a:t>yml</a:t>
            </a:r>
            <a:r>
              <a:rPr lang="zh-CN" altLang="en-US" sz="1600"/>
              <a:t>配置怎么打通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springboot</a:t>
            </a:r>
            <a:r>
              <a:rPr lang="zh-CN" altLang="en-US" sz="1600"/>
              <a:t>建议我们命名</a:t>
            </a:r>
            <a:r>
              <a:rPr lang="en-US" altLang="zh-CN" sz="1600">
                <a:solidFill>
                  <a:srgbClr val="00B050"/>
                </a:solidFill>
              </a:rPr>
              <a:t>logback-spring.xml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100" y="68580"/>
            <a:ext cx="10744200" cy="747395"/>
          </a:xfrm>
        </p:spPr>
        <p:txBody>
          <a:bodyPr/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目录结构说明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815975"/>
            <a:ext cx="10078085" cy="1148588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1400"/>
              <a:t>├── base-dependencies  -- 管理依赖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│   ├── app-api-dependencies -- app web项目依赖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│   ├── common-dependencies -- 公共包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│   ├── service-api-dependencies -- 内部服务api依赖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│   ├── service-dependencies -- 内部服务依赖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│   └── web-api-dependencies -- web项目依赖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│ 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│  ---- 以上部分不在项目内,为了方便演示添加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│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├── server -- 内部服务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│   ├── order-server  -- 服务A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│   │   ├── order-api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│   │   └── order-service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│   └── user-server  -- 服务B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│       ├── user-api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│       └── user-service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└── server-api  --- 对外web服务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├── app-api  -- 手机端api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└── web-api  -- h5端api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1"/>
      <p:bldP spid="2" grpId="3"/>
      <p:bldP spid="2" grpId="5"/>
      <p:bldP spid="2" grpId="7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主要内容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内容占位符 3" descr="/home/sunny/Downloads/maven体系 (2).pngmaven体系 (2)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907858" y="1273493"/>
            <a:ext cx="8853170" cy="5590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maven</a:t>
            </a: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架构模式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245235"/>
            <a:ext cx="10515600" cy="5579745"/>
          </a:xfrm>
        </p:spPr>
        <p:txBody>
          <a:bodyPr>
            <a:noAutofit/>
          </a:bodyPr>
          <a:p>
            <a:pPr marL="0" indent="0">
              <a:buNone/>
            </a:pPr>
            <a:endParaRPr lang="zh-CN" altLang="en-US" sz="1700"/>
          </a:p>
          <a:p>
            <a:pPr marL="0" indent="0">
              <a:buNone/>
            </a:pPr>
            <a:r>
              <a:rPr lang="zh-CN" altLang="en-US" sz="2400">
                <a:solidFill>
                  <a:srgbClr val="FF0000"/>
                </a:solidFill>
              </a:rPr>
              <a:t>水平拆分: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来个服务</a:t>
            </a:r>
            <a:r>
              <a:rPr lang="zh-CN" altLang="en-US" sz="2400">
                <a:solidFill>
                  <a:srgbClr val="FF6600"/>
                </a:solidFill>
              </a:rPr>
              <a:t>单独创建</a:t>
            </a:r>
            <a:r>
              <a:rPr lang="zh-CN" altLang="en-US" sz="2400"/>
              <a:t>一个项目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</a:rPr>
              <a:t>优点</a:t>
            </a:r>
            <a:r>
              <a:rPr lang="zh-CN" altLang="en-US" sz="2400"/>
              <a:t>: 这样源头上物理隔离保证项目安全,独立性高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olidFill>
                  <a:srgbClr val="FFC000"/>
                </a:solidFill>
              </a:rPr>
              <a:t>缺点</a:t>
            </a:r>
            <a:r>
              <a:rPr lang="zh-CN" altLang="en-US" sz="2400"/>
              <a:t>: 开发之间交互复杂,需要依赖其他服务deploy才能开发,一个成员如果开发几个微服务需要频繁切换,开发效率低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olidFill>
                  <a:srgbClr val="FF0000"/>
                </a:solidFill>
              </a:rPr>
              <a:t>垂直拆分：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来个服务添加一个</a:t>
            </a:r>
            <a:r>
              <a:rPr lang="zh-CN" altLang="en-US" sz="2400">
                <a:solidFill>
                  <a:srgbClr val="FF6600"/>
                </a:solidFill>
              </a:rPr>
              <a:t>module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</a:rPr>
              <a:t>优点</a:t>
            </a:r>
            <a:r>
              <a:rPr lang="zh-CN" altLang="en-US" sz="2400"/>
              <a:t>: 代码都在一起,方便成员相互review,开发之间不需要mvn deploy交互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olidFill>
                  <a:srgbClr val="FFC000"/>
                </a:solidFill>
              </a:rPr>
              <a:t>缺点</a:t>
            </a:r>
            <a:r>
              <a:rPr lang="zh-CN" altLang="en-US" sz="2400"/>
              <a:t>: 代码全部公开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>
              <a:lnSpc>
                <a:spcPct val="150000"/>
              </a:lnSpc>
            </a:pPr>
            <a: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maven的生命周期</a:t>
            </a:r>
            <a:b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altLang="zh-CN"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https://maven.apache.org/guides/getting-started/maven-in-five-minutes.html</a:t>
            </a:r>
            <a:endParaRPr lang="en-US" altLang="zh-CN" sz="1400" b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985" y="1349375"/>
            <a:ext cx="10648315" cy="5266055"/>
          </a:xfrm>
        </p:spPr>
        <p:txBody>
          <a:bodyPr>
            <a:normAutofit fontScale="90000"/>
          </a:bodyPr>
          <a:p>
            <a:endParaRPr lang="zh-CN" altLang="en-US"/>
          </a:p>
          <a:p>
            <a:r>
              <a:rPr lang="zh-CN" altLang="en-US">
                <a:solidFill>
                  <a:srgbClr val="00B050"/>
                </a:solidFill>
              </a:rPr>
              <a:t>validate</a:t>
            </a:r>
            <a:r>
              <a:rPr lang="zh-CN" altLang="en-US"/>
              <a:t> 验证项目是否正确,pom依赖关系是否正确,但是不检查代码本身语法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00B050"/>
                </a:solidFill>
              </a:rPr>
              <a:t>compile</a:t>
            </a:r>
            <a:r>
              <a:rPr lang="zh-CN" altLang="en-US"/>
              <a:t> 编译项目代码(检查代码语法、pom依赖关系)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00B050"/>
                </a:solidFill>
              </a:rPr>
              <a:t>test</a:t>
            </a:r>
            <a:r>
              <a:rPr lang="zh-CN" altLang="en-US"/>
              <a:t> 执行单元测试代码(validate+compile)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00B050"/>
                </a:solidFill>
              </a:rPr>
              <a:t>package</a:t>
            </a:r>
            <a:r>
              <a:rPr lang="zh-CN" altLang="en-US"/>
              <a:t> 打包源码,jar/war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00B050"/>
                </a:solidFill>
              </a:rPr>
              <a:t>verify</a:t>
            </a:r>
            <a:r>
              <a:rPr lang="zh-CN" altLang="en-US"/>
              <a:t> 检验打的包是否有效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00B050"/>
                </a:solidFill>
              </a:rPr>
              <a:t>install</a:t>
            </a:r>
            <a:r>
              <a:rPr lang="zh-CN" altLang="en-US"/>
              <a:t> 安装源码到本地,一般不建议使用,除非你很了解maven的拉包机制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00B050"/>
                </a:solidFill>
              </a:rPr>
              <a:t>deploy</a:t>
            </a:r>
            <a:r>
              <a:rPr lang="zh-CN" altLang="en-US"/>
              <a:t> 打包上传服务器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>
              <a:lnSpc>
                <a:spcPct val="150000"/>
              </a:lnSpc>
            </a:pPr>
            <a: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maven</a:t>
            </a: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基础命令使用</a:t>
            </a:r>
            <a:b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zh-CN" altLang="en-US"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https://maven.apache.org/guides/getting-started/maven-in-five-minutes.html</a:t>
            </a:r>
            <a:endParaRPr lang="zh-CN" altLang="en-US" sz="1400" b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80604020202020204" pitchFamily="34" charset="0"/>
              <a:buChar char="•"/>
            </a:pPr>
            <a:r>
              <a:rPr lang="zh-CN" altLang="en-US">
                <a:solidFill>
                  <a:srgbClr val="FF6600"/>
                </a:solidFill>
                <a:sym typeface="+mn-ea"/>
              </a:rPr>
              <a:t>忽略本地</a:t>
            </a:r>
            <a:r>
              <a:rPr lang="en-US" altLang="zh-CN">
                <a:solidFill>
                  <a:srgbClr val="FF6600"/>
                </a:solidFill>
                <a:sym typeface="+mn-ea"/>
              </a:rPr>
              <a:t>snapshot</a:t>
            </a:r>
            <a:r>
              <a:rPr lang="zh-CN" altLang="en-US">
                <a:solidFill>
                  <a:srgbClr val="FF6600"/>
                </a:solidFill>
                <a:sym typeface="+mn-ea"/>
              </a:rPr>
              <a:t>包，强制拉去远程仓库包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rgbClr val="00B050"/>
                </a:solidFill>
              </a:rPr>
              <a:t> </a:t>
            </a:r>
            <a:r>
              <a:rPr lang="en-US" altLang="zh-CN" sz="1600">
                <a:solidFill>
                  <a:srgbClr val="00B050"/>
                </a:solidFill>
              </a:rPr>
              <a:t> </a:t>
            </a:r>
            <a:r>
              <a:rPr lang="en-US" altLang="zh-CN" sz="1600">
                <a:solidFill>
                  <a:srgbClr val="00B050"/>
                </a:solidFill>
                <a:sym typeface="+mn-ea"/>
              </a:rPr>
              <a:t>mvn compile -U</a:t>
            </a:r>
            <a:r>
              <a:rPr lang="zh-CN" altLang="en-US" sz="1600"/>
              <a:t>。注意不是</a:t>
            </a:r>
            <a:r>
              <a:rPr lang="en-US" altLang="zh-CN" sz="1600">
                <a:solidFill>
                  <a:srgbClr val="FFC000"/>
                </a:solidFill>
              </a:rPr>
              <a:t>mvn compile -up</a:t>
            </a:r>
            <a:endParaRPr lang="en-US" altLang="zh-CN" sz="1600">
              <a:solidFill>
                <a:srgbClr val="FFC000"/>
              </a:solidFill>
            </a:endParaRPr>
          </a:p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选择模块打包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 </a:t>
            </a:r>
            <a:r>
              <a:rPr lang="zh-CN" altLang="en-US" sz="1600">
                <a:solidFill>
                  <a:srgbClr val="00B050"/>
                </a:solidFill>
              </a:rPr>
              <a:t>mvn package -pl</a:t>
            </a:r>
            <a:r>
              <a:rPr lang="zh-CN" altLang="en-US" sz="1600">
                <a:solidFill>
                  <a:schemeClr val="tx1"/>
                </a:solidFill>
              </a:rPr>
              <a:t>  module-name </a:t>
            </a:r>
            <a:r>
              <a:rPr lang="zh-CN" altLang="en-US" sz="1600">
                <a:solidFill>
                  <a:srgbClr val="00B050"/>
                </a:solidFill>
              </a:rPr>
              <a:t>-am</a:t>
            </a:r>
            <a:r>
              <a:rPr lang="zh-CN" altLang="en-US" sz="1600">
                <a:solidFill>
                  <a:schemeClr val="tx1"/>
                </a:solidFill>
              </a:rPr>
              <a:t> 多个模块使用逗号分割。</a:t>
            </a:r>
            <a:endParaRPr lang="zh-CN" altLang="en-US" sz="1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>
                <a:solidFill>
                  <a:schemeClr val="tx1"/>
                </a:solidFill>
              </a:rPr>
              <a:t>     </a:t>
            </a:r>
            <a:r>
              <a:rPr lang="en-US" altLang="zh-CN" sz="1600">
                <a:solidFill>
                  <a:schemeClr val="bg1">
                    <a:lumMod val="65000"/>
                  </a:schemeClr>
                </a:solidFill>
              </a:rPr>
              <a:t>-pl</a:t>
            </a:r>
            <a:r>
              <a:rPr lang="zh-CN" altLang="en-US" sz="1600">
                <a:solidFill>
                  <a:schemeClr val="tx1"/>
                </a:solidFill>
              </a:rPr>
              <a:t>：的意思是可以选择编译某些模块而不是全部项目，参数可以是[groupId]:artifactId</a:t>
            </a:r>
            <a:r>
              <a:rPr lang="zh-CN" altLang="en-US">
                <a:solidFill>
                  <a:schemeClr val="tx1"/>
                </a:solidFill>
              </a:rPr>
              <a:t>或者相对路径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    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-am</a:t>
            </a:r>
            <a:r>
              <a:rPr lang="zh-CN" altLang="en-US">
                <a:solidFill>
                  <a:schemeClr val="tx1"/>
                </a:solidFill>
              </a:rPr>
              <a:t>：的意思是如果这个项目依赖其他模块则一起编译或打包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发布本地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jar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到私服仓库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en-US" sz="1600">
                <a:solidFill>
                  <a:schemeClr val="tx1"/>
                </a:solidFill>
              </a:rPr>
              <a:t>   </a:t>
            </a:r>
            <a:r>
              <a:rPr lang="en-US" altLang="zh-CN" sz="1600">
                <a:solidFill>
                  <a:srgbClr val="00B050"/>
                </a:solidFill>
              </a:rPr>
              <a:t>mvn deploy:deploy-file -Dfile</a:t>
            </a:r>
            <a:r>
              <a:rPr lang="en-US" altLang="zh-CN" sz="1600">
                <a:solidFill>
                  <a:schemeClr val="tx1"/>
                </a:solidFill>
              </a:rPr>
              <a:t>=</a:t>
            </a:r>
            <a:r>
              <a:rPr lang="zh-CN" altLang="en-US" sz="1600">
                <a:solidFill>
                  <a:schemeClr val="tx1"/>
                </a:solidFill>
              </a:rPr>
              <a:t>文件路径 </a:t>
            </a:r>
            <a:r>
              <a:rPr lang="en-US" altLang="zh-CN" sz="1600">
                <a:solidFill>
                  <a:srgbClr val="00B050"/>
                </a:solidFill>
              </a:rPr>
              <a:t>-DgroupId</a:t>
            </a:r>
            <a:r>
              <a:rPr lang="en-US" altLang="zh-CN" sz="1600">
                <a:solidFill>
                  <a:schemeClr val="tx1"/>
                </a:solidFill>
              </a:rPr>
              <a:t>=com.ccclubs </a:t>
            </a:r>
            <a:r>
              <a:rPr lang="en-US" altLang="zh-CN" sz="1600">
                <a:solidFill>
                  <a:srgbClr val="00B050"/>
                </a:solidFill>
              </a:rPr>
              <a:t>-DartifactId</a:t>
            </a:r>
            <a:r>
              <a:rPr lang="en-US" altLang="zh-CN" sz="1600">
                <a:solidFill>
                  <a:schemeClr val="tx1"/>
                </a:solidFill>
              </a:rPr>
              <a:t>=maven-learn </a:t>
            </a:r>
            <a:r>
              <a:rPr lang="en-US" altLang="zh-CN" sz="1600">
                <a:solidFill>
                  <a:srgbClr val="00B050"/>
                </a:solidFill>
              </a:rPr>
              <a:t>-Dversion</a:t>
            </a:r>
            <a:r>
              <a:rPr lang="en-US" altLang="zh-CN" sz="1600">
                <a:solidFill>
                  <a:schemeClr val="tx1"/>
                </a:solidFill>
              </a:rPr>
              <a:t>=1.0 </a:t>
            </a:r>
            <a:r>
              <a:rPr lang="en-US" altLang="zh-CN" sz="1600">
                <a:solidFill>
                  <a:srgbClr val="00B050"/>
                </a:solidFill>
              </a:rPr>
              <a:t>-DrepositoryId</a:t>
            </a:r>
            <a:r>
              <a:rPr lang="en-US" altLang="zh-CN" sz="1600">
                <a:solidFill>
                  <a:schemeClr val="tx1"/>
                </a:solidFill>
              </a:rPr>
              <a:t>=release </a:t>
            </a:r>
            <a:r>
              <a:rPr lang="en-US" altLang="zh-CN" sz="1600">
                <a:solidFill>
                  <a:srgbClr val="00B050"/>
                </a:solidFill>
              </a:rPr>
              <a:t>-Durl</a:t>
            </a:r>
            <a:r>
              <a:rPr lang="en-US" altLang="zh-CN" sz="1600">
                <a:solidFill>
                  <a:schemeClr val="tx1"/>
                </a:solidFill>
              </a:rPr>
              <a:t>=http://nexus.ccclubs.com:8081/repository/ubi-releases/</a:t>
            </a:r>
            <a:endParaRPr lang="en-US" altLang="zh-CN" sz="1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</a:rPr>
              <a:t> </a:t>
            </a:r>
            <a:r>
              <a:rPr lang="en-US" altLang="zh-CN" sz="16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-DrepositoryId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: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这个参数要跟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settings.xml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文件配置要对应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191135"/>
            <a:ext cx="10515600" cy="1171575"/>
          </a:xfrm>
        </p:spPr>
        <p:txBody>
          <a:bodyPr>
            <a:normAutofit fontScale="90000"/>
          </a:bodyPr>
          <a:p>
            <a:pPr>
              <a:lnSpc>
                <a:spcPct val="150000"/>
              </a:lnSpc>
            </a:pP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pom文件关键标签讲义</a:t>
            </a:r>
            <a:b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zh-CN" altLang="en-US"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https://maven.apache.org/</a:t>
            </a:r>
            <a:r>
              <a:rPr lang="en-US" altLang="zh-CN"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pom</a:t>
            </a:r>
            <a:r>
              <a:rPr lang="zh-CN" altLang="en-US"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.html</a:t>
            </a:r>
            <a:endParaRPr lang="zh-CN" altLang="en-US" sz="1400" b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68120"/>
            <a:ext cx="10515600" cy="4900295"/>
          </a:xfrm>
        </p:spPr>
        <p:txBody>
          <a:bodyPr>
            <a:normAutofit/>
          </a:bodyPr>
          <a:p>
            <a:r>
              <a:rPr lang="zh-CN" altLang="en-US">
                <a:solidFill>
                  <a:srgbClr val="00B050"/>
                </a:solidFill>
              </a:rPr>
              <a:t>dependencyManagement</a:t>
            </a:r>
            <a:endParaRPr lang="zh-CN" altLang="en-US"/>
          </a:p>
          <a:p>
            <a:pPr marL="0" indent="0">
              <a:buNone/>
            </a:pPr>
            <a:r>
              <a:rPr lang="zh-CN" altLang="en-US" sz="1600"/>
              <a:t>    这个标签主要功能是管理</a:t>
            </a:r>
            <a:r>
              <a:rPr lang="en-US" altLang="zh-CN" sz="1600"/>
              <a:t>jar</a:t>
            </a:r>
            <a:r>
              <a:rPr lang="zh-CN" altLang="en-US" sz="1600"/>
              <a:t>版本的，子项目可以不用写版本交给父</a:t>
            </a:r>
            <a:r>
              <a:rPr lang="en-US" altLang="zh-CN" sz="1600"/>
              <a:t>pom</a:t>
            </a:r>
            <a:r>
              <a:rPr lang="zh-CN" altLang="en-US" sz="1600"/>
              <a:t>统一管理，同理</a:t>
            </a:r>
            <a:r>
              <a:rPr lang="zh-CN" altLang="en-US" sz="1600">
                <a:solidFill>
                  <a:srgbClr val="FF8D41"/>
                </a:solidFill>
              </a:rPr>
              <a:t>pluginManagement</a:t>
            </a:r>
            <a:r>
              <a:rPr lang="zh-CN" altLang="en-US" sz="1600"/>
              <a:t>标签是管理插件版本的</a:t>
            </a:r>
            <a:endParaRPr lang="zh-CN" altLang="en-US" sz="1600"/>
          </a:p>
          <a:p>
            <a:pPr>
              <a:buFont typeface="Arial" panose="02080604020202020204" pitchFamily="34" charset="0"/>
              <a:buChar char="•"/>
            </a:pPr>
            <a:r>
              <a:rPr lang="zh-CN" altLang="en-US">
                <a:solidFill>
                  <a:srgbClr val="00B050"/>
                </a:solidFill>
              </a:rPr>
              <a:t>packaging</a:t>
            </a:r>
            <a:endParaRPr lang="zh-CN" altLang="en-US">
              <a:solidFill>
                <a:srgbClr val="00B050"/>
              </a:solidFill>
            </a:endParaRPr>
          </a:p>
          <a:p>
            <a:pPr marL="0" indent="0">
              <a:buFont typeface="Arial" panose="02080604020202020204" pitchFamily="34" charset="0"/>
              <a:buNone/>
            </a:pPr>
            <a:r>
              <a:rPr lang="zh-CN" altLang="en-US">
                <a:solidFill>
                  <a:srgbClr val="00B050"/>
                </a:solidFill>
              </a:rPr>
              <a:t>  </a:t>
            </a:r>
            <a:r>
              <a:rPr lang="zh-CN" altLang="en-US" sz="1600">
                <a:solidFill>
                  <a:schemeClr val="tx1"/>
                </a:solidFill>
              </a:rPr>
              <a:t> 这个是定改</a:t>
            </a:r>
            <a:r>
              <a:rPr lang="en-US" altLang="zh-CN" sz="1600">
                <a:solidFill>
                  <a:schemeClr val="tx1"/>
                </a:solidFill>
              </a:rPr>
              <a:t>pom</a:t>
            </a:r>
            <a:r>
              <a:rPr lang="zh-CN" altLang="en-US" sz="1600">
                <a:solidFill>
                  <a:schemeClr val="tx1"/>
                </a:solidFill>
              </a:rPr>
              <a:t>的工作模式。</a:t>
            </a:r>
            <a:r>
              <a:rPr lang="en-US" altLang="zh-CN" sz="1600">
                <a:solidFill>
                  <a:schemeClr val="tx1"/>
                </a:solidFill>
              </a:rPr>
              <a:t>jar</a:t>
            </a:r>
            <a:r>
              <a:rPr lang="zh-CN" altLang="en-US" sz="1600">
                <a:solidFill>
                  <a:schemeClr val="tx1"/>
                </a:solidFill>
              </a:rPr>
              <a:t>、</a:t>
            </a:r>
            <a:r>
              <a:rPr lang="en-US" altLang="zh-CN" sz="1600">
                <a:solidFill>
                  <a:schemeClr val="tx1"/>
                </a:solidFill>
              </a:rPr>
              <a:t>war</a:t>
            </a:r>
            <a:r>
              <a:rPr lang="zh-CN" altLang="en-US" sz="1600">
                <a:solidFill>
                  <a:schemeClr val="tx1"/>
                </a:solidFill>
              </a:rPr>
              <a:t>、</a:t>
            </a:r>
            <a:r>
              <a:rPr lang="en-US" altLang="zh-CN" sz="1600">
                <a:solidFill>
                  <a:schemeClr val="tx1"/>
                </a:solidFill>
              </a:rPr>
              <a:t>pom</a:t>
            </a:r>
            <a:r>
              <a:rPr lang="zh-CN" altLang="en-US" sz="1600">
                <a:solidFill>
                  <a:schemeClr val="tx1"/>
                </a:solidFill>
              </a:rPr>
              <a:t>、maven-plugin</a:t>
            </a:r>
            <a:endParaRPr lang="zh-CN" altLang="en-US" sz="1600">
              <a:solidFill>
                <a:schemeClr val="tx1"/>
              </a:solidFill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zh-CN" altLang="en-US">
                <a:solidFill>
                  <a:srgbClr val="00B050"/>
                </a:solidFill>
              </a:rPr>
              <a:t>distributionManagement</a:t>
            </a:r>
            <a:endParaRPr lang="zh-CN" altLang="en-US">
              <a:solidFill>
                <a:srgbClr val="00B050"/>
              </a:solidFill>
            </a:endParaRPr>
          </a:p>
          <a:p>
            <a:pPr marL="0" indent="0">
              <a:buFont typeface="Arial" panose="02080604020202020204" pitchFamily="34" charset="0"/>
              <a:buNone/>
            </a:pPr>
            <a:r>
              <a:rPr lang="zh-CN" altLang="en-US">
                <a:solidFill>
                  <a:schemeClr val="tx1"/>
                </a:solidFill>
              </a:rPr>
              <a:t>    </a:t>
            </a:r>
            <a:r>
              <a:rPr lang="zh-CN" altLang="en-US" sz="1600">
                <a:solidFill>
                  <a:schemeClr val="tx1"/>
                </a:solidFill>
              </a:rPr>
              <a:t>这个定义</a:t>
            </a:r>
            <a:r>
              <a:rPr lang="en-US" altLang="zh-CN" sz="1600">
                <a:solidFill>
                  <a:schemeClr val="tx1"/>
                </a:solidFill>
              </a:rPr>
              <a:t>deploy</a:t>
            </a:r>
            <a:r>
              <a:rPr lang="zh-CN" altLang="en-US" sz="1600">
                <a:solidFill>
                  <a:schemeClr val="tx1"/>
                </a:solidFill>
              </a:rPr>
              <a:t>位置的，</a:t>
            </a:r>
            <a:r>
              <a:rPr lang="en-US" altLang="zh-CN" sz="1600">
                <a:solidFill>
                  <a:schemeClr val="tx1"/>
                </a:solidFill>
              </a:rPr>
              <a:t>id</a:t>
            </a:r>
            <a:r>
              <a:rPr lang="zh-CN" altLang="en-US" sz="1600">
                <a:solidFill>
                  <a:schemeClr val="tx1"/>
                </a:solidFill>
              </a:rPr>
              <a:t>标签的值要跟</a:t>
            </a:r>
            <a:r>
              <a:rPr lang="en-US" altLang="zh-CN" sz="1600">
                <a:solidFill>
                  <a:schemeClr val="tx1"/>
                </a:solidFill>
              </a:rPr>
              <a:t>settings.xml</a:t>
            </a:r>
            <a:r>
              <a:rPr lang="zh-CN" altLang="en-US" sz="1600">
                <a:solidFill>
                  <a:schemeClr val="tx1"/>
                </a:solidFill>
              </a:rPr>
              <a:t>文件的配置要对应</a:t>
            </a:r>
            <a:endParaRPr lang="zh-CN" altLang="en-US" sz="1600">
              <a:solidFill>
                <a:schemeClr val="tx1"/>
              </a:solidFill>
            </a:endParaRPr>
          </a:p>
          <a:p>
            <a:pPr marL="457200" lvl="1" indent="0">
              <a:buFont typeface="Arial" panose="02080604020202020204" pitchFamily="34" charset="0"/>
              <a:buNone/>
            </a:pPr>
            <a:r>
              <a:rPr lang="zh-CN" altLang="en-US" sz="1200">
                <a:solidFill>
                  <a:schemeClr val="tx1"/>
                </a:solidFill>
              </a:rPr>
              <a:t>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</a:rPr>
              <a:t> &lt;distributionManagement&gt;</a:t>
            </a:r>
            <a:endParaRPr lang="zh-CN" altLang="en-US" sz="1200">
              <a:solidFill>
                <a:schemeClr val="tx1"/>
              </a:solidFill>
            </a:endParaRPr>
          </a:p>
          <a:p>
            <a:pPr marL="457200" lvl="1" indent="0">
              <a:buFont typeface="Arial" panose="02080604020202020204" pitchFamily="34" charset="0"/>
              <a:buNone/>
            </a:pPr>
            <a:r>
              <a:rPr lang="zh-CN" altLang="en-US" sz="1200">
                <a:solidFill>
                  <a:schemeClr val="tx1"/>
                </a:solidFill>
              </a:rPr>
              <a:t>       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</a:rPr>
              <a:t>&lt;repository&gt;</a:t>
            </a:r>
            <a:endParaRPr lang="zh-CN" altLang="en-US" sz="1200">
              <a:solidFill>
                <a:schemeClr val="tx1"/>
              </a:solidFill>
            </a:endParaRPr>
          </a:p>
          <a:p>
            <a:pPr marL="457200" lvl="1" indent="0">
              <a:buFont typeface="Arial" panose="02080604020202020204" pitchFamily="34" charset="0"/>
              <a:buNone/>
            </a:pPr>
            <a:r>
              <a:rPr lang="zh-CN" altLang="en-US" sz="1200">
                <a:solidFill>
                  <a:schemeClr val="tx1"/>
                </a:solidFill>
              </a:rPr>
              <a:t>           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</a:rPr>
              <a:t>&lt;id&gt;</a:t>
            </a:r>
            <a:r>
              <a:rPr lang="zh-CN" altLang="en-US" sz="1200">
                <a:solidFill>
                  <a:schemeClr val="tx1"/>
                </a:solidFill>
              </a:rPr>
              <a:t>ubi-repository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</a:rPr>
              <a:t>&lt;/id&gt;</a:t>
            </a:r>
            <a:endParaRPr lang="zh-CN" altLang="en-US" sz="1200">
              <a:solidFill>
                <a:schemeClr val="tx1"/>
              </a:solidFill>
            </a:endParaRPr>
          </a:p>
          <a:p>
            <a:pPr marL="457200" lvl="1" indent="0">
              <a:buFont typeface="Arial" panose="02080604020202020204" pitchFamily="34" charset="0"/>
              <a:buNone/>
            </a:pPr>
            <a:r>
              <a:rPr lang="zh-CN" altLang="en-US" sz="1200">
                <a:solidFill>
                  <a:schemeClr val="tx1"/>
                </a:solidFill>
              </a:rPr>
              <a:t>           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</a:rPr>
              <a:t>&lt;url&gt;</a:t>
            </a:r>
            <a:r>
              <a:rPr lang="zh-CN" altLang="en-US" sz="1200">
                <a:solidFill>
                  <a:schemeClr val="tx1"/>
                </a:solidFill>
              </a:rPr>
              <a:t>http://nexus.ccclubs.com:8081/repository/ubi-releases/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</a:rPr>
              <a:t>&lt;/url&gt;</a:t>
            </a:r>
            <a:endParaRPr lang="zh-CN" altLang="en-US" sz="1200">
              <a:solidFill>
                <a:schemeClr val="tx1"/>
              </a:solidFill>
            </a:endParaRPr>
          </a:p>
          <a:p>
            <a:pPr marL="457200" lvl="1" indent="0">
              <a:buFont typeface="Arial" panose="02080604020202020204" pitchFamily="34" charset="0"/>
              <a:buNone/>
            </a:pPr>
            <a:r>
              <a:rPr lang="zh-CN" altLang="en-US" sz="1200">
                <a:solidFill>
                  <a:schemeClr val="tx1"/>
                </a:solidFill>
              </a:rPr>
              <a:t>      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</a:rPr>
              <a:t> &lt;/repository&gt;</a:t>
            </a:r>
            <a:endParaRPr lang="zh-CN" altLang="en-US" sz="1200">
              <a:solidFill>
                <a:schemeClr val="tx1"/>
              </a:solidFill>
            </a:endParaRPr>
          </a:p>
          <a:p>
            <a:pPr marL="457200" lvl="1" indent="0">
              <a:buFont typeface="Arial" panose="02080604020202020204" pitchFamily="34" charset="0"/>
              <a:buNone/>
            </a:pPr>
            <a:r>
              <a:rPr lang="zh-CN" altLang="en-US" sz="1200">
                <a:solidFill>
                  <a:schemeClr val="tx1"/>
                </a:solidFill>
              </a:rPr>
              <a:t>       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</a:rPr>
              <a:t>&lt;snapshotRepository&gt;</a:t>
            </a:r>
            <a:endParaRPr lang="zh-CN" altLang="en-US" sz="120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Font typeface="Arial" panose="02080604020202020204" pitchFamily="34" charset="0"/>
              <a:buNone/>
            </a:pPr>
            <a:r>
              <a:rPr lang="zh-CN" altLang="en-US" sz="1200">
                <a:solidFill>
                  <a:schemeClr val="tx1"/>
                </a:solidFill>
              </a:rPr>
              <a:t>           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</a:rPr>
              <a:t>&lt;id&gt;</a:t>
            </a:r>
            <a:r>
              <a:rPr lang="zh-CN" altLang="en-US" sz="1200">
                <a:solidFill>
                  <a:schemeClr val="tx1"/>
                </a:solidFill>
              </a:rPr>
              <a:t>ubi-snapshots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</a:rPr>
              <a:t>&lt;/id&gt;</a:t>
            </a:r>
            <a:endParaRPr lang="zh-CN" altLang="en-US" sz="120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Font typeface="Arial" panose="02080604020202020204" pitchFamily="34" charset="0"/>
              <a:buNone/>
            </a:pPr>
            <a:r>
              <a:rPr lang="zh-CN" altLang="en-US" sz="1200">
                <a:solidFill>
                  <a:schemeClr val="tx1"/>
                </a:solidFill>
              </a:rPr>
              <a:t>           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</a:rPr>
              <a:t>&lt;url&gt;</a:t>
            </a:r>
            <a:r>
              <a:rPr lang="zh-CN" altLang="en-US" sz="1200">
                <a:solidFill>
                  <a:schemeClr val="tx1"/>
                </a:solidFill>
              </a:rPr>
              <a:t>http://nexus.ccclubs.com:8081/repository/ubi-snapshots/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</a:rPr>
              <a:t>&lt;/url&gt;</a:t>
            </a:r>
            <a:endParaRPr lang="zh-CN" altLang="en-US" sz="1200">
              <a:solidFill>
                <a:schemeClr val="tx1"/>
              </a:solidFill>
            </a:endParaRPr>
          </a:p>
          <a:p>
            <a:pPr marL="457200" lvl="1" indent="0">
              <a:buFont typeface="Arial" panose="02080604020202020204" pitchFamily="34" charset="0"/>
              <a:buNone/>
            </a:pPr>
            <a:r>
              <a:rPr lang="zh-CN" altLang="en-US" sz="1200">
                <a:solidFill>
                  <a:schemeClr val="tx1"/>
                </a:solidFill>
              </a:rPr>
              <a:t>       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</a:rPr>
              <a:t>&lt;/snapshotRepository&gt;</a:t>
            </a:r>
            <a:endParaRPr lang="zh-CN" altLang="en-US" sz="120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Font typeface="Arial" panose="02080604020202020204" pitchFamily="34" charset="0"/>
              <a:buNone/>
            </a:pPr>
            <a:r>
              <a:rPr lang="zh-CN" altLang="en-US" sz="1200">
                <a:solidFill>
                  <a:schemeClr val="tx1"/>
                </a:solidFill>
              </a:rPr>
              <a:t> 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</a:rPr>
              <a:t>&lt;/distributionManagement&gt;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80604020202020204" pitchFamily="34" charset="0"/>
              <a:buChar char="•"/>
            </a:pPr>
            <a:endParaRPr lang="en-US" altLang="zh-CN">
              <a:solidFill>
                <a:srgbClr val="00B050"/>
              </a:solidFill>
            </a:endParaRPr>
          </a:p>
          <a:p>
            <a:pPr marL="0" indent="0">
              <a:buFont typeface="Arial" panose="02080604020202020204" pitchFamily="34" charset="0"/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Font typeface="Arial" panose="02080604020202020204" pitchFamily="34" charset="0"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0070" y="146685"/>
            <a:ext cx="10968990" cy="6637655"/>
          </a:xfrm>
        </p:spPr>
        <p:txBody>
          <a:bodyPr>
            <a:normAutofit fontScale="70000"/>
          </a:bodyPr>
          <a:p>
            <a:pPr algn="l">
              <a:buFont typeface="Arial" panose="02080604020202020204" pitchFamily="34" charset="0"/>
              <a:buChar char="•"/>
            </a:pPr>
            <a:r>
              <a:rPr lang="en-US" altLang="zh-CN">
                <a:solidFill>
                  <a:srgbClr val="00B050"/>
                </a:solidFill>
                <a:sym typeface="+mn-ea"/>
              </a:rPr>
              <a:t>repositories</a:t>
            </a:r>
            <a:endParaRPr lang="en-US" altLang="zh-CN">
              <a:solidFill>
                <a:srgbClr val="00B050"/>
              </a:solidFill>
            </a:endParaRPr>
          </a:p>
          <a:p>
            <a:pPr marL="0" indent="0" algn="l">
              <a:buFont typeface="Arial" panose="02080604020202020204" pitchFamily="34" charset="0"/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      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这个主要定义项目下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jar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的地址。这个可以配置策略，比如强制下载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snapshot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release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版本，跳过检查等，这个可以根据自身需要去了解不赘述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 algn="l">
              <a:buFont typeface="Arial" panose="02080604020202020204" pitchFamily="34" charset="0"/>
              <a:buNone/>
            </a:pP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00B050"/>
                </a:solidFill>
                <a:sym typeface="+mn-ea"/>
              </a:rPr>
              <a:t>optional</a:t>
            </a:r>
            <a:endParaRPr lang="en-US" altLang="zh-CN">
              <a:solidFill>
                <a:srgbClr val="00B050"/>
              </a:solidFill>
              <a:sym typeface="+mn-ea"/>
            </a:endParaRPr>
          </a:p>
          <a:p>
            <a:pPr marL="0" indent="0" algn="l">
              <a:buNone/>
            </a:pPr>
            <a:r>
              <a:rPr lang="en-US" altLang="zh-CN">
                <a:solidFill>
                  <a:srgbClr val="00B050"/>
                </a:solidFill>
                <a:sym typeface="+mn-ea"/>
              </a:rPr>
              <a:t>    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这个标签主要是可以阻断传递依赖关系，在解决包冗余的引入的一个重要手段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marL="0" indent="0" algn="l">
              <a:buNone/>
            </a:pPr>
            <a:endParaRPr lang="en-US" altLang="zh-CN">
              <a:solidFill>
                <a:srgbClr val="00B050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00B050"/>
                </a:solidFill>
                <a:sym typeface="+mn-ea"/>
              </a:rPr>
              <a:t>exclusions</a:t>
            </a:r>
            <a:endParaRPr lang="en-US" altLang="zh-CN">
              <a:solidFill>
                <a:srgbClr val="00B050"/>
              </a:solidFill>
              <a:sym typeface="+mn-ea"/>
            </a:endParaRPr>
          </a:p>
          <a:p>
            <a:pPr marL="0" indent="0" algn="l">
              <a:buNone/>
            </a:pPr>
            <a:r>
              <a:rPr lang="zh-CN" altLang="en-US">
                <a:solidFill>
                  <a:srgbClr val="00B050"/>
                </a:solidFill>
                <a:sym typeface="+mn-ea"/>
              </a:rPr>
              <a:t>    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这个主要是排除不要用的包，在解决包冲突的时候是一个很重要的手段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marL="0" indent="0" algn="l">
              <a:buNone/>
            </a:pPr>
            <a:endParaRPr lang="en-US" altLang="zh-CN" sz="1600">
              <a:solidFill>
                <a:srgbClr val="00B050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00B050"/>
                </a:solidFill>
                <a:sym typeface="+mn-ea"/>
              </a:rPr>
              <a:t>modules</a:t>
            </a:r>
            <a:endParaRPr lang="en-US" altLang="zh-CN" sz="1600">
              <a:solidFill>
                <a:srgbClr val="00B050"/>
              </a:solidFill>
              <a:sym typeface="+mn-ea"/>
            </a:endParaRPr>
          </a:p>
          <a:p>
            <a:pPr marL="0" indent="0" algn="l">
              <a:buNone/>
            </a:pPr>
            <a:r>
              <a:rPr lang="en-US" altLang="zh-CN" sz="1600">
                <a:solidFill>
                  <a:srgbClr val="00B050"/>
                </a:solidFill>
                <a:sym typeface="+mn-ea"/>
              </a:rPr>
              <a:t>     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这个主要是子父项目使用的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marL="0" indent="0" algn="l">
              <a:buNone/>
            </a:pP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rgbClr val="00B050"/>
                </a:solidFill>
                <a:sym typeface="+mn-ea"/>
              </a:rPr>
              <a:t>relativePath</a:t>
            </a:r>
            <a:endParaRPr lang="zh-CN" altLang="en-US">
              <a:solidFill>
                <a:srgbClr val="00B050"/>
              </a:solidFill>
              <a:sym typeface="+mn-ea"/>
            </a:endParaRPr>
          </a:p>
          <a:p>
            <a:pPr marL="0" indent="0" algn="l">
              <a:buNone/>
            </a:pPr>
            <a:r>
              <a:rPr lang="zh-CN" altLang="en-US">
                <a:solidFill>
                  <a:srgbClr val="00B050"/>
                </a:solidFill>
                <a:sym typeface="+mn-ea"/>
              </a:rPr>
              <a:t>    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这个主要是查找顺序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: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当前项目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&gt;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本地仓库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&gt;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远程仓库，如果是空则标示远程仓库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(&lt;relativePath/&gt;)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，默认是在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../pom.xml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  <a:p>
            <a:pPr marL="0" indent="0" algn="l">
              <a:buNone/>
            </a:pPr>
            <a:endParaRPr lang="en-US" altLang="zh-CN" sz="16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00B050"/>
                </a:solidFill>
                <a:sym typeface="+mn-ea"/>
              </a:rPr>
              <a:t>scope</a:t>
            </a:r>
            <a:endParaRPr lang="en-US" altLang="zh-CN">
              <a:solidFill>
                <a:srgbClr val="00B050"/>
              </a:solidFill>
              <a:sym typeface="+mn-ea"/>
            </a:endParaRPr>
          </a:p>
          <a:p>
            <a:pPr marL="0" indent="0" algn="l">
              <a:buNone/>
            </a:pPr>
            <a:r>
              <a:rPr lang="en-US" altLang="zh-CN">
                <a:solidFill>
                  <a:srgbClr val="00B050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  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compile: 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默认作用域，会传递到依赖项目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 algn="l">
              <a:buNone/>
            </a:pPr>
            <a:r>
              <a:rPr lang="zh-CN" altLang="en-US" sz="1400">
                <a:solidFill>
                  <a:schemeClr val="tx1"/>
                </a:solidFill>
                <a:sym typeface="+mn-ea"/>
              </a:rPr>
              <a:t>      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provided: 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这个只在编译和测试使用，不用传递到依赖的项目中去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,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典型的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servlet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包，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tomcat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已经提供了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 algn="l">
              <a:buNone/>
            </a:pPr>
            <a:r>
              <a:rPr lang="zh-CN" altLang="en-US" sz="1400">
                <a:solidFill>
                  <a:schemeClr val="tx1"/>
                </a:solidFill>
                <a:sym typeface="+mn-ea"/>
              </a:rPr>
              <a:t>      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runtime: 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运行和测试时使用但是编译的时候不使用，典型的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jdbc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包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 algn="l">
              <a:buNone/>
            </a:pPr>
            <a:r>
              <a:rPr lang="zh-CN" altLang="en-US" sz="1400">
                <a:solidFill>
                  <a:schemeClr val="tx1"/>
                </a:solidFill>
                <a:sym typeface="+mn-ea"/>
              </a:rPr>
              <a:t>      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test: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不会传递，只在测试使用，用于编译和运行测试代码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marL="0" indent="0" algn="l">
              <a:buNone/>
            </a:pPr>
            <a:r>
              <a:rPr lang="zh-CN" altLang="en-US" sz="1400">
                <a:solidFill>
                  <a:schemeClr val="tx1"/>
                </a:solidFill>
                <a:sym typeface="+mn-ea"/>
              </a:rPr>
              <a:t>      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system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：使用本地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jar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跟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provided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一样，但是这个时候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spring boot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打包会忽略它，如果也想打包进去需要添加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 algn="l">
              <a:buNone/>
            </a:pPr>
            <a:r>
              <a:rPr lang="zh-CN" altLang="en-US" sz="1400">
                <a:solidFill>
                  <a:schemeClr val="tx1"/>
                </a:solidFill>
                <a:sym typeface="+mn-ea"/>
              </a:rPr>
              <a:t>                    </a:t>
            </a:r>
            <a:r>
              <a:rPr lang="en-US" altLang="zh-CN" sz="1400">
                <a:solidFill>
                  <a:srgbClr val="FF8D41"/>
                </a:solidFill>
                <a:sym typeface="+mn-ea"/>
              </a:rPr>
              <a:t>&lt;includeSystemScope&gt;true&lt;/includeSystemScope&gt;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标签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>
          <a:xfrm flipV="1">
            <a:off x="10836275" y="-114300"/>
            <a:ext cx="76200" cy="76200"/>
          </a:xfrm>
        </p:spPr>
        <p:txBody>
          <a:bodyPr>
            <a:normAutofit/>
          </a:bodyPr>
          <a:p>
            <a:pPr algn="l"/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settings.xml关键标签</a:t>
            </a:r>
            <a:b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zh-CN" altLang="en-US" sz="40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zh-CN" altLang="en-US" sz="1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  <a:hlinkClick r:id="rId1" action="ppaction://hlinkfile"/>
              </a:rPr>
              <a:t>https://maven.apache.org/settings.html</a:t>
            </a:r>
            <a:endParaRPr lang="zh-CN" altLang="en-US" sz="1400" b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  <a:hlinkClick r:id="rId1" action="ppaction://hlinkfile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这个文件我不建议过多修改，最好的是只定义一个</a:t>
            </a:r>
            <a:r>
              <a:rPr lang="en-US" altLang="zh-CN"/>
              <a:t>jdk</a:t>
            </a:r>
            <a:r>
              <a:rPr lang="zh-CN" altLang="en-US"/>
              <a:t>版本（</a:t>
            </a:r>
            <a:r>
              <a:rPr lang="en-US" altLang="zh-CN"/>
              <a:t>maven</a:t>
            </a:r>
            <a:r>
              <a:rPr lang="zh-CN" altLang="en-US"/>
              <a:t>默认使用的是</a:t>
            </a:r>
            <a:r>
              <a:rPr lang="en-US" altLang="zh-CN"/>
              <a:t>jdk1.5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镜像什么的视情况而定，因为这个是全局的最好是不要配置镜像，除非项目都在一个仓库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r>
              <a:rPr lang="zh-CN" altLang="en-US" sz="1400">
                <a:solidFill>
                  <a:srgbClr val="0070C0"/>
                </a:solidFill>
              </a:rPr>
              <a:t>&lt;profile&gt;</a:t>
            </a:r>
            <a:endParaRPr lang="zh-CN" altLang="en-US" sz="1400"/>
          </a:p>
          <a:p>
            <a:pPr marL="457200" lvl="1" indent="0">
              <a:buNone/>
            </a:pPr>
            <a:r>
              <a:rPr lang="zh-CN" altLang="en-US" sz="1400"/>
              <a:t>    </a:t>
            </a:r>
            <a:r>
              <a:rPr lang="zh-CN" altLang="en-US" sz="1400">
                <a:solidFill>
                  <a:srgbClr val="0070C0"/>
                </a:solidFill>
              </a:rPr>
              <a:t>&lt;id&gt;</a:t>
            </a:r>
            <a:r>
              <a:rPr lang="zh-CN" altLang="en-US" sz="1400"/>
              <a:t>jdk-1.8</a:t>
            </a:r>
            <a:r>
              <a:rPr lang="zh-CN" altLang="en-US" sz="1400">
                <a:solidFill>
                  <a:srgbClr val="0070C0"/>
                </a:solidFill>
              </a:rPr>
              <a:t>&lt;/id&gt;</a:t>
            </a:r>
            <a:r>
              <a:rPr lang="zh-CN" altLang="en-US" sz="1400"/>
              <a:t>  </a:t>
            </a:r>
            <a:endParaRPr lang="zh-CN" altLang="en-US" sz="1400"/>
          </a:p>
          <a:p>
            <a:pPr marL="457200" lvl="1" indent="0">
              <a:buNone/>
            </a:pPr>
            <a:r>
              <a:rPr lang="zh-CN" altLang="en-US" sz="1400"/>
              <a:t>    </a:t>
            </a:r>
            <a:r>
              <a:rPr lang="zh-CN" altLang="en-US" sz="1400">
                <a:solidFill>
                  <a:srgbClr val="0070C0"/>
                </a:solidFill>
              </a:rPr>
              <a:t>&lt;activation&gt;</a:t>
            </a:r>
            <a:endParaRPr lang="zh-CN" altLang="en-US" sz="1400"/>
          </a:p>
          <a:p>
            <a:pPr marL="457200" lvl="1" indent="0">
              <a:buNone/>
            </a:pPr>
            <a:r>
              <a:rPr lang="zh-CN" altLang="en-US" sz="1400"/>
              <a:t>        </a:t>
            </a:r>
            <a:r>
              <a:rPr lang="zh-CN" altLang="en-US" sz="1400">
                <a:solidFill>
                  <a:srgbClr val="0070C0"/>
                </a:solidFill>
              </a:rPr>
              <a:t>&lt;activeByDefault&gt;</a:t>
            </a:r>
            <a:r>
              <a:rPr lang="zh-CN" altLang="en-US" sz="1400"/>
              <a:t>true</a:t>
            </a:r>
            <a:r>
              <a:rPr lang="zh-CN" altLang="en-US" sz="1400">
                <a:solidFill>
                  <a:srgbClr val="0070C0"/>
                </a:solidFill>
              </a:rPr>
              <a:t>&lt;/activeByDefault&gt;</a:t>
            </a:r>
            <a:endParaRPr lang="zh-CN" altLang="en-US" sz="1400"/>
          </a:p>
          <a:p>
            <a:pPr marL="457200" lvl="1" indent="0">
              <a:buNone/>
            </a:pPr>
            <a:r>
              <a:rPr lang="zh-CN" altLang="en-US" sz="1400"/>
              <a:t>        </a:t>
            </a:r>
            <a:r>
              <a:rPr lang="zh-CN" altLang="en-US" sz="1400">
                <a:solidFill>
                  <a:srgbClr val="0070C0"/>
                </a:solidFill>
              </a:rPr>
              <a:t>&lt;jdk&gt;</a:t>
            </a:r>
            <a:r>
              <a:rPr lang="zh-CN" altLang="en-US" sz="1400"/>
              <a:t>1.8</a:t>
            </a:r>
            <a:r>
              <a:rPr lang="zh-CN" altLang="en-US" sz="1400">
                <a:solidFill>
                  <a:srgbClr val="0070C0"/>
                </a:solidFill>
              </a:rPr>
              <a:t>&lt;/jdk&gt;</a:t>
            </a:r>
            <a:endParaRPr lang="zh-CN" altLang="en-US" sz="1400"/>
          </a:p>
          <a:p>
            <a:pPr marL="457200" lvl="1" indent="0">
              <a:buNone/>
            </a:pPr>
            <a:r>
              <a:rPr lang="zh-CN" altLang="en-US" sz="1400"/>
              <a:t>    </a:t>
            </a:r>
            <a:r>
              <a:rPr lang="zh-CN" altLang="en-US" sz="1400">
                <a:solidFill>
                  <a:srgbClr val="0070C0"/>
                </a:solidFill>
              </a:rPr>
              <a:t>&lt;/activation&gt;</a:t>
            </a:r>
            <a:endParaRPr lang="zh-CN" altLang="en-US" sz="1400"/>
          </a:p>
          <a:p>
            <a:pPr marL="457200" lvl="1" indent="0">
              <a:buNone/>
            </a:pPr>
            <a:r>
              <a:rPr lang="zh-CN" altLang="en-US" sz="1400"/>
              <a:t>    </a:t>
            </a:r>
            <a:r>
              <a:rPr lang="zh-CN" altLang="en-US" sz="1400">
                <a:solidFill>
                  <a:srgbClr val="0070C0"/>
                </a:solidFill>
              </a:rPr>
              <a:t>&lt;properties&gt;</a:t>
            </a:r>
            <a:endParaRPr lang="zh-CN" altLang="en-US" sz="1400"/>
          </a:p>
          <a:p>
            <a:pPr marL="457200" lvl="1" indent="0">
              <a:buNone/>
            </a:pPr>
            <a:r>
              <a:rPr lang="zh-CN" altLang="en-US" sz="1400"/>
              <a:t>        </a:t>
            </a:r>
            <a:r>
              <a:rPr lang="zh-CN" altLang="en-US" sz="1400">
                <a:solidFill>
                  <a:srgbClr val="0070C0"/>
                </a:solidFill>
              </a:rPr>
              <a:t>&lt;maven.compiler.source&gt;</a:t>
            </a:r>
            <a:r>
              <a:rPr lang="zh-CN" altLang="en-US" sz="1400"/>
              <a:t>1.8</a:t>
            </a:r>
            <a:r>
              <a:rPr lang="zh-CN" altLang="en-US" sz="1400">
                <a:solidFill>
                  <a:srgbClr val="0070C0"/>
                </a:solidFill>
              </a:rPr>
              <a:t>&lt;/maven.compiler.source&gt;</a:t>
            </a:r>
            <a:r>
              <a:rPr lang="zh-CN" altLang="en-US" sz="1400"/>
              <a:t> </a:t>
            </a:r>
            <a:endParaRPr lang="zh-CN" altLang="en-US" sz="1400"/>
          </a:p>
          <a:p>
            <a:pPr marL="457200" lvl="1" indent="0">
              <a:buNone/>
            </a:pPr>
            <a:r>
              <a:rPr lang="zh-CN" altLang="en-US" sz="1400"/>
              <a:t>        </a:t>
            </a:r>
            <a:r>
              <a:rPr lang="zh-CN" altLang="en-US" sz="1400">
                <a:solidFill>
                  <a:srgbClr val="0070C0"/>
                </a:solidFill>
              </a:rPr>
              <a:t>&lt;maven.compiler.target&gt;</a:t>
            </a:r>
            <a:r>
              <a:rPr lang="zh-CN" altLang="en-US" sz="1400"/>
              <a:t>1.8</a:t>
            </a:r>
            <a:r>
              <a:rPr lang="zh-CN" altLang="en-US" sz="1400">
                <a:solidFill>
                  <a:srgbClr val="0070C0"/>
                </a:solidFill>
              </a:rPr>
              <a:t>&lt;/maven.compiler.target&gt;</a:t>
            </a:r>
            <a:endParaRPr lang="zh-CN" altLang="en-US" sz="1400"/>
          </a:p>
          <a:p>
            <a:pPr marL="457200" lvl="1" indent="0">
              <a:buNone/>
            </a:pPr>
            <a:r>
              <a:rPr lang="zh-CN" altLang="en-US" sz="1400"/>
              <a:t>        </a:t>
            </a:r>
            <a:r>
              <a:rPr lang="zh-CN" altLang="en-US" sz="1400">
                <a:solidFill>
                  <a:srgbClr val="0070C0"/>
                </a:solidFill>
              </a:rPr>
              <a:t>&lt;maven.compiler.compilerVersion&gt;</a:t>
            </a:r>
            <a:r>
              <a:rPr lang="zh-CN" altLang="en-US" sz="1400"/>
              <a:t>1.8</a:t>
            </a:r>
            <a:r>
              <a:rPr lang="zh-CN" altLang="en-US" sz="1400">
                <a:solidFill>
                  <a:srgbClr val="0070C0"/>
                </a:solidFill>
              </a:rPr>
              <a:t>&lt;/maven.compiler.compilerVersion&gt;</a:t>
            </a:r>
            <a:endParaRPr lang="zh-CN" altLang="en-US" sz="1400"/>
          </a:p>
          <a:p>
            <a:pPr marL="457200" lvl="1" indent="0">
              <a:buNone/>
            </a:pPr>
            <a:r>
              <a:rPr lang="zh-CN" altLang="en-US" sz="1400"/>
              <a:t>    </a:t>
            </a:r>
            <a:r>
              <a:rPr lang="zh-CN" altLang="en-US" sz="1400">
                <a:solidFill>
                  <a:srgbClr val="0070C0"/>
                </a:solidFill>
              </a:rPr>
              <a:t>&lt;/properties&gt;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</a:t>
            </a:r>
            <a:r>
              <a:rPr lang="zh-CN" altLang="en-US" sz="1400">
                <a:solidFill>
                  <a:srgbClr val="0070C0"/>
                </a:solidFill>
              </a:rPr>
              <a:t>&lt;/profile&gt;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6346</Words>
  <Application>WPS 演示</Application>
  <PresentationFormat>宽屏</PresentationFormat>
  <Paragraphs>239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DejaVu Sans</vt:lpstr>
      <vt:lpstr>黑体</vt:lpstr>
      <vt:lpstr>AR PL UKai CN</vt:lpstr>
      <vt:lpstr>微软雅黑</vt:lpstr>
      <vt:lpstr>Arial Black</vt:lpstr>
      <vt:lpstr>微软雅黑</vt:lpstr>
      <vt:lpstr>宋体</vt:lpstr>
      <vt:lpstr>Arial Unicode MS</vt:lpstr>
      <vt:lpstr>Office 主题​​</vt:lpstr>
      <vt:lpstr>微服务架构</vt:lpstr>
      <vt:lpstr>目录结构说明</vt:lpstr>
      <vt:lpstr>主要内容</vt:lpstr>
      <vt:lpstr>maven架构模式</vt:lpstr>
      <vt:lpstr>maven的生命周期 https://maven.apache.org/guides/getting-started/maven-in-five-minutes.html</vt:lpstr>
      <vt:lpstr>maven基础命令使用 https://maven.apache.org/guides/getting-started/maven-in-five-minutes.html</vt:lpstr>
      <vt:lpstr>pom文件关键标签讲义 https://maven.apache.org/pom.html</vt:lpstr>
      <vt:lpstr>.</vt:lpstr>
      <vt:lpstr>settings.xml关键标签  https://maven.apache.org/settings.html</vt:lpstr>
      <vt:lpstr>maven的version版本使用策略 https://maven.apache.org/pom.html</vt:lpstr>
      <vt:lpstr>maven的setting文件加密 http://maven.apache.org/guides/mini/guide-encryption.html</vt:lpstr>
      <vt:lpstr>maven的依赖机制 https://maven.apache.org/guides/introduction/introduction-to-dependency-mechanism.html</vt:lpstr>
      <vt:lpstr>maven的插件开发 http://maven.apache.org/guides/plugin/guide-java-plugin-development.html</vt:lpstr>
      <vt:lpstr>maven插件安利 分支：maven-plug 具体细节可以切换到分支查看</vt:lpstr>
      <vt:lpstr>maven的ci https://maven.apache.org/maven-ci-friendly.html</vt:lpstr>
      <vt:lpstr>logback在springboot中的使用 https://docs.spring.io/spring-boot/docs/2.2.0.M5/reference/html/spring-boot-features.html#boot-features-logback-extensions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sunny</dc:creator>
  <cp:lastModifiedBy>sunny</cp:lastModifiedBy>
  <cp:revision>320</cp:revision>
  <dcterms:created xsi:type="dcterms:W3CDTF">2019-09-04T10:35:09Z</dcterms:created>
  <dcterms:modified xsi:type="dcterms:W3CDTF">2019-09-04T10:35:09Z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