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6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2FBA-FC56-45E8-AC6E-175FA1F01BF0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261A-CA3C-4DA7-80D9-D0C4F27EB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0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261A-CA3C-4DA7-80D9-D0C4F27EB6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17E-7FEC-4B15-A774-A7E6C13637F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jiang@stu.ecnu.edu.cn" TargetMode="External"/><Relationship Id="rId2" Type="http://schemas.openxmlformats.org/officeDocument/2006/relationships/hyperlink" Target="mailto:51215903063@stu.ecnu.edu.c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849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实验课程相关说明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BF0A2-B4A1-1F41-A0DD-C5074F6637A9}"/>
              </a:ext>
            </a:extLst>
          </p:cNvPr>
          <p:cNvSpPr txBox="1"/>
          <p:nvPr/>
        </p:nvSpPr>
        <p:spPr>
          <a:xfrm>
            <a:off x="10668000" y="6070791"/>
            <a:ext cx="1402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1600" dirty="0">
              <a:cs typeface="+mn-ea"/>
              <a:sym typeface="+mn-lt"/>
            </a:endParaRPr>
          </a:p>
          <a:p>
            <a:r>
              <a:rPr kumimoji="1" lang="en-US" altLang="zh-CN" sz="1600" dirty="0">
                <a:cs typeface="+mn-ea"/>
                <a:sym typeface="+mn-lt"/>
              </a:rPr>
              <a:t>2022-02-24</a:t>
            </a:r>
          </a:p>
          <a:p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5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75463A0A-BA0A-B14C-AA90-EAD204F830FE}"/>
              </a:ext>
            </a:extLst>
          </p:cNvPr>
          <p:cNvSpPr txBox="1">
            <a:spLocks/>
          </p:cNvSpPr>
          <p:nvPr/>
        </p:nvSpPr>
        <p:spPr>
          <a:xfrm>
            <a:off x="119674" y="258481"/>
            <a:ext cx="2000955" cy="675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助教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746461-A8D9-CF4A-A672-5A94BABB9FB5}"/>
              </a:ext>
            </a:extLst>
          </p:cNvPr>
          <p:cNvSpPr txBox="1"/>
          <p:nvPr/>
        </p:nvSpPr>
        <p:spPr>
          <a:xfrm>
            <a:off x="2518873" y="2607286"/>
            <a:ext cx="70961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cs typeface="+mn-ea"/>
                <a:sym typeface="+mn-lt"/>
              </a:rPr>
              <a:t>熊天民     </a:t>
            </a:r>
            <a:r>
              <a:rPr kumimoji="1" lang="en" altLang="zh-CN" sz="2800" dirty="0">
                <a:cs typeface="+mn-ea"/>
                <a:sym typeface="+mn-lt"/>
                <a:hlinkClick r:id="rId2"/>
              </a:rPr>
              <a:t>51215903063@stu.ecnu.edu.cn</a:t>
            </a:r>
            <a:endParaRPr kumimoji="1" lang="en" altLang="zh-CN" sz="2800" dirty="0">
              <a:cs typeface="+mn-ea"/>
              <a:sym typeface="+mn-lt"/>
            </a:endParaRPr>
          </a:p>
          <a:p>
            <a:endParaRPr kumimoji="1" lang="en" altLang="zh-CN" sz="2800" dirty="0">
              <a:cs typeface="+mn-ea"/>
              <a:sym typeface="+mn-lt"/>
            </a:endParaRPr>
          </a:p>
          <a:p>
            <a:r>
              <a:rPr kumimoji="1" lang="zh-CN" altLang="en-US" sz="2800" dirty="0">
                <a:cs typeface="+mn-ea"/>
                <a:sym typeface="+mn-lt"/>
              </a:rPr>
              <a:t>余烨凯     </a:t>
            </a:r>
            <a:r>
              <a:rPr kumimoji="1" lang="en" altLang="zh-CN" sz="2800" dirty="0">
                <a:cs typeface="+mn-ea"/>
                <a:sym typeface="+mn-lt"/>
                <a:hlinkClick r:id="rId2"/>
              </a:rPr>
              <a:t>51215903100</a:t>
            </a:r>
            <a:r>
              <a:rPr kumimoji="1" lang="en" altLang="zh-CN" sz="2800" dirty="0">
                <a:cs typeface="+mn-ea"/>
                <a:sym typeface="+mn-lt"/>
                <a:hlinkClick r:id="rId3"/>
              </a:rPr>
              <a:t>@stu.ecnu.edu.cn</a:t>
            </a:r>
            <a:endParaRPr kumimoji="1" lang="en" altLang="zh-CN" sz="2800" dirty="0">
              <a:cs typeface="+mn-ea"/>
              <a:sym typeface="+mn-lt"/>
            </a:endParaRPr>
          </a:p>
          <a:p>
            <a:endParaRPr kumimoji="1" lang="en" altLang="zh-CN" sz="2800" dirty="0">
              <a:cs typeface="+mn-ea"/>
              <a:sym typeface="+mn-lt"/>
            </a:endParaRPr>
          </a:p>
          <a:p>
            <a:endParaRPr kumimoji="1"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20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5335" y="1723511"/>
            <a:ext cx="4513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实验文档、相关软件、通告信息都在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钉钉</a:t>
            </a:r>
            <a:r>
              <a:rPr lang="zh-CN" altLang="en-US" sz="2800" dirty="0">
                <a:cs typeface="+mn-ea"/>
                <a:sym typeface="+mn-lt"/>
              </a:rPr>
              <a:t>群中</a:t>
            </a:r>
            <a:endParaRPr lang="en-US" altLang="zh-CN" sz="2800" dirty="0">
              <a:cs typeface="+mn-ea"/>
              <a:sym typeface="+mn-lt"/>
            </a:endParaRPr>
          </a:p>
          <a:p>
            <a:endParaRPr lang="en-US" altLang="zh-CN" sz="28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002A85-C013-4258-AE84-07D798AA8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863721"/>
            <a:ext cx="3722253" cy="5130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245C35-A158-461A-A5C8-21B1AA7D239C}"/>
              </a:ext>
            </a:extLst>
          </p:cNvPr>
          <p:cNvSpPr txBox="1"/>
          <p:nvPr/>
        </p:nvSpPr>
        <p:spPr>
          <a:xfrm>
            <a:off x="1106055" y="4341814"/>
            <a:ext cx="5128491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钉钉群中上传了 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lt"/>
              </a:rPr>
              <a:t>Vmware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虚拟机</a:t>
            </a:r>
            <a:r>
              <a:rPr lang="zh-CN" altLang="en-US" sz="2000" dirty="0">
                <a:cs typeface="+mn-ea"/>
                <a:sym typeface="+mn-lt"/>
              </a:rPr>
              <a:t>安装包，提供了</a:t>
            </a:r>
            <a:r>
              <a:rPr lang="en-US" altLang="zh-CN" sz="2000" dirty="0">
                <a:cs typeface="+mn-ea"/>
                <a:sym typeface="+mn-lt"/>
              </a:rPr>
              <a:t>windows</a:t>
            </a:r>
            <a:r>
              <a:rPr lang="zh-CN" altLang="en-US" sz="2000" dirty="0">
                <a:cs typeface="+mn-ea"/>
                <a:sym typeface="+mn-lt"/>
              </a:rPr>
              <a:t>和</a:t>
            </a:r>
            <a:r>
              <a:rPr lang="en-US" altLang="zh-CN" sz="2000" dirty="0">
                <a:cs typeface="+mn-ea"/>
                <a:sym typeface="+mn-lt"/>
              </a:rPr>
              <a:t>mac</a:t>
            </a:r>
            <a:r>
              <a:rPr lang="zh-CN" altLang="en-US" sz="2000" dirty="0">
                <a:cs typeface="+mn-ea"/>
                <a:sym typeface="+mn-lt"/>
              </a:rPr>
              <a:t>系统版本，请自行下载。</a:t>
            </a:r>
          </a:p>
        </p:txBody>
      </p:sp>
    </p:spTree>
    <p:extLst>
      <p:ext uri="{BB962C8B-B14F-4D97-AF65-F5344CB8AC3E}">
        <p14:creationId xmlns:p14="http://schemas.microsoft.com/office/powerpoint/2010/main" val="101889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4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+mn-lt"/>
                <a:ea typeface="+mn-ea"/>
                <a:cs typeface="+mn-ea"/>
                <a:sym typeface="+mn-lt"/>
              </a:rPr>
              <a:t>Vmware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虚拟机 安装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645" y="1788771"/>
            <a:ext cx="5794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双击默认安装即可，可在安装向导输入许可证，也可以在应用界面“帮助”下输入，这里提供三个许可证复制粘贴即可：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Windows:</a:t>
            </a:r>
          </a:p>
          <a:p>
            <a:r>
              <a:rPr lang="en-US" altLang="zh-CN" dirty="0">
                <a:cs typeface="+mn-ea"/>
                <a:sym typeface="+mn-lt"/>
              </a:rPr>
              <a:t>ZF3R0-FHED2-M80TY-8QYGC-NPKYF</a:t>
            </a:r>
          </a:p>
          <a:p>
            <a:r>
              <a:rPr lang="en-US" altLang="zh-CN" dirty="0">
                <a:cs typeface="+mn-ea"/>
                <a:sym typeface="+mn-lt"/>
              </a:rPr>
              <a:t>YF390-0HF8P-M81RQ-2DXQE-M2UT6</a:t>
            </a:r>
          </a:p>
          <a:p>
            <a:r>
              <a:rPr lang="en-US" altLang="zh-CN" dirty="0">
                <a:cs typeface="+mn-ea"/>
                <a:sym typeface="+mn-lt"/>
              </a:rPr>
              <a:t>ZF71R-DMX85-08DQY-8YMNC-PPHV8</a:t>
            </a: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Mac:</a:t>
            </a:r>
          </a:p>
          <a:p>
            <a:r>
              <a:rPr lang="en-US" altLang="zh-CN" dirty="0">
                <a:cs typeface="+mn-ea"/>
                <a:sym typeface="+mn-lt"/>
              </a:rPr>
              <a:t>ZF3R0-FHED2-M80TY-8QYGC-NPKYF</a:t>
            </a:r>
            <a:endParaRPr lang="zh-CN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YF390-0HF8P-M81RQ-2DXQE-M2UT6</a:t>
            </a:r>
            <a:endParaRPr lang="zh-CN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ZF71R-DMX85-08DQY-8YMNC-PPHV8</a:t>
            </a:r>
            <a:endParaRPr lang="zh-CN" altLang="zh-CN" dirty="0">
              <a:cs typeface="+mn-ea"/>
              <a:sym typeface="+mn-lt"/>
            </a:endParaRPr>
          </a:p>
          <a:p>
            <a:endParaRPr lang="en-US" altLang="zh-CN" dirty="0">
              <a:solidFill>
                <a:srgbClr val="777777"/>
              </a:solidFill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08" y="347472"/>
            <a:ext cx="3153238" cy="2500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67" y="3070578"/>
            <a:ext cx="5690029" cy="36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+mn-lt"/>
                <a:ea typeface="+mn-ea"/>
                <a:cs typeface="+mn-ea"/>
                <a:sym typeface="+mn-lt"/>
              </a:rPr>
              <a:t>Vmware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虚拟机 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2245" y="1401246"/>
            <a:ext cx="514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在钉钉上下载搭建好实验环境的虚拟机</a:t>
            </a:r>
            <a:r>
              <a:rPr lang="en-US" altLang="zh-CN" dirty="0" err="1">
                <a:cs typeface="+mn-ea"/>
                <a:sym typeface="+mn-lt"/>
              </a:rPr>
              <a:t>ovf</a:t>
            </a:r>
            <a:r>
              <a:rPr lang="zh-CN" altLang="en-US" dirty="0">
                <a:cs typeface="+mn-ea"/>
                <a:sym typeface="+mn-lt"/>
              </a:rPr>
              <a:t>的压缩包（两个下载在同一目录），并将其解压，在</a:t>
            </a:r>
            <a:r>
              <a:rPr lang="en-US" altLang="zh-CN" dirty="0" err="1">
                <a:cs typeface="+mn-ea"/>
                <a:sym typeface="+mn-lt"/>
              </a:rPr>
              <a:t>vm</a:t>
            </a:r>
            <a:r>
              <a:rPr lang="zh-CN" altLang="en-US" dirty="0">
                <a:cs typeface="+mn-ea"/>
                <a:sym typeface="+mn-lt"/>
              </a:rPr>
              <a:t>软件主页点击“打开虚拟机”，然后选中解压后的</a:t>
            </a:r>
            <a:r>
              <a:rPr lang="en-US" altLang="zh-CN" dirty="0" err="1">
                <a:cs typeface="+mn-ea"/>
                <a:sym typeface="+mn-lt"/>
              </a:rPr>
              <a:t>ovf</a:t>
            </a:r>
            <a:r>
              <a:rPr lang="zh-CN" altLang="en-US" dirty="0">
                <a:cs typeface="+mn-ea"/>
                <a:sym typeface="+mn-lt"/>
              </a:rPr>
              <a:t>文件，导入虚拟机即可。</a:t>
            </a:r>
          </a:p>
        </p:txBody>
      </p:sp>
      <p:sp>
        <p:nvSpPr>
          <p:cNvPr id="9" name="矩形 8"/>
          <p:cNvSpPr/>
          <p:nvPr/>
        </p:nvSpPr>
        <p:spPr>
          <a:xfrm>
            <a:off x="7157155" y="310061"/>
            <a:ext cx="410915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B3A"/>
                </a:solidFill>
                <a:cs typeface="+mn-ea"/>
                <a:sym typeface="+mn-lt"/>
              </a:rPr>
              <a:t>虚拟机包 </a:t>
            </a:r>
            <a:r>
              <a:rPr lang="en-US" altLang="zh-CN" dirty="0">
                <a:solidFill>
                  <a:srgbClr val="252B3A"/>
                </a:solidFill>
                <a:cs typeface="+mn-ea"/>
                <a:sym typeface="+mn-lt"/>
              </a:rPr>
              <a:t>OVF</a:t>
            </a:r>
            <a:r>
              <a:rPr lang="zh-CN" altLang="en-US" dirty="0">
                <a:solidFill>
                  <a:srgbClr val="252B3A"/>
                </a:solidFill>
                <a:cs typeface="+mn-ea"/>
                <a:sym typeface="+mn-lt"/>
              </a:rPr>
              <a:t>（</a:t>
            </a:r>
            <a:r>
              <a:rPr lang="en-US" altLang="zh-CN" dirty="0">
                <a:solidFill>
                  <a:srgbClr val="252B3A"/>
                </a:solidFill>
                <a:cs typeface="+mn-ea"/>
                <a:sym typeface="+mn-lt"/>
              </a:rPr>
              <a:t>Open Virtualization Format</a:t>
            </a:r>
            <a:r>
              <a:rPr lang="zh-CN" altLang="en-US" dirty="0">
                <a:solidFill>
                  <a:srgbClr val="252B3A"/>
                </a:solidFill>
                <a:cs typeface="+mn-ea"/>
                <a:sym typeface="+mn-lt"/>
              </a:rPr>
              <a:t>：开放虚拟化格式 ）：</a:t>
            </a:r>
            <a:r>
              <a:rPr lang="zh-CN" altLang="en-US" dirty="0">
                <a:cs typeface="+mn-ea"/>
                <a:sym typeface="+mn-lt"/>
              </a:rPr>
              <a:t>一种开源的文件规范，它描述了一个开源、安全、有效、可拓展的便携式虚拟打包以及软件分布格式，它一般有几个部分组成，分别是</a:t>
            </a:r>
            <a:r>
              <a:rPr lang="en-US" altLang="zh-CN" dirty="0" err="1">
                <a:cs typeface="+mn-ea"/>
                <a:sym typeface="+mn-lt"/>
              </a:rPr>
              <a:t>ovf</a:t>
            </a:r>
            <a:r>
              <a:rPr lang="zh-CN" altLang="en-US" dirty="0">
                <a:cs typeface="+mn-ea"/>
                <a:sym typeface="+mn-lt"/>
              </a:rPr>
              <a:t>文件、</a:t>
            </a:r>
            <a:r>
              <a:rPr lang="en-US" altLang="zh-CN" dirty="0">
                <a:cs typeface="+mn-ea"/>
                <a:sym typeface="+mn-lt"/>
              </a:rPr>
              <a:t>mf</a:t>
            </a:r>
            <a:r>
              <a:rPr lang="zh-CN" altLang="en-US" dirty="0">
                <a:cs typeface="+mn-ea"/>
                <a:sym typeface="+mn-lt"/>
              </a:rPr>
              <a:t>文件、</a:t>
            </a:r>
            <a:r>
              <a:rPr lang="en-US" altLang="zh-CN" dirty="0">
                <a:cs typeface="+mn-ea"/>
                <a:sym typeface="+mn-lt"/>
              </a:rPr>
              <a:t>cert</a:t>
            </a:r>
            <a:r>
              <a:rPr lang="zh-CN" altLang="en-US" dirty="0">
                <a:cs typeface="+mn-ea"/>
                <a:sym typeface="+mn-lt"/>
              </a:rPr>
              <a:t>文件、</a:t>
            </a:r>
            <a:r>
              <a:rPr lang="en-US" altLang="zh-CN" dirty="0" err="1">
                <a:cs typeface="+mn-ea"/>
                <a:sym typeface="+mn-lt"/>
              </a:rPr>
              <a:t>vmdk</a:t>
            </a:r>
            <a:r>
              <a:rPr lang="zh-CN" altLang="en-US" dirty="0">
                <a:cs typeface="+mn-ea"/>
                <a:sym typeface="+mn-lt"/>
              </a:rPr>
              <a:t>文件和</a:t>
            </a:r>
            <a:r>
              <a:rPr lang="en-US" altLang="zh-CN" dirty="0" err="1">
                <a:cs typeface="+mn-ea"/>
                <a:sym typeface="+mn-lt"/>
              </a:rPr>
              <a:t>iso</a:t>
            </a:r>
            <a:r>
              <a:rPr lang="zh-CN" altLang="en-US" dirty="0">
                <a:cs typeface="+mn-ea"/>
                <a:sym typeface="+mn-lt"/>
              </a:rPr>
              <a:t>文件。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6" y="5156777"/>
            <a:ext cx="5041106" cy="1348771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1049868" y="4325896"/>
            <a:ext cx="338666" cy="652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96" y="2791303"/>
            <a:ext cx="6308936" cy="39603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102E38-6612-450F-82D9-16BC179D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45" y="2601575"/>
            <a:ext cx="3841636" cy="18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+mn-lt"/>
                <a:ea typeface="+mn-ea"/>
                <a:cs typeface="+mn-ea"/>
                <a:sym typeface="+mn-lt"/>
              </a:rPr>
              <a:t>Vmware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虚拟机 使用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0" y="2934002"/>
            <a:ext cx="4266198" cy="267807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42245" y="1617398"/>
            <a:ext cx="898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点击开启此虚拟机，进入</a:t>
            </a:r>
            <a:r>
              <a:rPr lang="en-US" altLang="zh-CN" dirty="0" err="1">
                <a:cs typeface="+mn-ea"/>
                <a:sym typeface="+mn-lt"/>
              </a:rPr>
              <a:t>ubuntu</a:t>
            </a:r>
            <a:r>
              <a:rPr lang="zh-CN" altLang="en-US" dirty="0">
                <a:cs typeface="+mn-ea"/>
                <a:sym typeface="+mn-lt"/>
              </a:rPr>
              <a:t>系统，账号和密码都是</a:t>
            </a:r>
            <a:r>
              <a:rPr lang="en-US" altLang="zh-CN" dirty="0" err="1">
                <a:cs typeface="+mn-ea"/>
                <a:sym typeface="+mn-lt"/>
              </a:rPr>
              <a:t>dase</a:t>
            </a:r>
            <a:r>
              <a:rPr lang="zh-CN" altLang="en-US" dirty="0">
                <a:cs typeface="+mn-ea"/>
                <a:sym typeface="+mn-lt"/>
              </a:rPr>
              <a:t>。实验过程中，可使用快照来保存实验状态便于失误回溯，“挂起客户机”可维持当前状态，便于后期继续实验。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12" y="2934002"/>
            <a:ext cx="5002384" cy="27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5hmducl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284</Words>
  <Application>Microsoft Office PowerPoint</Application>
  <PresentationFormat>宽屏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Times New Roman</vt:lpstr>
      <vt:lpstr>Office 主题​​</vt:lpstr>
      <vt:lpstr>区块链系统与分享型数据库</vt:lpstr>
      <vt:lpstr>PowerPoint 演示文稿</vt:lpstr>
      <vt:lpstr>PowerPoint 演示文稿</vt:lpstr>
      <vt:lpstr>Vmware虚拟机 安装</vt:lpstr>
      <vt:lpstr>Vmware虚拟机 使用</vt:lpstr>
      <vt:lpstr>Vmware虚拟机 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cang jian</cp:lastModifiedBy>
  <cp:revision>38</cp:revision>
  <dcterms:created xsi:type="dcterms:W3CDTF">2021-03-03T10:40:19Z</dcterms:created>
  <dcterms:modified xsi:type="dcterms:W3CDTF">2022-02-23T05:34:35Z</dcterms:modified>
</cp:coreProperties>
</file>