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7" r:id="rId4"/>
    <p:sldId id="294" r:id="rId5"/>
    <p:sldId id="260" r:id="rId6"/>
    <p:sldId id="319" r:id="rId7"/>
    <p:sldId id="293" r:id="rId8"/>
    <p:sldId id="320" r:id="rId9"/>
    <p:sldId id="321" r:id="rId10"/>
    <p:sldId id="322" r:id="rId11"/>
    <p:sldId id="323" r:id="rId12"/>
    <p:sldId id="324" r:id="rId13"/>
    <p:sldId id="318" r:id="rId14"/>
    <p:sldId id="31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g jian" initials="cj" lastIdx="1" clrIdx="0">
    <p:extLst>
      <p:ext uri="{19B8F6BF-5375-455C-9EA6-DF929625EA0E}">
        <p15:presenceInfo xmlns:p15="http://schemas.microsoft.com/office/powerpoint/2012/main" userId="f34415db4415dc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 autoAdjust="0"/>
    <p:restoredTop sz="88977" autoAdjust="0"/>
  </p:normalViewPr>
  <p:slideViewPr>
    <p:cSldViewPr snapToGrid="0">
      <p:cViewPr varScale="1">
        <p:scale>
          <a:sx n="69" d="100"/>
          <a:sy n="69" d="100"/>
        </p:scale>
        <p:origin x="2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F7C7B-C663-476F-99F8-DD59BAA8EA5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05D88-FC2E-4CED-842E-2DAA459EE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9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8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9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7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4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3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3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34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4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6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7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3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8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5D88-FC2E-4CED-842E-2DAA459EE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1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1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2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3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9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5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0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9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AAD7-7814-4388-9574-3C29761AA95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8513-3EA4-4097-A92B-441BD3A2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7204" y="1140685"/>
            <a:ext cx="10637591" cy="2387600"/>
          </a:xfrm>
        </p:spPr>
        <p:txBody>
          <a:bodyPr>
            <a:noAutofit/>
          </a:bodyPr>
          <a:lstStyle/>
          <a:p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FastFabric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Scaling Hyperledger Fabric to 20,000 Transactions per Second</a:t>
            </a:r>
            <a:endParaRPr lang="en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85259"/>
            <a:ext cx="9144000" cy="73529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Christian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Gorenflo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Lee, Lukasz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Golab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Srinivasan Keshav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Waterloo</a:t>
            </a:r>
          </a:p>
        </p:txBody>
      </p:sp>
    </p:spTree>
    <p:extLst>
      <p:ext uri="{BB962C8B-B14F-4D97-AF65-F5344CB8AC3E}">
        <p14:creationId xmlns:p14="http://schemas.microsoft.com/office/powerpoint/2010/main" val="427589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4AF8-DEA0-194A-B269-BE1EDD8E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Peer experiments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733B706-EE82-459C-81F6-06E2C74B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82" y="1917223"/>
            <a:ext cx="5549718" cy="411845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O-Ⅰ: </a:t>
            </a:r>
          </a:p>
          <a:p>
            <a:pPr marL="0" lvl="1" indent="0">
              <a:buNone/>
            </a:pP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LevelDB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replaced by in-memory hash table</a:t>
            </a:r>
          </a:p>
          <a:p>
            <a:pPr marL="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O-II: </a:t>
            </a:r>
          </a:p>
          <a:p>
            <a:pPr marL="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commitment parallelized;</a:t>
            </a:r>
          </a:p>
          <a:p>
            <a:pPr marL="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storage and endorse</a:t>
            </a:r>
          </a:p>
          <a:p>
            <a:pPr marL="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O-III:</a:t>
            </a:r>
          </a:p>
          <a:p>
            <a:pPr marL="0" lvl="1" indent="0">
              <a:buNone/>
            </a:pP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O-I &amp;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O-II</a:t>
            </a:r>
          </a:p>
          <a:p>
            <a:pPr marL="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unmarshaled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 for pipeline</a:t>
            </a:r>
          </a:p>
          <a:p>
            <a:pPr marL="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E720A5-7243-4EE9-B3DB-6DB90F1C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9477"/>
            <a:ext cx="5732871" cy="51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0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4AF8-DEA0-194A-B269-BE1EDD8E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Peer experiments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F7A524-7EB0-4D3E-99DC-7757969F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440"/>
            <a:ext cx="5375755" cy="44705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0157D8-B8EF-4C49-84B7-3543A0DBA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371440"/>
            <a:ext cx="7107011" cy="50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7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4AF8-DEA0-194A-B269-BE1EDD8E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throughput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428840-72CE-4E09-ADFD-75D3FCB5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95" y="2357081"/>
            <a:ext cx="5332343" cy="21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9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6D1B7-F486-AE45-9F14-14F6AD2A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64BD5-50CF-7A4D-85F5-49195A90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metadata from data</a:t>
            </a:r>
          </a:p>
          <a:p>
            <a:pPr marL="457200" lvl="1" indent="0"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IDs  to decide the transaction order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 and caching:</a:t>
            </a:r>
          </a:p>
          <a:p>
            <a:pPr marL="892175" lvl="1" indent="-434975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validation &amp; syntactic verification</a:t>
            </a:r>
          </a:p>
          <a:p>
            <a:pPr marL="892175" lvl="1" indent="-434975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unmarshaled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 at the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comitters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hierarchy for fast data access: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the world state database with a memory hash table 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Deferring storage of blocks to a write-optimized storage cluster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separation:</a:t>
            </a: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commiter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endorser to different hardware</a:t>
            </a:r>
          </a:p>
        </p:txBody>
      </p:sp>
    </p:spTree>
    <p:extLst>
      <p:ext uri="{BB962C8B-B14F-4D97-AF65-F5344CB8AC3E}">
        <p14:creationId xmlns:p14="http://schemas.microsoft.com/office/powerpoint/2010/main" val="86164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6D1B7-F486-AE45-9F14-14F6AD2A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5" y="2543175"/>
            <a:ext cx="18288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1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Intro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6733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Permissioned  blockchains are becoming popular in many areas such as cryptocurrencies, supply-chains, insurance, and others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Permissioned blockchains special emphasis on transactions throughput.</a:t>
            </a:r>
          </a:p>
          <a:p>
            <a:pPr marL="228600" lvl="1">
              <a:spcBef>
                <a:spcPts val="1000"/>
              </a:spcBef>
              <a:buFont typeface="Wingdings" pitchFamily="2" charset="2"/>
              <a:buChar char="Ø"/>
            </a:pP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 1.2 since it is reported to be the fastest available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permissioned blockchain</a:t>
            </a:r>
          </a:p>
        </p:txBody>
      </p:sp>
    </p:spTree>
    <p:extLst>
      <p:ext uri="{BB962C8B-B14F-4D97-AF65-F5344CB8AC3E}">
        <p14:creationId xmlns:p14="http://schemas.microsoft.com/office/powerpoint/2010/main" val="413686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 1.2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1A307-C7DE-4087-8690-AAE030A7E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6"/>
          <a:stretch/>
        </p:blipFill>
        <p:spPr bwMode="auto">
          <a:xfrm>
            <a:off x="1024254" y="1554480"/>
            <a:ext cx="9362966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78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6D1B7-F486-AE45-9F14-14F6AD2A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64BD5-50CF-7A4D-85F5-49195A90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metadata from data</a:t>
            </a:r>
          </a:p>
          <a:p>
            <a:pPr marL="457200" lvl="1" indent="0"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IDs  to decide the transaction order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 and caching:</a:t>
            </a:r>
          </a:p>
          <a:p>
            <a:pPr marL="892175" lvl="1" indent="-434975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validation &amp; syntactic verification</a:t>
            </a:r>
          </a:p>
          <a:p>
            <a:pPr marL="892175" lvl="1" indent="-434975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unmarshaled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 at the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comitters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hierarchy for fast data access: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the world state database with a memory hash table 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Deferring storage of blocks to a write-optimized storage cluster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separation:</a:t>
            </a: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commiter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endorser to different hardware</a:t>
            </a:r>
          </a:p>
        </p:txBody>
      </p:sp>
    </p:spTree>
    <p:extLst>
      <p:ext uri="{BB962C8B-B14F-4D97-AF65-F5344CB8AC3E}">
        <p14:creationId xmlns:p14="http://schemas.microsoft.com/office/powerpoint/2010/main" val="139442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Orderer improvement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F6580C-4850-E542-8EB7-8F7A84B0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709" y="4258363"/>
            <a:ext cx="6134582" cy="24071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transaction header from payload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pipelining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53533A-B725-4E67-B242-A81F45960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91"/>
          <a:stretch/>
        </p:blipFill>
        <p:spPr>
          <a:xfrm>
            <a:off x="2164080" y="1396047"/>
            <a:ext cx="6737398" cy="25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3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improvement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D9D35-C1B7-4550-A8AA-412B95E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" y="2096558"/>
            <a:ext cx="6447079" cy="3642676"/>
          </a:xfrm>
          <a:prstGeom prst="rect">
            <a:avLst/>
          </a:prstGeom>
        </p:spPr>
      </p:pic>
      <p:sp>
        <p:nvSpPr>
          <p:cNvPr id="9" name="内容占位符 4">
            <a:extLst>
              <a:ext uri="{FF2B5EF4-FFF2-40B4-BE49-F238E27FC236}">
                <a16:creationId xmlns:a16="http://schemas.microsoft.com/office/drawing/2014/main" id="{9ABF9697-8726-4B45-AF8E-B4FAE9560EC1}"/>
              </a:ext>
            </a:extLst>
          </p:cNvPr>
          <p:cNvSpPr txBox="1">
            <a:spLocks/>
          </p:cNvSpPr>
          <p:nvPr/>
        </p:nvSpPr>
        <p:spPr>
          <a:xfrm>
            <a:off x="6724591" y="2320695"/>
            <a:ext cx="5203249" cy="3511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the world state database with a memory hash table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Defer store blocks and world state hash table using a store cluster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commit and endorse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Parallelize validation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unmarshaled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</a:p>
        </p:txBody>
      </p:sp>
    </p:spTree>
    <p:extLst>
      <p:ext uri="{BB962C8B-B14F-4D97-AF65-F5344CB8AC3E}">
        <p14:creationId xmlns:p14="http://schemas.microsoft.com/office/powerpoint/2010/main" val="287459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4AF8-DEA0-194A-B269-BE1EDD8E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setup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38F29-76AC-1E4F-8651-E63F8B22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1"/>
            <a:ext cx="10515600" cy="384048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local servers connected by a 1 Gbit/s switch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kumimoji="1"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kumimoji="1"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kumimoji="1"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Xeon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kumimoji="1"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CPU E5-2620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  </a:t>
            </a:r>
            <a:r>
              <a:rPr kumimoji="1"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2.10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64GB RAM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LevelDB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peer state database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Orderer stores block in-memory rather than disk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entire Fabric 1.2 system rather than docker container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transactions is non-conflicting and valid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endorsement policy (single endorser signature)</a:t>
            </a:r>
          </a:p>
        </p:txBody>
      </p:sp>
    </p:spTree>
    <p:extLst>
      <p:ext uri="{BB962C8B-B14F-4D97-AF65-F5344CB8AC3E}">
        <p14:creationId xmlns:p14="http://schemas.microsoft.com/office/powerpoint/2010/main" val="279011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4AF8-DEA0-194A-B269-BE1EDD8E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transfer via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08E108-6C6B-4E27-8607-3915003F8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7"/>
          <a:stretch/>
        </p:blipFill>
        <p:spPr>
          <a:xfrm>
            <a:off x="2966485" y="1554480"/>
            <a:ext cx="5734944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4AF8-DEA0-194A-B269-BE1EDD8E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Orderer throughput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F814D8-9D47-4043-BF65-216838E0A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36" y="1255225"/>
            <a:ext cx="5626381" cy="523765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733B706-EE82-459C-81F6-06E2C74B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82" y="2882424"/>
            <a:ext cx="5549718" cy="291893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O-Ⅰ: </a:t>
            </a:r>
          </a:p>
          <a:p>
            <a:pPr marL="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Tx ID is published to Kafka</a:t>
            </a:r>
          </a:p>
          <a:p>
            <a:pPr marL="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O-II: </a:t>
            </a:r>
          </a:p>
          <a:p>
            <a:pPr marL="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of Tx from clients</a:t>
            </a:r>
          </a:p>
        </p:txBody>
      </p:sp>
    </p:spTree>
    <p:extLst>
      <p:ext uri="{BB962C8B-B14F-4D97-AF65-F5344CB8AC3E}">
        <p14:creationId xmlns:p14="http://schemas.microsoft.com/office/powerpoint/2010/main" val="333987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394</Words>
  <Application>Microsoft Office PowerPoint</Application>
  <PresentationFormat>宽屏</PresentationFormat>
  <Paragraphs>90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Wingdings</vt:lpstr>
      <vt:lpstr>Office 主题​​</vt:lpstr>
      <vt:lpstr>FastFabric: Scaling Hyperledger Fabric to 20,000 Transactions per Second</vt:lpstr>
      <vt:lpstr>Background &amp; Intro</vt:lpstr>
      <vt:lpstr>Fabric 1.2</vt:lpstr>
      <vt:lpstr>Contribution</vt:lpstr>
      <vt:lpstr>Orderer improvement</vt:lpstr>
      <vt:lpstr>Peer improvement</vt:lpstr>
      <vt:lpstr>Evaluation setup</vt:lpstr>
      <vt:lpstr> Block transfer via gRPC</vt:lpstr>
      <vt:lpstr>Orderer throughput</vt:lpstr>
      <vt:lpstr> Peer experiments</vt:lpstr>
      <vt:lpstr> Peer experiments</vt:lpstr>
      <vt:lpstr>End-to-end throughput</vt:lpstr>
      <vt:lpstr>Contribution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LVQ: A Lightweight Verifiable Query Approach for Transaction History in Bitcoin </dc:title>
  <dc:creator>shao</dc:creator>
  <cp:lastModifiedBy>cang jian</cp:lastModifiedBy>
  <cp:revision>573</cp:revision>
  <dcterms:created xsi:type="dcterms:W3CDTF">2020-12-31T14:02:48Z</dcterms:created>
  <dcterms:modified xsi:type="dcterms:W3CDTF">2022-05-17T03:22:09Z</dcterms:modified>
</cp:coreProperties>
</file>