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0B122-22FA-41E1-95F6-0EB54260D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8EF555-4984-4F8A-B504-9D7EB7C75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2F7A3-5E15-4A28-8BE5-2259872B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D76A1-0DDC-4F29-AFAD-66866EC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DAD24-96B5-49F9-B549-E5EEF883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C2EFE-E20F-47E9-8AFE-D35FAD0A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879F2-72F0-4246-A5C8-B27E9BCAE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E0D5E-DD9B-4CBD-A319-85FE5D86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5B6BF-AEEA-462A-B328-3F92DAE6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D0617-D18E-4D22-8BBE-65D23B11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5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6E28AA-BEA9-42EA-805A-8E2BA33D5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DE073-EF53-4F4E-AD74-551AB094B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97B88-8A41-4885-811E-C3518131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1FFB6-D662-4F51-9EFC-F690E993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DBF3F-00C2-4ECA-B420-3AE8CC36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4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1AAC-49EA-4B0C-AD1C-6ABFD56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A35F0-F69F-49F0-83F9-6B8B5043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A0B2A-935F-4122-9AA2-04EC7C5E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05592-3A90-4D73-B965-E4708209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1234D-BF52-4929-8E67-0129917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9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4C986-B57A-4BEA-A828-21DBF1D9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D8462-B58D-488F-B769-6073050E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00AC9-4621-47AB-B1FF-7A960441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101C4-4ABC-40AC-A1A8-68215CA6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4F440-0805-482C-BF5D-7226551B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6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A0BDB-D34E-497A-97D6-5EC5C225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E1A33-1BAC-4DC7-AB96-4D8CE7046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7D4DA-F6CB-4232-9DB7-6A4A9C7E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BE842F-F624-4332-A162-237C7515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07C71-9238-4180-B0E2-14594C5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D280A-C7FE-4A8F-BB2B-D2C07359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9C40-1420-443E-9C8D-832FFFD5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E7637-65FD-421B-9772-C5ACA264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4C46F-DF30-4575-92A4-6DF2A00B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FCF0C0-7BA7-41AD-81C9-3A982FD3E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8E78F5-9D6C-4A30-848E-0C7EF8658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A8CF87-75E0-4EDB-A52D-43F8556F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10A143-470D-4AB7-A78B-5248F665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E902B-37FA-4F57-A5EF-9AF410E3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9D2C-8D0A-4BDB-AED0-EE69EE3D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281B28-0549-4C88-9062-C61FF157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60E33-CD3B-40A7-AAFC-9F5D840A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1C089-4014-471C-AB66-DECD3DD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9B6A06-AFA1-4FCC-9641-7F9EEAC3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5E598-CC00-4C25-8D92-01B5D120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0C8E7-6218-41EA-9345-29B187DF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4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BB362-DBF8-47D2-89CB-20070B63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E755B-1DE5-454F-87AB-BCA90B68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5CFE3-6998-42D0-9128-AF55A4E5A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37577-FDDC-49F7-BB43-19315B4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DCF3B-7C12-495F-B096-44619A3B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8A3C1-4C4F-4014-8913-EE524919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1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24AB8-BB4B-42D5-B7C9-21347821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179D8-90ED-4DD8-9804-BA8B045CD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0A330-14E0-4437-9652-C6D217884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3CB4D-D5BD-4DE8-8C2B-8DE38280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7BBB4-6FE8-4AEF-A917-98931C2F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D4F27-4A06-4C44-8DBE-A5462EC0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2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19A61-3A61-4D36-898D-971DBEFB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60BCF-3CF4-409A-9457-FD667328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5CFE4-5F24-4BDE-B9D8-45030A33E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C0DF-EA3C-47EA-A298-A1A7772215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3DA72-A303-44DD-A83C-EF2C4D8E7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0EEDD-4F51-4119-8E92-5E894766D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B760-705C-45E7-A415-47B16594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D87CB-5283-4A87-A690-AB3F5511F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Transactional Perspective on Execute-order-validate Blockchains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D48B8-85A2-4A7B-A937-14D1B4DB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E7B28D-5E11-455A-BE8F-AB73DE50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3564974"/>
            <a:ext cx="8885690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6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7DCD6-ECC2-47D4-8B4A-12452610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Reorderability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B638-16B3-4808-9392-AB670DFC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28658" cy="4351338"/>
          </a:xfrm>
        </p:spPr>
        <p:txBody>
          <a:bodyPr/>
          <a:lstStyle/>
          <a:p>
            <a:r>
              <a:rPr lang="en-US" altLang="zh-CN" dirty="0" err="1"/>
              <a:t>Thm</a:t>
            </a:r>
            <a:r>
              <a:rPr lang="en-US" altLang="zh-CN" dirty="0"/>
              <a:t>: A transaction schedule cannot be reordered to be serializable if there exists a cycle with no c-</a:t>
            </a:r>
            <a:r>
              <a:rPr lang="en-US" altLang="zh-CN" dirty="0" err="1"/>
              <a:t>ww</a:t>
            </a:r>
            <a:r>
              <a:rPr lang="en-US" altLang="zh-CN" dirty="0"/>
              <a:t> dependencies involving pending transactions.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7EBA6D-0B92-41E6-B440-70D4CCE3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7" y="1825625"/>
            <a:ext cx="4567345" cy="34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5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8C1E7-1631-43F8-AC92-DA03C438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Fine-grained Concurrency Control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20291-3C01-4612-9544-C6061EDF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04" y="1499053"/>
            <a:ext cx="10515600" cy="4351338"/>
          </a:xfrm>
        </p:spPr>
        <p:txBody>
          <a:bodyPr/>
          <a:lstStyle/>
          <a:p>
            <a:r>
              <a:rPr lang="en-US" altLang="zh-CN" dirty="0"/>
              <a:t>Simulate </a:t>
            </a:r>
            <a:r>
              <a:rPr lang="en-US" altLang="zh-CN" dirty="0" err="1"/>
              <a:t>txns</a:t>
            </a:r>
            <a:r>
              <a:rPr lang="en-US" altLang="zh-CN" dirty="0"/>
              <a:t> with snapshot consistency</a:t>
            </a:r>
          </a:p>
          <a:p>
            <a:r>
              <a:rPr lang="en-US" altLang="zh-CN" dirty="0"/>
              <a:t>For a new transaction T</a:t>
            </a:r>
          </a:p>
          <a:p>
            <a:pPr lvl="1"/>
            <a:r>
              <a:rPr lang="en-US" altLang="zh-CN" dirty="0"/>
              <a:t>Compute T’s dependency except c-</a:t>
            </a:r>
            <a:r>
              <a:rPr lang="en-US" altLang="zh-CN" dirty="0" err="1"/>
              <a:t>ww</a:t>
            </a:r>
            <a:r>
              <a:rPr lang="en-US" altLang="zh-CN" dirty="0"/>
              <a:t> among P based on G, b, </a:t>
            </a:r>
            <a:r>
              <a:rPr lang="en-US" altLang="zh-CN" dirty="0" err="1"/>
              <a:t>readkeys</a:t>
            </a:r>
            <a:r>
              <a:rPr lang="en-US" altLang="zh-CN" dirty="0"/>
              <a:t>, </a:t>
            </a:r>
            <a:r>
              <a:rPr lang="en-US" altLang="zh-CN" dirty="0" err="1"/>
              <a:t>writekeys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If a cycle, abort. Otherwise update the dependency into G and add into P.</a:t>
            </a:r>
          </a:p>
          <a:p>
            <a:r>
              <a:rPr lang="en-US" altLang="zh-CN" dirty="0"/>
              <a:t>Form a block</a:t>
            </a:r>
          </a:p>
          <a:p>
            <a:pPr lvl="1"/>
            <a:r>
              <a:rPr lang="en-US" altLang="zh-CN" dirty="0"/>
              <a:t>Topologically sort P with respect to G</a:t>
            </a:r>
          </a:p>
          <a:p>
            <a:pPr lvl="1"/>
            <a:r>
              <a:rPr lang="en-US" altLang="zh-CN" dirty="0"/>
              <a:t>Recover c-</a:t>
            </a:r>
            <a:r>
              <a:rPr lang="en-US" altLang="zh-CN" dirty="0" err="1"/>
              <a:t>ww</a:t>
            </a:r>
            <a:r>
              <a:rPr lang="en-US" altLang="zh-CN" dirty="0"/>
              <a:t> conflict from the order P into 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DCF4EA-4337-4ED5-BDB5-745EE80F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1" y="3674722"/>
            <a:ext cx="3838228" cy="27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C754-5F74-43DD-AC50-F3E83211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Security Analysis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97C3D-4244-4EE2-982F-87CC89C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Safety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liveness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98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B6C8B-C4C7-467C-AEBD-D52E6D13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Implementation: Dependency Resolution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0185A-6C77-4CCC-860E-3C1F82C7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LevelDB</a:t>
            </a:r>
            <a:r>
              <a:rPr lang="en-US" altLang="zh-CN" dirty="0"/>
              <a:t>: </a:t>
            </a:r>
            <a:r>
              <a:rPr lang="en-US" altLang="zh-CN" dirty="0" err="1"/>
              <a:t>CommittedWriteTxns</a:t>
            </a:r>
            <a:r>
              <a:rPr lang="en-US" altLang="zh-CN" dirty="0"/>
              <a:t> (CW) and </a:t>
            </a:r>
            <a:r>
              <a:rPr lang="en-US" altLang="zh-CN" dirty="0" err="1"/>
              <a:t>CommittedReadTxns</a:t>
            </a:r>
            <a:r>
              <a:rPr lang="en-US" altLang="zh-CN" dirty="0"/>
              <a:t> (CR), example: {A_3_2: Txn1}</a:t>
            </a:r>
          </a:p>
          <a:p>
            <a:r>
              <a:rPr lang="en-US" altLang="zh-CN" dirty="0"/>
              <a:t>In-memory: </a:t>
            </a:r>
            <a:r>
              <a:rPr lang="en-US" altLang="zh-CN" dirty="0" err="1"/>
              <a:t>PendingWriteTxns</a:t>
            </a:r>
            <a:r>
              <a:rPr lang="en-US" altLang="zh-CN" dirty="0"/>
              <a:t>(PW) and </a:t>
            </a:r>
            <a:r>
              <a:rPr lang="en-US" altLang="zh-CN" dirty="0" err="1"/>
              <a:t>PendingReadTxns</a:t>
            </a:r>
            <a:r>
              <a:rPr lang="en-US" altLang="zh-CN" dirty="0"/>
              <a:t>(PR)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819554-7089-430D-98D5-3E9E7247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8265"/>
            <a:ext cx="5889171" cy="17463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DA68F9-C50E-4F06-87E4-522A6F98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62" y="3871294"/>
            <a:ext cx="3284505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1D9F-966C-4292-9791-ABA5409D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Implementation: Cycle Detection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A56B955-3E9F-46C8-90C9-14FA47570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2" y="1592089"/>
            <a:ext cx="4340826" cy="445788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A5A680-FABF-47AB-9C18-69FBCAF7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6" y="1690688"/>
            <a:ext cx="5780314" cy="43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6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F9A47-115E-489D-8442-2F1F0D1C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Implementation: Dependency Restoration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7F1EB3-66FE-463E-AC92-2CB5A85E6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90688"/>
            <a:ext cx="4833736" cy="42921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E54F73-41A1-4C40-A1A0-3A0B88C4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75" y="2318115"/>
            <a:ext cx="5562683" cy="23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E1AF6-2807-48A5-82CD-E56A3043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Implementation: Pruning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7980D-B941-4DF7-B8F0-719BAA7A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a snapshot threshold H=M-</a:t>
            </a:r>
            <a:r>
              <a:rPr lang="en-US" altLang="zh-CN" dirty="0" err="1"/>
              <a:t>max_span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Define the age of a transaction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8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9D0F-1197-42FF-BE82-FBCC5BEE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F8ED617-BACE-4648-BCE6-7FAC86C2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32" y="1690688"/>
            <a:ext cx="7497736" cy="44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EC35D-1035-44BA-A93D-A3CC0029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681B112-2E8D-4F59-8E60-8524CB3F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434" y="1690688"/>
            <a:ext cx="7133175" cy="4339998"/>
          </a:xfrm>
        </p:spPr>
      </p:pic>
    </p:spTree>
    <p:extLst>
      <p:ext uri="{BB962C8B-B14F-4D97-AF65-F5344CB8AC3E}">
        <p14:creationId xmlns:p14="http://schemas.microsoft.com/office/powerpoint/2010/main" val="340007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B704-7BB8-4616-94D7-B2ECA256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2134E6-E1E3-4770-A8F5-D9D429BE8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267" y="1690688"/>
            <a:ext cx="6387439" cy="3828369"/>
          </a:xfrm>
        </p:spPr>
      </p:pic>
    </p:spTree>
    <p:extLst>
      <p:ext uri="{BB962C8B-B14F-4D97-AF65-F5344CB8AC3E}">
        <p14:creationId xmlns:p14="http://schemas.microsoft.com/office/powerpoint/2010/main" val="33817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E262-15F3-4987-9E46-2CF81F91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DC95-FE04-49DA-A87F-09867C49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Apply Database techniques onto EOV and optimize on execution layer</a:t>
            </a:r>
          </a:p>
          <a:p>
            <a:r>
              <a:rPr lang="en-US" altLang="zh-CN" dirty="0"/>
              <a:t>Contribution</a:t>
            </a:r>
          </a:p>
          <a:p>
            <a:pPr lvl="1"/>
            <a:r>
              <a:rPr lang="en-US" altLang="zh-CN" dirty="0"/>
              <a:t>Analyze the resemblance between EOV and OCC(optimistic concurrency control)</a:t>
            </a:r>
          </a:p>
          <a:p>
            <a:pPr lvl="1"/>
            <a:r>
              <a:rPr lang="en-US" altLang="zh-CN" dirty="0"/>
              <a:t>Propose a theorem to identify transaction can never be reordered for serializability and design algorithms to early filter out such transactions, with the serializability guarantee for the remaining after reordering.</a:t>
            </a:r>
          </a:p>
          <a:p>
            <a:pPr lvl="1"/>
            <a:r>
              <a:rPr lang="en-US" altLang="zh-CN" dirty="0"/>
              <a:t>Implement and  evaluation</a:t>
            </a:r>
          </a:p>
        </p:txBody>
      </p:sp>
    </p:spTree>
    <p:extLst>
      <p:ext uri="{BB962C8B-B14F-4D97-AF65-F5344CB8AC3E}">
        <p14:creationId xmlns:p14="http://schemas.microsoft.com/office/powerpoint/2010/main" val="502975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3B052-4AC7-4A43-9FA4-E77D85AD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A4180-1DD2-4B0B-AD41-2D49929E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43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06829-1844-4123-9413-FC7088FB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Background: EOV(execute-order-validate)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036B2B-4833-4BCF-A615-350E0B71C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68" y="2133476"/>
            <a:ext cx="10515600" cy="3298317"/>
          </a:xfrm>
        </p:spPr>
      </p:pic>
    </p:spTree>
    <p:extLst>
      <p:ext uri="{BB962C8B-B14F-4D97-AF65-F5344CB8AC3E}">
        <p14:creationId xmlns:p14="http://schemas.microsoft.com/office/powerpoint/2010/main" val="499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06829-1844-4123-9413-FC7088FB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Background: EOV(execute-order-validate)</a:t>
            </a:r>
            <a:endParaRPr lang="zh-CN" altLang="en-US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E91FA3D-CA27-4A32-9F62-B3C583FB5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429000"/>
            <a:ext cx="5820396" cy="265060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FF286C-06FF-4C9E-BB69-1828B009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7" y="1957498"/>
            <a:ext cx="5576553" cy="18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0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AB942-44F5-43FF-B54F-BE5698E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Background: OCC(optimistic concurrency control) 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D0923-63F4-4488-9D5D-9004AE6F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Snapshot</a:t>
            </a:r>
          </a:p>
          <a:p>
            <a:r>
              <a:rPr lang="en-US" altLang="zh-CN" dirty="0"/>
              <a:t>Start Timestamp</a:t>
            </a:r>
          </a:p>
          <a:p>
            <a:r>
              <a:rPr lang="en-US" altLang="zh-CN" dirty="0"/>
              <a:t>End Timestamp</a:t>
            </a:r>
          </a:p>
          <a:p>
            <a:r>
              <a:rPr lang="en-US" altLang="zh-CN" dirty="0"/>
              <a:t>Accessed Records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A522FB-62C4-4586-9068-0D450134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49" y="1973717"/>
            <a:ext cx="608872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4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D214-7DF4-4533-8813-7CCC168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Resemblance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5EC77-E6C2-4164-8034-6EB54BA2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Snapshot -&gt; block sequence  number (M+1,0)</a:t>
            </a:r>
          </a:p>
          <a:p>
            <a:r>
              <a:rPr lang="en-US" altLang="zh-CN" dirty="0"/>
              <a:t>Start Timestamp -&gt; </a:t>
            </a:r>
            <a:r>
              <a:rPr lang="en-US" altLang="zh-CN" dirty="0" err="1"/>
              <a:t>StartTs</a:t>
            </a:r>
            <a:r>
              <a:rPr lang="en-US" altLang="zh-CN" dirty="0"/>
              <a:t>(a sequence number of snapshot)</a:t>
            </a:r>
          </a:p>
          <a:p>
            <a:r>
              <a:rPr lang="en-US" altLang="zh-CN" dirty="0"/>
              <a:t>End Timestamp -&gt; </a:t>
            </a:r>
            <a:r>
              <a:rPr lang="en-US" altLang="zh-CN" dirty="0" err="1"/>
              <a:t>EndTs</a:t>
            </a:r>
            <a:r>
              <a:rPr lang="en-US" altLang="zh-CN" dirty="0"/>
              <a:t>(its sequence number in block)</a:t>
            </a:r>
          </a:p>
          <a:p>
            <a:r>
              <a:rPr lang="en-US" altLang="zh-CN" dirty="0"/>
              <a:t>Accessed records -&gt; read/write sets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14114C-D4D3-4611-94D4-98BE0F29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22" y="4093143"/>
            <a:ext cx="3068577" cy="20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7EFBB-4430-4472-8E0A-C3F1BC47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Serializability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3111F-AFC9-4508-8A64-9E6D8F16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Strong Serializability: Serializable &amp; sequence ordered by end timestamp</a:t>
            </a:r>
          </a:p>
          <a:p>
            <a:r>
              <a:rPr lang="en-US" altLang="zh-CN" dirty="0"/>
              <a:t>A schedule of transactions without anti-</a:t>
            </a:r>
            <a:r>
              <a:rPr lang="en-US" altLang="zh-CN" dirty="0" err="1"/>
              <a:t>rw</a:t>
            </a:r>
            <a:r>
              <a:rPr lang="en-US" altLang="zh-CN" dirty="0"/>
              <a:t> achieves Strong Serializability. 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5C4734-3329-4500-9E48-5305DDCF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90" y="3729262"/>
            <a:ext cx="3374479" cy="23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5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E7E5-178F-41E6-8025-38D33D5D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Reorderability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E9838-9162-4BDF-9EC6-FE9805DC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blockchains, reordering can only happen between concurrent transactions.</a:t>
            </a:r>
          </a:p>
          <a:p>
            <a:r>
              <a:rPr lang="en-US" altLang="zh-CN" dirty="0"/>
              <a:t>A transaction does not change its concurrency relationship with respect to others after reordering.</a:t>
            </a: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9A7A0C-371E-480E-BB19-01E38E80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4" y="3958011"/>
            <a:ext cx="3311159" cy="11365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4B335F-841F-49D1-A980-99BF78D7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973" y="3958011"/>
            <a:ext cx="3150296" cy="12397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633332-B28B-4629-9C0A-26791750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316" y="3958011"/>
            <a:ext cx="2704476" cy="10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7DCD6-ECC2-47D4-8B4A-12452610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Reorderability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B638-16B3-4808-9392-AB670DFC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50228" cy="4351338"/>
          </a:xfrm>
        </p:spPr>
        <p:txBody>
          <a:bodyPr/>
          <a:lstStyle/>
          <a:p>
            <a:r>
              <a:rPr lang="en-US" altLang="zh-CN" dirty="0"/>
              <a:t>Lemma1: Switching c-</a:t>
            </a:r>
            <a:r>
              <a:rPr lang="en-US" altLang="zh-CN" dirty="0" err="1"/>
              <a:t>rw</a:t>
            </a:r>
            <a:r>
              <a:rPr lang="en-US" altLang="zh-CN" dirty="0"/>
              <a:t> and anti-</a:t>
            </a:r>
            <a:r>
              <a:rPr lang="en-US" altLang="zh-CN" dirty="0" err="1"/>
              <a:t>rw</a:t>
            </a:r>
            <a:r>
              <a:rPr lang="en-US" altLang="zh-CN" dirty="0"/>
              <a:t> transactions order will keep their dependency order.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Lemma2: Switching c-</a:t>
            </a:r>
            <a:r>
              <a:rPr lang="en-US" altLang="zh-CN" dirty="0" err="1"/>
              <a:t>ww</a:t>
            </a:r>
            <a:r>
              <a:rPr lang="en-US" altLang="zh-CN" dirty="0"/>
              <a:t> transactions order will change their dependency order.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443ACD-B55B-4E97-820D-BBA9BB23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27" y="1690688"/>
            <a:ext cx="3912958" cy="1325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23237-0A9B-4561-98B6-82697856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75" y="4001294"/>
            <a:ext cx="3991225" cy="12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367</Words>
  <Application>Microsoft Office PowerPoint</Application>
  <PresentationFormat>宽屏</PresentationFormat>
  <Paragraphs>59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A Transactional Perspective on Execute-order-validate Blockchains</vt:lpstr>
      <vt:lpstr>Overview</vt:lpstr>
      <vt:lpstr>Background: EOV(execute-order-validate)</vt:lpstr>
      <vt:lpstr>Background: EOV(execute-order-validate)</vt:lpstr>
      <vt:lpstr>Background: OCC(optimistic concurrency control) </vt:lpstr>
      <vt:lpstr>Resemblance</vt:lpstr>
      <vt:lpstr>Serializability </vt:lpstr>
      <vt:lpstr>Reorderability</vt:lpstr>
      <vt:lpstr>Reorderability</vt:lpstr>
      <vt:lpstr>Reorderability</vt:lpstr>
      <vt:lpstr>Fine-grained Concurrency Control</vt:lpstr>
      <vt:lpstr>Security Analysis</vt:lpstr>
      <vt:lpstr>Implementation: Dependency Resolution</vt:lpstr>
      <vt:lpstr>Implementation: Cycle Detection</vt:lpstr>
      <vt:lpstr>Implementation: Dependency Restoration</vt:lpstr>
      <vt:lpstr>Implementation: Pruning</vt:lpstr>
      <vt:lpstr>Experiments</vt:lpstr>
      <vt:lpstr>Experiments</vt:lpstr>
      <vt:lpstr>Experiments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Transactional Perspective on Execute-order-validate Blockchains</dc:title>
  <dc:creator>Administrator</dc:creator>
  <cp:lastModifiedBy>Administrator</cp:lastModifiedBy>
  <cp:revision>27</cp:revision>
  <dcterms:created xsi:type="dcterms:W3CDTF">2022-05-16T08:25:07Z</dcterms:created>
  <dcterms:modified xsi:type="dcterms:W3CDTF">2022-05-24T06:31:51Z</dcterms:modified>
</cp:coreProperties>
</file>