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671"/>
  </p:normalViewPr>
  <p:slideViewPr>
    <p:cSldViewPr snapToGrid="0" snapToObjects="1" showGuides="1">
      <p:cViewPr>
        <p:scale>
          <a:sx n="77" d="100"/>
          <a:sy n="77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D6A51-1BE7-B542-B75E-6542AD60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35A51-7CD5-2E48-A41A-0EA8F09A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A5A6-B63C-1C43-A88D-B456C35D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FF1DD-8183-8B49-AEE6-A4581DC3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FB977-404D-F44C-8173-263607B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0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A2900-0486-FC44-84CC-F5EEBD1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3FE83-4A02-0C46-9A16-CAFDB89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6DAC1-6AE8-3C43-A2B4-8FAC658D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3451-3643-5842-9D58-D8EF0278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BAD57-2593-4847-B8CF-A8E23F4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47AB1-708F-D842-B0EA-4D9D6AB7E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2E072-6BB5-154F-91B2-CA55E597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B1C95-0E1F-A44A-A755-A5A95F3B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94BFB-76FB-BC41-8CA7-FA580EF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A73F-08BD-4749-BA60-492B213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98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6A0D-B09E-5C4B-B8BD-844F92C3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F2981-3CB2-7745-A498-1D3A2196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F1A7C-BF10-A64B-B653-167D52E7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54C5F-D1ED-E943-9DEE-CD0AC73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05491-54ED-3745-89EF-63A517A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1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AFAB-FF39-AD4A-86E6-27C06AF6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65430-DD37-F141-9491-86010F4E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A2CF5-D9EE-174C-A227-D534B9C8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70609-BDB9-5C43-A7AA-A280C1D0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2BD36-4D82-0B4C-882F-7D56025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3A5D-2E5E-9440-BB01-4A33DAA0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0191B-4F6D-D649-9706-4199F635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EF9CB-2F81-4841-AEB2-8F5DF869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BDC26-5E5C-FF4E-B600-3129CF7B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B1854-9FFD-C645-AA24-05174860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44348-195F-F14F-8326-DE8A0C52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C2FD-EF5E-874F-83ED-410772D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154C8-CA40-1A4F-AC71-3146DCC8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E2920-B0FD-3A48-843B-84AD6C91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B9D51-B427-9D4A-9206-E3534BBD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23E88-B05E-7445-8BCE-409DB875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FC5F-8446-2A4E-B3F0-A60B6565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443BB-9255-424A-89D3-1FEEC01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7E4B9-B667-0341-B4F5-A7EEB7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28EB-A83B-C644-85D9-49CA7529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3D26B-D45F-404E-8194-238EBC7A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0B74C-9CC7-E942-8D15-183A227E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153554-9E2E-F848-8DF6-90C644F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A3176-8183-8148-9C7B-D5F7C70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1EA1A-E6DD-7344-9C82-E94C5AF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6B0B7-F575-7A4D-99CF-DF69938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2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C8336-61D3-A945-9315-0F2598BB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A3FEE-62EF-1548-A231-58E36C51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16D07-0ACF-2747-BBFE-325350EA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799D-B2B5-B14A-83C5-B93A128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00C85-B1CB-D64C-B6F0-81A8E8D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93214-9325-A842-9C25-578EEA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8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5D61A-34A6-4F4D-A793-26EFD42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07381-A6F0-AD4F-9763-9E28C2A4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D3A9-9C2B-094C-9EAC-30AA15DF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D42B6-F0A4-674D-AE63-5F22992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D1475-43B1-894F-82F4-C44EBB4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81E35-2985-F845-8D98-F0B4007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9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7C624E-AD85-014F-86F5-AC6ED598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9A50A-C152-DD41-BFE8-CA2CA253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C9679-95A9-0C49-B18D-EDC620FFE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5BF-597E-C74A-AA6D-B13082300FD1}" type="datetimeFigureOut">
              <a:rPr kumimoji="1" lang="zh-CN" altLang="en-US" smtClean="0"/>
              <a:t>2022/2/23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21630-2D87-C942-853D-26E4D6ACC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B1EAB-C5E3-6B4A-80FA-9194BFA65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1577-2134-4549-A350-EC4045C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0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88D1-01EA-934F-A27E-75CB81F3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998" y="565078"/>
            <a:ext cx="9394004" cy="2410628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区块链系统与分享型数据库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7C20A8-A3CC-F04A-A6EB-A0EF0E93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4954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实验一 区块链系统简单实现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224847-AA0A-EC43-BEC6-2DDB33758964}"/>
              </a:ext>
            </a:extLst>
          </p:cNvPr>
          <p:cNvSpPr txBox="1"/>
          <p:nvPr/>
        </p:nvSpPr>
        <p:spPr>
          <a:xfrm>
            <a:off x="10668000" y="6070791"/>
            <a:ext cx="1402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cs typeface="+mn-ea"/>
                <a:sym typeface="+mn-lt"/>
              </a:rPr>
              <a:t>熊天民</a:t>
            </a:r>
            <a:endParaRPr kumimoji="1" lang="en-US" altLang="zh-CN" sz="1600" dirty="0">
              <a:cs typeface="+mn-ea"/>
              <a:sym typeface="+mn-lt"/>
            </a:endParaRPr>
          </a:p>
          <a:p>
            <a:pPr algn="ctr"/>
            <a:r>
              <a:rPr kumimoji="1" lang="en-US" altLang="zh-CN" sz="1600" dirty="0">
                <a:cs typeface="+mn-ea"/>
                <a:sym typeface="+mn-lt"/>
              </a:rPr>
              <a:t>2022-02-24</a:t>
            </a:r>
          </a:p>
          <a:p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3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cs typeface="+mn-ea"/>
                <a:sym typeface="+mn-lt"/>
              </a:rPr>
              <a:t>2.</a:t>
            </a:r>
            <a:r>
              <a:rPr kumimoji="1" lang="zh-CN" altLang="en-US" sz="6000" dirty="0">
                <a:cs typeface="+mn-ea"/>
                <a:sym typeface="+mn-lt"/>
              </a:rPr>
              <a:t> 实验介绍</a:t>
            </a:r>
          </a:p>
        </p:txBody>
      </p:sp>
    </p:spTree>
    <p:extLst>
      <p:ext uri="{BB962C8B-B14F-4D97-AF65-F5344CB8AC3E}">
        <p14:creationId xmlns:p14="http://schemas.microsoft.com/office/powerpoint/2010/main" val="39369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实验介绍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247355" y="1429431"/>
            <a:ext cx="102013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zh-CN" altLang="zh-CN" sz="2400" dirty="0">
                <a:cs typeface="+mn-ea"/>
                <a:sym typeface="+mn-lt"/>
              </a:rPr>
              <a:t>本实验将参考比特币中的区块结构，使用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Java</a:t>
            </a:r>
            <a:r>
              <a:rPr lang="zh-CN" altLang="zh-CN" sz="2400" dirty="0">
                <a:cs typeface="+mn-ea"/>
                <a:sym typeface="+mn-lt"/>
              </a:rPr>
              <a:t>实现一个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  <a:sym typeface="+mn-lt"/>
              </a:rPr>
              <a:t>简单的区块链系统</a:t>
            </a:r>
            <a:r>
              <a:rPr lang="zh-CN" altLang="zh-CN" sz="2400" dirty="0">
                <a:cs typeface="+mn-ea"/>
                <a:sym typeface="+mn-lt"/>
              </a:rPr>
              <a:t>，以更好地理解区块链的概念</a:t>
            </a:r>
            <a:r>
              <a:rPr lang="zh-CN" altLang="en-US" sz="2400" dirty="0">
                <a:cs typeface="+mn-ea"/>
                <a:sym typeface="+mn-lt"/>
              </a:rPr>
              <a:t>；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zh-CN" sz="2400" dirty="0">
                <a:cs typeface="+mn-ea"/>
                <a:sym typeface="+mn-lt"/>
              </a:rPr>
              <a:t>本实验所实现的简易区块链系统名为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minichain</a:t>
            </a:r>
            <a:r>
              <a:rPr lang="zh-CN" altLang="zh-CN" sz="2400" dirty="0">
                <a:cs typeface="+mn-ea"/>
                <a:sym typeface="+mn-lt"/>
              </a:rPr>
              <a:t>，该系统模拟比特币的挖矿过程，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  <a:sym typeface="+mn-lt"/>
              </a:rPr>
              <a:t>使用一个工作线程进行交易的打包、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Merkle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  <a:sym typeface="+mn-lt"/>
              </a:rPr>
              <a:t>树根哈希值的计算以及相应的挖矿过程</a:t>
            </a:r>
            <a:r>
              <a:rPr lang="zh-CN" altLang="zh-CN" sz="2400" dirty="0">
                <a:cs typeface="+mn-ea"/>
                <a:sym typeface="+mn-lt"/>
              </a:rPr>
              <a:t>（随机替换</a:t>
            </a:r>
            <a:r>
              <a:rPr lang="en-US" altLang="zh-CN" sz="2400" dirty="0">
                <a:cs typeface="+mn-ea"/>
                <a:sym typeface="+mn-lt"/>
              </a:rPr>
              <a:t>nonce</a:t>
            </a:r>
            <a:r>
              <a:rPr lang="zh-CN" altLang="zh-CN" sz="2400" dirty="0">
                <a:cs typeface="+mn-ea"/>
                <a:sym typeface="+mn-lt"/>
              </a:rPr>
              <a:t>值，计算出满足难度条件的区块哈希值）</a:t>
            </a:r>
            <a:r>
              <a:rPr lang="zh-CN" altLang="en-US" sz="2400" dirty="0">
                <a:cs typeface="+mn-ea"/>
                <a:sym typeface="+mn-lt"/>
              </a:rPr>
              <a:t>；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zh-CN" sz="2400" dirty="0">
                <a:cs typeface="+mn-ea"/>
                <a:sym typeface="+mn-lt"/>
              </a:rPr>
              <a:t>在正确补全相应的功能函数后，运行主程序你将会看到新的区块的产生</a:t>
            </a:r>
            <a:r>
              <a:rPr lang="zh-CN" altLang="zh-CN" sz="2400" dirty="0">
                <a:effectLst/>
                <a:cs typeface="+mn-ea"/>
                <a:sym typeface="+mn-lt"/>
              </a:rPr>
              <a:t> </a:t>
            </a:r>
            <a:r>
              <a:rPr kumimoji="1" lang="zh-CN" altLang="en-US" sz="2000" dirty="0">
                <a:cs typeface="+mn-ea"/>
                <a:sym typeface="+mn-lt"/>
              </a:rPr>
              <a:t>。</a:t>
            </a:r>
            <a:endParaRPr kumimoji="1" lang="en-US" altLang="zh-CN" sz="2800" dirty="0">
              <a:cs typeface="+mn-ea"/>
              <a:sym typeface="+mn-lt"/>
            </a:endParaRPr>
          </a:p>
          <a:p>
            <a:endParaRPr kumimoji="1" lang="zh-CN" altLang="en-US" sz="3200" dirty="0">
              <a:cs typeface="+mn-ea"/>
              <a:sym typeface="+mn-lt"/>
            </a:endParaRPr>
          </a:p>
          <a:p>
            <a:endParaRPr kumimoji="1"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13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065" y="3021907"/>
            <a:ext cx="6263869" cy="1460715"/>
          </a:xfrm>
        </p:spPr>
        <p:txBody>
          <a:bodyPr>
            <a:normAutofit fontScale="92500"/>
          </a:bodyPr>
          <a:lstStyle/>
          <a:p>
            <a:r>
              <a:rPr kumimoji="1" lang="en-US" altLang="zh-CN" sz="6000" dirty="0">
                <a:cs typeface="+mn-ea"/>
                <a:sym typeface="+mn-lt"/>
              </a:rPr>
              <a:t>3.</a:t>
            </a:r>
            <a:r>
              <a:rPr kumimoji="1" lang="zh-CN" altLang="en-US" sz="6000" dirty="0">
                <a:cs typeface="+mn-ea"/>
                <a:sym typeface="+mn-lt"/>
              </a:rPr>
              <a:t> 实验内容及要求</a:t>
            </a:r>
          </a:p>
        </p:txBody>
      </p:sp>
    </p:spTree>
    <p:extLst>
      <p:ext uri="{BB962C8B-B14F-4D97-AF65-F5344CB8AC3E}">
        <p14:creationId xmlns:p14="http://schemas.microsoft.com/office/powerpoint/2010/main" val="39488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实验内容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179095" y="1391926"/>
            <a:ext cx="1028822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zh-CN" altLang="zh-CN" sz="2000" dirty="0">
                <a:cs typeface="+mn-ea"/>
                <a:sym typeface="+mn-lt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IDEA</a:t>
            </a:r>
            <a:r>
              <a:rPr lang="zh-CN" altLang="en-US" sz="2000" dirty="0">
                <a:cs typeface="+mn-ea"/>
                <a:sym typeface="+mn-lt"/>
              </a:rPr>
              <a:t>导入</a:t>
            </a:r>
            <a:r>
              <a:rPr lang="zh-CN" altLang="zh-CN" sz="2000" dirty="0">
                <a:cs typeface="+mn-ea"/>
                <a:sym typeface="+mn-lt"/>
              </a:rPr>
              <a:t>项目文件夹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虚拟机的</a:t>
            </a:r>
            <a:r>
              <a:rPr lang="en-US" altLang="zh-CN" sz="2000" dirty="0">
                <a:cs typeface="+mn-ea"/>
                <a:sym typeface="+mn-lt"/>
              </a:rPr>
              <a:t>IDEA</a:t>
            </a:r>
            <a:r>
              <a:rPr lang="zh-CN" altLang="en-US" sz="2000" dirty="0">
                <a:cs typeface="+mn-ea"/>
                <a:sym typeface="+mn-lt"/>
              </a:rPr>
              <a:t>中已导入</a:t>
            </a:r>
            <a:r>
              <a:rPr lang="en-US" altLang="zh-CN" sz="2000" dirty="0">
                <a:cs typeface="+mn-ea"/>
                <a:sym typeface="+mn-lt"/>
              </a:rPr>
              <a:t>)</a:t>
            </a:r>
            <a:r>
              <a:rPr lang="zh-CN" altLang="zh-CN" sz="2000" dirty="0">
                <a:cs typeface="+mn-ea"/>
                <a:sym typeface="+mn-lt"/>
              </a:rPr>
              <a:t>，等待加载完成，代码整体结构如下：</a:t>
            </a:r>
            <a:endParaRPr kumimoji="1" lang="zh-CN" altLang="en-US" sz="3600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2E259-6AE8-3842-B7B1-78C845477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9936" y="2281581"/>
            <a:ext cx="4381682" cy="40725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95C348-AABD-DF4C-BE82-FA7E2B2EC94C}"/>
              </a:ext>
            </a:extLst>
          </p:cNvPr>
          <p:cNvSpPr txBox="1"/>
          <p:nvPr/>
        </p:nvSpPr>
        <p:spPr>
          <a:xfrm>
            <a:off x="6978213" y="2197605"/>
            <a:ext cx="3348319" cy="3327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data</a:t>
            </a:r>
            <a:r>
              <a:rPr lang="zh-CN" altLang="en-US" sz="2000" dirty="0">
                <a:cs typeface="+mn-ea"/>
                <a:sym typeface="+mn-lt"/>
              </a:rPr>
              <a:t>包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consensus</a:t>
            </a:r>
            <a:r>
              <a:rPr lang="zh-CN" altLang="en-US" sz="2000" dirty="0">
                <a:cs typeface="+mn-ea"/>
                <a:sym typeface="+mn-lt"/>
              </a:rPr>
              <a:t>包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config</a:t>
            </a:r>
            <a:r>
              <a:rPr lang="zh-CN" altLang="en-US" sz="2000" dirty="0">
                <a:cs typeface="+mn-ea"/>
                <a:sym typeface="+mn-lt"/>
              </a:rPr>
              <a:t>包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network</a:t>
            </a:r>
            <a:r>
              <a:rPr lang="zh-CN" altLang="en-US" sz="2000" dirty="0">
                <a:cs typeface="+mn-ea"/>
                <a:sym typeface="+mn-lt"/>
              </a:rPr>
              <a:t>包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utils</a:t>
            </a:r>
            <a:r>
              <a:rPr lang="zh-CN" altLang="en-US" sz="2000" dirty="0">
                <a:cs typeface="+mn-ea"/>
                <a:sym typeface="+mn-lt"/>
              </a:rPr>
              <a:t>包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1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代码实现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656920" y="1690688"/>
            <a:ext cx="8408355" cy="396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zh-CN" altLang="zh-CN" sz="2000" dirty="0">
                <a:cs typeface="+mn-ea"/>
                <a:sym typeface="+mn-lt"/>
              </a:rPr>
              <a:t>已经</a:t>
            </a:r>
            <a:r>
              <a:rPr lang="zh-CN" altLang="en-US" sz="2000" dirty="0">
                <a:cs typeface="+mn-ea"/>
                <a:sym typeface="+mn-lt"/>
              </a:rPr>
              <a:t>预先</a:t>
            </a:r>
            <a:r>
              <a:rPr lang="zh-CN" altLang="zh-CN" sz="2000" dirty="0">
                <a:cs typeface="+mn-ea"/>
                <a:sym typeface="+mn-lt"/>
              </a:rPr>
              <a:t>实现了整体的系统框架，</a:t>
            </a:r>
            <a:r>
              <a:rPr lang="zh-CN" altLang="en-US" sz="2000" dirty="0">
                <a:cs typeface="+mn-ea"/>
                <a:sym typeface="+mn-lt"/>
              </a:rPr>
              <a:t>如</a:t>
            </a:r>
            <a:r>
              <a:rPr lang="zh-CN" altLang="zh-CN" sz="2000" dirty="0">
                <a:cs typeface="+mn-ea"/>
                <a:sym typeface="+mn-lt"/>
              </a:rPr>
              <a:t>类的代码抽象、交易池实现、</a:t>
            </a:r>
            <a:r>
              <a:rPr lang="zh-CN" altLang="en-US" sz="2000" dirty="0">
                <a:cs typeface="+mn-ea"/>
                <a:sym typeface="+mn-lt"/>
              </a:rPr>
              <a:t>多</a:t>
            </a:r>
            <a:r>
              <a:rPr lang="zh-CN" altLang="zh-CN" sz="2000" dirty="0">
                <a:cs typeface="+mn-ea"/>
                <a:sym typeface="+mn-lt"/>
              </a:rPr>
              <a:t>线程以及工具类等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r>
              <a:rPr lang="zh-CN" altLang="zh-CN" sz="2000" dirty="0">
                <a:cs typeface="+mn-ea"/>
                <a:sym typeface="+mn-lt"/>
              </a:rPr>
              <a:t>主要是对</a:t>
            </a:r>
            <a:r>
              <a:rPr lang="en-US" altLang="zh-CN" sz="2000" dirty="0" err="1">
                <a:cs typeface="+mn-ea"/>
                <a:sym typeface="+mn-lt"/>
              </a:rPr>
              <a:t>MinerNode</a:t>
            </a:r>
            <a:r>
              <a:rPr lang="zh-CN" altLang="zh-CN" sz="2000" dirty="0">
                <a:cs typeface="+mn-ea"/>
                <a:sym typeface="+mn-lt"/>
              </a:rPr>
              <a:t>中的几个功能函数进行了留空，需要你正确补全后系统才能完整的运行起来</a:t>
            </a:r>
            <a:r>
              <a:rPr lang="zh-CN" altLang="en-US" sz="2000" dirty="0">
                <a:cs typeface="+mn-ea"/>
                <a:sym typeface="+mn-lt"/>
              </a:rPr>
              <a:t>：</a:t>
            </a:r>
            <a:endParaRPr kumimoji="1" lang="en-US" altLang="zh-CN" sz="2800" b="1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getBlockBody</a:t>
            </a:r>
            <a:r>
              <a:rPr lang="en-US" altLang="zh-CN" sz="2000" dirty="0">
                <a:cs typeface="+mn-ea"/>
                <a:sym typeface="+mn-lt"/>
              </a:rPr>
              <a:t>(Transaction[] transactions)</a:t>
            </a:r>
            <a:r>
              <a:rPr lang="zh-CN" altLang="en-US" sz="2000" dirty="0">
                <a:effectLst/>
                <a:cs typeface="+mn-ea"/>
                <a:sym typeface="+mn-lt"/>
              </a:rPr>
              <a:t>；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mine(</a:t>
            </a:r>
            <a:r>
              <a:rPr lang="en-US" altLang="zh-CN" sz="2000" dirty="0" err="1">
                <a:cs typeface="+mn-ea"/>
                <a:sym typeface="+mn-lt"/>
              </a:rPr>
              <a:t>BlockBody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blockBody</a:t>
            </a:r>
            <a:r>
              <a:rPr lang="en-US" altLang="zh-CN" sz="2000" dirty="0">
                <a:cs typeface="+mn-ea"/>
                <a:sym typeface="+mn-lt"/>
              </a:rPr>
              <a:t>)</a:t>
            </a:r>
            <a:r>
              <a:rPr lang="zh-CN" altLang="en-US" sz="2000" dirty="0">
                <a:effectLst/>
                <a:cs typeface="+mn-ea"/>
                <a:sym typeface="+mn-lt"/>
              </a:rPr>
              <a:t>；</a:t>
            </a:r>
            <a:endParaRPr lang="en-US" altLang="zh-CN" sz="20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800" b="1" dirty="0">
                <a:cs typeface="+mn-ea"/>
                <a:sym typeface="+mn-lt"/>
              </a:rPr>
              <a:t>·</a:t>
            </a:r>
            <a:r>
              <a:rPr kumimoji="1"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getBlock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en-US" altLang="zh-CN" sz="2000" dirty="0" err="1">
                <a:cs typeface="+mn-ea"/>
                <a:sym typeface="+mn-lt"/>
              </a:rPr>
              <a:t>BlockBody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blockBody</a:t>
            </a:r>
            <a:r>
              <a:rPr lang="en-US" altLang="zh-CN" sz="2000" dirty="0">
                <a:cs typeface="+mn-ea"/>
                <a:sym typeface="+mn-lt"/>
              </a:rPr>
              <a:t>)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r>
              <a:rPr lang="zh-CN" altLang="zh-CN" sz="2000" dirty="0">
                <a:effectLst/>
                <a:cs typeface="+mn-ea"/>
                <a:sym typeface="+mn-lt"/>
              </a:rPr>
              <a:t> 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47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单元测试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663795" y="2206327"/>
            <a:ext cx="9309005" cy="316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zh-CN" sz="2400" dirty="0">
                <a:cs typeface="+mn-ea"/>
                <a:sym typeface="+mn-lt"/>
              </a:rPr>
              <a:t>针对</a:t>
            </a:r>
            <a:r>
              <a:rPr lang="en-US" altLang="zh-CN" sz="2400" dirty="0" err="1">
                <a:cs typeface="+mn-ea"/>
                <a:sym typeface="+mn-lt"/>
              </a:rPr>
              <a:t>getBlockBody</a:t>
            </a:r>
            <a:r>
              <a:rPr lang="zh-CN" altLang="zh-CN" sz="2400" dirty="0">
                <a:cs typeface="+mn-ea"/>
                <a:sym typeface="+mn-lt"/>
              </a:rPr>
              <a:t>函数提供了一个单元测试</a:t>
            </a:r>
            <a:r>
              <a:rPr lang="zh-CN" altLang="en-US" sz="2400" dirty="0">
                <a:effectLst/>
                <a:cs typeface="+mn-ea"/>
                <a:sym typeface="+mn-lt"/>
              </a:rPr>
              <a:t>；</a:t>
            </a:r>
            <a:endParaRPr lang="en-US" altLang="zh-CN" sz="2400" dirty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zh-CN" sz="2400" dirty="0">
                <a:cs typeface="+mn-ea"/>
                <a:sym typeface="+mn-lt"/>
              </a:rPr>
              <a:t>在补全该函数之后，可以运行</a:t>
            </a:r>
            <a:r>
              <a:rPr lang="en-US" altLang="zh-CN" sz="2400" b="1" dirty="0" err="1">
                <a:cs typeface="+mn-ea"/>
                <a:sym typeface="+mn-lt"/>
              </a:rPr>
              <a:t>test.java.unit</a:t>
            </a:r>
            <a:r>
              <a:rPr lang="zh-CN" altLang="en-US" sz="2400" dirty="0">
                <a:cs typeface="+mn-ea"/>
                <a:sym typeface="+mn-lt"/>
              </a:rPr>
              <a:t>包下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Test.java</a:t>
            </a:r>
            <a:r>
              <a:rPr lang="zh-CN" altLang="zh-CN" sz="2400" dirty="0">
                <a:cs typeface="+mn-ea"/>
                <a:sym typeface="+mn-lt"/>
              </a:rPr>
              <a:t>里的测试方法，测试</a:t>
            </a:r>
            <a:r>
              <a:rPr lang="zh-CN" altLang="en-US" sz="2400" dirty="0">
                <a:cs typeface="+mn-ea"/>
                <a:sym typeface="+mn-lt"/>
              </a:rPr>
              <a:t>通过说明你的实现是正确的。</a:t>
            </a:r>
            <a:r>
              <a:rPr lang="zh-CN" altLang="zh-CN" sz="2400" dirty="0">
                <a:effectLst/>
                <a:cs typeface="+mn-ea"/>
                <a:sym typeface="+mn-lt"/>
              </a:rPr>
              <a:t> </a:t>
            </a:r>
            <a:endParaRPr lang="en-US" altLang="zh-CN" sz="2400" dirty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55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运行效果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8B57F2-9EE9-8343-AC10-9F8F94F891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3380" y="1759439"/>
            <a:ext cx="8943162" cy="38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6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注意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C514CD-91F5-0841-B69F-C76B6C2B9C6C}"/>
              </a:ext>
            </a:extLst>
          </p:cNvPr>
          <p:cNvSpPr txBox="1"/>
          <p:nvPr/>
        </p:nvSpPr>
        <p:spPr>
          <a:xfrm>
            <a:off x="1469816" y="1683205"/>
            <a:ext cx="97175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代</a:t>
            </a:r>
            <a:r>
              <a:rPr lang="zh-CN" altLang="zh-CN" sz="2400" dirty="0">
                <a:cs typeface="+mn-ea"/>
                <a:sym typeface="+mn-lt"/>
              </a:rPr>
              <a:t>码中，针对一个对象（区块、交易等）的哈希值计算，均通过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SHA256Util.sha256Digest(</a:t>
            </a:r>
            <a:r>
              <a:rPr lang="en-US" altLang="zh-CN" sz="2400" b="1" dirty="0" err="1">
                <a:solidFill>
                  <a:srgbClr val="FF0000"/>
                </a:solidFill>
                <a:cs typeface="+mn-ea"/>
                <a:sym typeface="+mn-lt"/>
              </a:rPr>
              <a:t>Object.toString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())</a:t>
            </a:r>
            <a:r>
              <a:rPr lang="zh-CN" altLang="zh-CN" sz="2400" dirty="0">
                <a:cs typeface="+mn-ea"/>
                <a:sym typeface="+mn-lt"/>
              </a:rPr>
              <a:t>完成</a:t>
            </a:r>
            <a:r>
              <a:rPr lang="zh-CN" altLang="zh-CN" sz="2400" dirty="0">
                <a:effectLst/>
                <a:cs typeface="+mn-ea"/>
                <a:sym typeface="+mn-lt"/>
              </a:rPr>
              <a:t> </a:t>
            </a:r>
            <a:r>
              <a:rPr lang="zh-CN" altLang="en-US" sz="2400" dirty="0">
                <a:effectLst/>
                <a:cs typeface="+mn-ea"/>
                <a:sym typeface="+mn-lt"/>
              </a:rPr>
              <a:t>；</a:t>
            </a:r>
            <a:endParaRPr lang="en-US" altLang="zh-CN" sz="2400" dirty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zh-CN" sz="2400" dirty="0">
                <a:cs typeface="+mn-ea"/>
                <a:sym typeface="+mn-lt"/>
              </a:rPr>
              <a:t>本</a:t>
            </a:r>
            <a:r>
              <a:rPr lang="zh-CN" altLang="en-US" sz="2400" dirty="0">
                <a:cs typeface="+mn-ea"/>
                <a:sym typeface="+mn-lt"/>
              </a:rPr>
              <a:t>项目</a:t>
            </a:r>
            <a:r>
              <a:rPr lang="zh-CN" altLang="zh-CN" sz="2400" dirty="0">
                <a:cs typeface="+mn-ea"/>
                <a:sym typeface="+mn-lt"/>
              </a:rPr>
              <a:t>已经在每一个数据结构的类实现中重写了 </a:t>
            </a:r>
            <a:r>
              <a:rPr lang="en-US" altLang="zh-CN" sz="2400" dirty="0" err="1">
                <a:cs typeface="+mn-ea"/>
                <a:sym typeface="+mn-lt"/>
              </a:rPr>
              <a:t>toString</a:t>
            </a:r>
            <a:r>
              <a:rPr lang="zh-CN" altLang="zh-CN" sz="2400" dirty="0">
                <a:cs typeface="+mn-ea"/>
                <a:sym typeface="+mn-lt"/>
              </a:rPr>
              <a:t>方法，因此涉及对象的</a:t>
            </a:r>
            <a:r>
              <a:rPr lang="en-US" altLang="zh-CN" sz="2400" dirty="0">
                <a:cs typeface="+mn-ea"/>
                <a:sym typeface="+mn-lt"/>
              </a:rPr>
              <a:t>SHA256</a:t>
            </a:r>
            <a:r>
              <a:rPr lang="zh-CN" altLang="zh-CN" sz="2400" dirty="0">
                <a:cs typeface="+mn-ea"/>
                <a:sym typeface="+mn-lt"/>
              </a:rPr>
              <a:t>哈希值计算时，参数请使用相应对象的</a:t>
            </a:r>
            <a:r>
              <a:rPr lang="en-US" altLang="zh-CN" sz="2400" dirty="0" err="1">
                <a:cs typeface="+mn-ea"/>
                <a:sym typeface="+mn-lt"/>
              </a:rPr>
              <a:t>toString</a:t>
            </a:r>
            <a:r>
              <a:rPr lang="zh-CN" altLang="zh-CN" sz="2400" dirty="0">
                <a:cs typeface="+mn-ea"/>
                <a:sym typeface="+mn-lt"/>
              </a:rPr>
              <a:t>方法获取，这样才能顺利通过单元测试</a:t>
            </a:r>
            <a:r>
              <a:rPr lang="zh-CN" altLang="zh-CN" sz="2400" dirty="0">
                <a:effectLst/>
                <a:cs typeface="+mn-ea"/>
                <a:sym typeface="+mn-lt"/>
              </a:rPr>
              <a:t> </a:t>
            </a:r>
            <a:r>
              <a:rPr lang="zh-CN" altLang="en-US" sz="2400" dirty="0">
                <a:effectLst/>
                <a:cs typeface="+mn-ea"/>
                <a:sym typeface="+mn-lt"/>
              </a:rPr>
              <a:t>。</a:t>
            </a:r>
            <a:endParaRPr kumimoji="1" lang="zh-CN" altLang="en-US" sz="4000" dirty="0">
              <a:cs typeface="+mn-ea"/>
              <a:sym typeface="+mn-lt"/>
            </a:endParaRPr>
          </a:p>
          <a:p>
            <a:endParaRPr kumimoji="1"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652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注意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C514CD-91F5-0841-B69F-C76B6C2B9C6C}"/>
              </a:ext>
            </a:extLst>
          </p:cNvPr>
          <p:cNvSpPr txBox="1"/>
          <p:nvPr/>
        </p:nvSpPr>
        <p:spPr>
          <a:xfrm>
            <a:off x="1236551" y="2651741"/>
            <a:ext cx="10016167" cy="131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本次实验的</a:t>
            </a:r>
            <a:r>
              <a:rPr lang="en-US" altLang="zh-CN" sz="2400" dirty="0">
                <a:cs typeface="+mn-ea"/>
                <a:sym typeface="+mn-lt"/>
              </a:rPr>
              <a:t>Java</a:t>
            </a:r>
            <a:r>
              <a:rPr lang="zh-CN" altLang="en-US" sz="2400" dirty="0">
                <a:cs typeface="+mn-ea"/>
                <a:sym typeface="+mn-lt"/>
              </a:rPr>
              <a:t>环境以及</a:t>
            </a:r>
            <a:r>
              <a:rPr lang="en-US" altLang="zh-CN" sz="2400" dirty="0">
                <a:cs typeface="+mn-ea"/>
                <a:sym typeface="+mn-lt"/>
              </a:rPr>
              <a:t>IDEA</a:t>
            </a:r>
            <a:r>
              <a:rPr lang="zh-CN" altLang="en-US" sz="2400" dirty="0">
                <a:cs typeface="+mn-ea"/>
                <a:sym typeface="+mn-lt"/>
              </a:rPr>
              <a:t>已经在虚拟机环境中进行了配置，运行系统后，即可看到</a:t>
            </a:r>
            <a:r>
              <a:rPr lang="en-US" altLang="zh-CN" sz="2400" dirty="0">
                <a:cs typeface="+mn-ea"/>
                <a:sym typeface="+mn-lt"/>
              </a:rPr>
              <a:t>IDEA</a:t>
            </a:r>
            <a:r>
              <a:rPr lang="zh-CN" altLang="en-US" sz="2400" dirty="0">
                <a:cs typeface="+mn-ea"/>
                <a:sym typeface="+mn-lt"/>
              </a:rPr>
              <a:t>，运行</a:t>
            </a:r>
            <a:r>
              <a:rPr lang="en-US" altLang="zh-CN" sz="2400" dirty="0">
                <a:cs typeface="+mn-ea"/>
                <a:sym typeface="+mn-lt"/>
              </a:rPr>
              <a:t>IDEA</a:t>
            </a:r>
            <a:r>
              <a:rPr lang="zh-CN" altLang="en-US" sz="2400" dirty="0">
                <a:cs typeface="+mn-ea"/>
                <a:sym typeface="+mn-lt"/>
              </a:rPr>
              <a:t>即可看到本次项目代码。</a:t>
            </a:r>
            <a:endParaRPr kumimoji="1"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695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BC514CD-91F5-0841-B69F-C76B6C2B9C6C}"/>
              </a:ext>
            </a:extLst>
          </p:cNvPr>
          <p:cNvSpPr txBox="1"/>
          <p:nvPr/>
        </p:nvSpPr>
        <p:spPr>
          <a:xfrm>
            <a:off x="4963886" y="2735715"/>
            <a:ext cx="4338244" cy="121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5400" dirty="0">
                <a:cs typeface="+mn-ea"/>
                <a:sym typeface="+mn-lt"/>
              </a:rPr>
              <a:t>Thanks</a:t>
            </a:r>
            <a:r>
              <a:rPr kumimoji="1" lang="zh-CN" altLang="en-US" sz="5400" dirty="0">
                <a:cs typeface="+mn-ea"/>
                <a:sym typeface="+mn-lt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6024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632E-9FE7-C443-A534-F4C3DB75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56" y="0"/>
            <a:ext cx="1650045" cy="1325563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CBA1A-E1F9-3643-B480-50FF7824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cs typeface="+mn-ea"/>
                <a:sym typeface="+mn-lt"/>
              </a:rPr>
              <a:t>1.</a:t>
            </a:r>
            <a:r>
              <a:rPr kumimoji="1" lang="zh-CN" altLang="en-US" sz="3200" dirty="0">
                <a:cs typeface="+mn-ea"/>
                <a:sym typeface="+mn-lt"/>
              </a:rPr>
              <a:t> 背景介绍</a:t>
            </a:r>
            <a:endParaRPr kumimoji="1" lang="en-US" altLang="zh-CN" sz="3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cs typeface="+mn-ea"/>
                <a:sym typeface="+mn-lt"/>
              </a:rPr>
              <a:t>2.</a:t>
            </a:r>
            <a:r>
              <a:rPr kumimoji="1" lang="zh-CN" altLang="en-US" sz="3200" dirty="0">
                <a:cs typeface="+mn-ea"/>
                <a:sym typeface="+mn-lt"/>
              </a:rPr>
              <a:t> 实验介绍</a:t>
            </a:r>
            <a:endParaRPr kumimoji="1" lang="en-US" altLang="zh-CN" sz="3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cs typeface="+mn-ea"/>
                <a:sym typeface="+mn-lt"/>
              </a:rPr>
              <a:t>3.</a:t>
            </a:r>
            <a:r>
              <a:rPr kumimoji="1" lang="zh-CN" altLang="en-US" sz="3200" dirty="0">
                <a:cs typeface="+mn-ea"/>
                <a:sym typeface="+mn-lt"/>
              </a:rPr>
              <a:t> 实验内容及要求</a:t>
            </a:r>
            <a:endParaRPr kumimoji="1" lang="en-US" altLang="zh-CN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7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209F-E847-1C4F-A811-FCD2501D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904" y="2960031"/>
            <a:ext cx="5706979" cy="1460715"/>
          </a:xfrm>
        </p:spPr>
        <p:txBody>
          <a:bodyPr>
            <a:normAutofit/>
          </a:bodyPr>
          <a:lstStyle/>
          <a:p>
            <a:r>
              <a:rPr kumimoji="1" lang="en-US" altLang="zh-CN" sz="6000" dirty="0">
                <a:cs typeface="+mn-ea"/>
                <a:sym typeface="+mn-lt"/>
              </a:rPr>
              <a:t>1.</a:t>
            </a:r>
            <a:r>
              <a:rPr kumimoji="1" lang="zh-CN" altLang="en-US" sz="6000" dirty="0">
                <a:cs typeface="+mn-ea"/>
                <a:sym typeface="+mn-lt"/>
              </a:rPr>
              <a:t> 背景介绍</a:t>
            </a:r>
          </a:p>
        </p:txBody>
      </p:sp>
    </p:spTree>
    <p:extLst>
      <p:ext uri="{BB962C8B-B14F-4D97-AF65-F5344CB8AC3E}">
        <p14:creationId xmlns:p14="http://schemas.microsoft.com/office/powerpoint/2010/main" val="34477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比特币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–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交易流程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77D7A-B0A3-1E4C-ABE2-3A76E0F6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73" y="1509066"/>
            <a:ext cx="8190098" cy="48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–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分布式账本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6B0A2B-A71F-4A45-9E05-27BF2C22C48E}"/>
              </a:ext>
            </a:extLst>
          </p:cNvPr>
          <p:cNvSpPr txBox="1"/>
          <p:nvPr/>
        </p:nvSpPr>
        <p:spPr>
          <a:xfrm>
            <a:off x="1478165" y="1690688"/>
            <a:ext cx="95319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kumimoji="1" lang="zh-CN" altLang="en-US" sz="2400" dirty="0">
                <a:cs typeface="+mn-ea"/>
                <a:sym typeface="+mn-lt"/>
              </a:rPr>
              <a:t>比特币网络设计了区块链，其独特的</a:t>
            </a:r>
            <a:r>
              <a:rPr kumimoji="1"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去中心化</a:t>
            </a:r>
            <a:r>
              <a:rPr kumimoji="1" lang="zh-CN" altLang="en-US" sz="2400" dirty="0">
                <a:cs typeface="+mn-ea"/>
                <a:sym typeface="+mn-lt"/>
              </a:rPr>
              <a:t>交易等应用需求催生了区块链，区块链提供了</a:t>
            </a:r>
            <a:r>
              <a:rPr kumimoji="1"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可靠、无法被篡改</a:t>
            </a:r>
            <a:r>
              <a:rPr kumimoji="1" lang="zh-CN" altLang="en-US" sz="2400" dirty="0">
                <a:cs typeface="+mn-ea"/>
                <a:sym typeface="+mn-lt"/>
              </a:rPr>
              <a:t>的数据货币账本功能；</a:t>
            </a:r>
            <a:endParaRPr kumimoji="1" lang="en-US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4000" b="1" dirty="0">
                <a:cs typeface="+mn-ea"/>
                <a:sym typeface="+mn-lt"/>
              </a:rPr>
              <a:t>·</a:t>
            </a:r>
            <a:r>
              <a:rPr kumimoji="1" lang="zh-CN" altLang="en-US" sz="4000" b="1" dirty="0">
                <a:cs typeface="+mn-ea"/>
                <a:sym typeface="+mn-lt"/>
              </a:rPr>
              <a:t> </a:t>
            </a:r>
            <a:r>
              <a:rPr kumimoji="1" lang="zh-CN" altLang="en-US" sz="2400" dirty="0">
                <a:cs typeface="+mn-ea"/>
                <a:sym typeface="+mn-lt"/>
              </a:rPr>
              <a:t>比特币网络的各个参与方均能</a:t>
            </a:r>
            <a:r>
              <a:rPr kumimoji="1"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自由访问</a:t>
            </a:r>
            <a:r>
              <a:rPr kumimoji="1" lang="zh-CN" altLang="en-US" sz="2400" dirty="0">
                <a:cs typeface="+mn-ea"/>
                <a:sym typeface="+mn-lt"/>
              </a:rPr>
              <a:t>该账本，进行</a:t>
            </a:r>
            <a:r>
              <a:rPr kumimoji="1"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全副本复制</a:t>
            </a:r>
            <a:r>
              <a:rPr kumimoji="1" lang="zh-CN" altLang="en-US" sz="2400" dirty="0">
                <a:cs typeface="+mn-ea"/>
                <a:sym typeface="+mn-lt"/>
              </a:rPr>
              <a:t>的本地存储，但是任何个体都无法对已经记录的交易数据进行篡改。</a:t>
            </a:r>
            <a:endParaRPr kumimoji="1" lang="en-US" altLang="zh-CN" sz="2400" dirty="0">
              <a:cs typeface="+mn-ea"/>
              <a:sym typeface="+mn-lt"/>
            </a:endParaRPr>
          </a:p>
          <a:p>
            <a:endParaRPr kumimoji="1" lang="en-US" altLang="zh-CN" sz="2400" dirty="0">
              <a:cs typeface="+mn-ea"/>
              <a:sym typeface="+mn-lt"/>
            </a:endParaRPr>
          </a:p>
          <a:p>
            <a:endParaRPr kumimoji="1" lang="zh-CN" altLang="en-US" sz="3200" dirty="0">
              <a:cs typeface="+mn-ea"/>
              <a:sym typeface="+mn-lt"/>
            </a:endParaRPr>
          </a:p>
          <a:p>
            <a:endParaRPr kumimoji="1"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30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区块链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–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分布式账本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753663" y="2213925"/>
            <a:ext cx="94803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比特币</a:t>
            </a:r>
            <a:r>
              <a:rPr lang="zh-CN" altLang="en-US" sz="2400" dirty="0">
                <a:cs typeface="+mn-ea"/>
                <a:sym typeface="+mn-lt"/>
              </a:rPr>
              <a:t>本质上就是一个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去中心化</a:t>
            </a:r>
            <a:r>
              <a:rPr lang="zh-CN" altLang="en-US" sz="2400" dirty="0">
                <a:cs typeface="+mn-ea"/>
                <a:sym typeface="+mn-lt"/>
              </a:rPr>
              <a:t>的账本，每个区块记录交易记录信息。而区块链解决的主要问题并不是单点问题， 而是第三方信任问题。每一个加入系统的节点都要保存一份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完整的账本</a:t>
            </a:r>
            <a:r>
              <a:rPr lang="zh-CN" altLang="en-US" sz="2400" dirty="0">
                <a:cs typeface="+mn-ea"/>
                <a:sym typeface="+mn-lt"/>
              </a:rPr>
              <a:t>，比特币采用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竞争记账</a:t>
            </a:r>
            <a:r>
              <a:rPr lang="zh-CN" altLang="en-US" sz="2400" dirty="0">
                <a:cs typeface="+mn-ea"/>
                <a:sym typeface="+mn-lt"/>
              </a:rPr>
              <a:t>的方式解决去中心化记账系统的一致性问题， 也就是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共识问题</a:t>
            </a:r>
            <a:r>
              <a:rPr kumimoji="1" lang="zh-CN" altLang="en-US" sz="2400" dirty="0">
                <a:cs typeface="+mn-ea"/>
                <a:sym typeface="+mn-lt"/>
              </a:rPr>
              <a:t>。</a:t>
            </a:r>
            <a:endParaRPr kumimoji="1" lang="en-US" altLang="zh-CN" sz="3200" dirty="0">
              <a:cs typeface="+mn-ea"/>
              <a:sym typeface="+mn-lt"/>
            </a:endParaRPr>
          </a:p>
          <a:p>
            <a:endParaRPr kumimoji="1" lang="zh-CN" altLang="en-US" sz="3200" dirty="0">
              <a:cs typeface="+mn-ea"/>
              <a:sym typeface="+mn-lt"/>
            </a:endParaRPr>
          </a:p>
          <a:p>
            <a:endParaRPr kumimoji="1"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7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交易验证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–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POW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506648" y="2150343"/>
            <a:ext cx="95594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cs typeface="+mn-ea"/>
                <a:sym typeface="+mn-lt"/>
              </a:rPr>
              <a:t>·</a:t>
            </a:r>
            <a:r>
              <a:rPr kumimoji="1" lang="zh-CN" altLang="en-US" sz="3200" b="1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如何判定竞争的结果，就需要通过一个称为“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工作量证明</a:t>
            </a:r>
            <a:r>
              <a:rPr lang="zh-CN" altLang="en-US" sz="2400" dirty="0">
                <a:cs typeface="+mn-ea"/>
                <a:sym typeface="+mn-lt"/>
              </a:rPr>
              <a:t>（</a:t>
            </a:r>
            <a:r>
              <a:rPr lang="en" altLang="zh-CN" sz="2400" dirty="0">
                <a:cs typeface="+mn-ea"/>
                <a:sym typeface="+mn-lt"/>
              </a:rPr>
              <a:t>Proof of Work, </a:t>
            </a:r>
            <a:r>
              <a:rPr lang="en" altLang="zh-CN" sz="2400" b="1" dirty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ow</a:t>
            </a:r>
            <a:r>
              <a:rPr lang="zh-CN" altLang="en" sz="2400" dirty="0">
                <a:cs typeface="+mn-ea"/>
                <a:sym typeface="+mn-lt"/>
              </a:rPr>
              <a:t>）”</a:t>
            </a:r>
            <a:r>
              <a:rPr lang="zh-CN" altLang="en-US" sz="2400" dirty="0">
                <a:cs typeface="+mn-ea"/>
                <a:sym typeface="+mn-lt"/>
              </a:rPr>
              <a:t>的机制完成，工作端需要做一定难度的工作得出一个结果， 即消耗大量的算力，而验证方很容易通过结果来检查工作端是否做了相应的工作。比特币的工作量证明俗称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“挖矿”</a:t>
            </a:r>
            <a:r>
              <a:rPr lang="zh-CN" altLang="en-US" sz="2400" dirty="0">
                <a:cs typeface="+mn-ea"/>
                <a:sym typeface="+mn-lt"/>
              </a:rPr>
              <a:t> </a:t>
            </a:r>
            <a:r>
              <a:rPr kumimoji="1" lang="zh-CN" altLang="en-US" sz="2400" dirty="0">
                <a:cs typeface="+mn-ea"/>
                <a:sym typeface="+mn-lt"/>
              </a:rPr>
              <a:t>。</a:t>
            </a:r>
            <a:endParaRPr kumimoji="1" lang="en-US" altLang="zh-CN" sz="3200" dirty="0">
              <a:cs typeface="+mn-ea"/>
              <a:sym typeface="+mn-lt"/>
            </a:endParaRPr>
          </a:p>
          <a:p>
            <a:endParaRPr kumimoji="1" lang="zh-CN" altLang="en-US" sz="3200" dirty="0">
              <a:cs typeface="+mn-ea"/>
              <a:sym typeface="+mn-lt"/>
            </a:endParaRPr>
          </a:p>
          <a:p>
            <a:endParaRPr kumimoji="1"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2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交易验证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–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POW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3271F-BC3A-4B48-9DF5-720780C9543E}"/>
              </a:ext>
            </a:extLst>
          </p:cNvPr>
          <p:cNvSpPr txBox="1"/>
          <p:nvPr/>
        </p:nvSpPr>
        <p:spPr>
          <a:xfrm>
            <a:off x="1801790" y="1354786"/>
            <a:ext cx="8408355" cy="483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cs typeface="+mn-ea"/>
                <a:sym typeface="+mn-lt"/>
              </a:rPr>
              <a:t>·</a:t>
            </a:r>
            <a:r>
              <a:rPr lang="zh-CN" altLang="en-US" sz="3200" b="1" dirty="0">
                <a:cs typeface="+mn-ea"/>
                <a:sym typeface="+mn-lt"/>
              </a:rPr>
              <a:t> </a:t>
            </a:r>
            <a:r>
              <a:rPr lang="en" altLang="zh-CN" sz="2400" dirty="0">
                <a:cs typeface="+mn-ea"/>
                <a:sym typeface="+mn-lt"/>
              </a:rPr>
              <a:t>Pow</a:t>
            </a:r>
            <a:r>
              <a:rPr lang="zh-CN" altLang="en-US" sz="2400" dirty="0">
                <a:cs typeface="+mn-ea"/>
                <a:sym typeface="+mn-lt"/>
              </a:rPr>
              <a:t>的三个关键要素是：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cs typeface="+mn-ea"/>
                <a:sym typeface="+mn-lt"/>
              </a:rPr>
              <a:t>1</a:t>
            </a:r>
            <a:r>
              <a:rPr lang="zh-CN" altLang="en-US" sz="2400" b="1" dirty="0">
                <a:cs typeface="+mn-ea"/>
                <a:sym typeface="+mn-lt"/>
              </a:rPr>
              <a:t>、 工作量证明函数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cs typeface="+mn-ea"/>
                <a:sym typeface="+mn-lt"/>
              </a:rPr>
              <a:t>2</a:t>
            </a:r>
            <a:r>
              <a:rPr lang="zh-CN" altLang="en-US" sz="2400" b="1" dirty="0">
                <a:cs typeface="+mn-ea"/>
                <a:sym typeface="+mn-lt"/>
              </a:rPr>
              <a:t>、 区块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cs typeface="+mn-ea"/>
                <a:sym typeface="+mn-lt"/>
              </a:rPr>
              <a:t>3</a:t>
            </a:r>
            <a:r>
              <a:rPr lang="zh-CN" altLang="en-US" sz="2400" b="1" dirty="0">
                <a:cs typeface="+mn-ea"/>
                <a:sym typeface="+mn-lt"/>
              </a:rPr>
              <a:t>、 难度值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cs typeface="+mn-ea"/>
                <a:sym typeface="+mn-lt"/>
              </a:rPr>
              <a:t>·</a:t>
            </a:r>
            <a:r>
              <a:rPr lang="zh-CN" altLang="en-US" sz="2400" dirty="0">
                <a:cs typeface="+mn-ea"/>
                <a:sym typeface="+mn-lt"/>
              </a:rPr>
              <a:t> 比特币系统中使用的工作量证明函数是</a:t>
            </a:r>
            <a:r>
              <a:rPr lang="en" altLang="zh-CN" sz="2400" b="1" dirty="0">
                <a:solidFill>
                  <a:srgbClr val="FF0000"/>
                </a:solidFill>
                <a:cs typeface="+mn-ea"/>
                <a:sym typeface="+mn-lt"/>
              </a:rPr>
              <a:t>SHA-256</a:t>
            </a:r>
            <a:r>
              <a:rPr lang="zh-CN" altLang="en-US" sz="2400" dirty="0">
                <a:cs typeface="+mn-ea"/>
                <a:sym typeface="+mn-lt"/>
              </a:rPr>
              <a:t>；而区块由区块头及该区块所包含的交易列表组成；难度值由区块哈希值的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前导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个数</a:t>
            </a:r>
            <a:r>
              <a:rPr lang="zh-CN" altLang="en-US" sz="2400" dirty="0">
                <a:cs typeface="+mn-ea"/>
                <a:sym typeface="+mn-lt"/>
              </a:rPr>
              <a:t>决定，要求前导</a:t>
            </a:r>
            <a:r>
              <a:rPr lang="en-US" altLang="zh-CN" sz="2400" dirty="0">
                <a:cs typeface="+mn-ea"/>
                <a:sym typeface="+mn-lt"/>
              </a:rPr>
              <a:t>0</a:t>
            </a:r>
            <a:r>
              <a:rPr lang="zh-CN" altLang="en-US" sz="2400" dirty="0">
                <a:cs typeface="+mn-ea"/>
                <a:sym typeface="+mn-lt"/>
              </a:rPr>
              <a:t>的个数越多代表难度值越大。</a:t>
            </a:r>
          </a:p>
        </p:txBody>
      </p:sp>
    </p:spTree>
    <p:extLst>
      <p:ext uri="{BB962C8B-B14F-4D97-AF65-F5344CB8AC3E}">
        <p14:creationId xmlns:p14="http://schemas.microsoft.com/office/powerpoint/2010/main" val="11705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41F63D-CDA1-D94D-A97E-E3A9CDE0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51" y="859955"/>
            <a:ext cx="8061737" cy="58300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E97BDF-B0CD-2145-8B44-40990C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比特币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–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区块结构</a:t>
            </a:r>
          </a:p>
        </p:txBody>
      </p:sp>
    </p:spTree>
    <p:extLst>
      <p:ext uri="{BB962C8B-B14F-4D97-AF65-F5344CB8AC3E}">
        <p14:creationId xmlns:p14="http://schemas.microsoft.com/office/powerpoint/2010/main" val="217852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dfrqmmu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776</Words>
  <Application>Microsoft Office PowerPoint</Application>
  <PresentationFormat>宽屏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Office 主题​​</vt:lpstr>
      <vt:lpstr>区块链系统与分享型数据库</vt:lpstr>
      <vt:lpstr>目录</vt:lpstr>
      <vt:lpstr>PowerPoint 演示文稿</vt:lpstr>
      <vt:lpstr>比特币 – 交易流程</vt:lpstr>
      <vt:lpstr>区块链 – 分布式账本</vt:lpstr>
      <vt:lpstr>区块链 – 分布式账本</vt:lpstr>
      <vt:lpstr>交易验证 – POW</vt:lpstr>
      <vt:lpstr>交易验证 – POW</vt:lpstr>
      <vt:lpstr>比特币 – 区块结构</vt:lpstr>
      <vt:lpstr>PowerPoint 演示文稿</vt:lpstr>
      <vt:lpstr>实验介绍</vt:lpstr>
      <vt:lpstr>PowerPoint 演示文稿</vt:lpstr>
      <vt:lpstr>实验内容</vt:lpstr>
      <vt:lpstr>代码实现</vt:lpstr>
      <vt:lpstr>单元测试</vt:lpstr>
      <vt:lpstr>运行效果</vt:lpstr>
      <vt:lpstr>注意</vt:lpstr>
      <vt:lpstr>注意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区块链系统与分享型数据库</dc:title>
  <dc:creator>江 南</dc:creator>
  <cp:lastModifiedBy>cang jian</cp:lastModifiedBy>
  <cp:revision>162</cp:revision>
  <dcterms:created xsi:type="dcterms:W3CDTF">2021-03-03T10:27:44Z</dcterms:created>
  <dcterms:modified xsi:type="dcterms:W3CDTF">2022-02-23T05:43:27Z</dcterms:modified>
</cp:coreProperties>
</file>