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81" r:id="rId7"/>
    <p:sldId id="278" r:id="rId8"/>
    <p:sldId id="279" r:id="rId9"/>
    <p:sldId id="282" r:id="rId10"/>
    <p:sldId id="265" r:id="rId11"/>
    <p:sldId id="268" r:id="rId12"/>
    <p:sldId id="266" r:id="rId13"/>
    <p:sldId id="269" r:id="rId14"/>
    <p:sldId id="283" r:id="rId15"/>
    <p:sldId id="284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84"/>
  </p:normalViewPr>
  <p:slideViewPr>
    <p:cSldViewPr snapToGrid="0" snapToObjects="1" showGuides="1">
      <p:cViewPr varScale="1">
        <p:scale>
          <a:sx n="73" d="100"/>
          <a:sy n="73" d="100"/>
        </p:scale>
        <p:origin x="11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D6A51-1BE7-B542-B75E-6542AD60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35A51-7CD5-2E48-A41A-0EA8F09A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A5A6-B63C-1C43-A88D-B456C35D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FF1DD-8183-8B49-AEE6-A4581DC3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FB977-404D-F44C-8173-263607B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0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A2900-0486-FC44-84CC-F5EEBD1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3FE83-4A02-0C46-9A16-CAFDB89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6DAC1-6AE8-3C43-A2B4-8FAC658D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3451-3643-5842-9D58-D8EF0278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BAD57-2593-4847-B8CF-A8E23F4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47AB1-708F-D842-B0EA-4D9D6AB7E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2E072-6BB5-154F-91B2-CA55E597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B1C95-0E1F-A44A-A755-A5A95F3B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94BFB-76FB-BC41-8CA7-FA580EF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A73F-08BD-4749-BA60-492B213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98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6A0D-B09E-5C4B-B8BD-844F92C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F2981-3CB2-7745-A498-1D3A2196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F1A7C-BF10-A64B-B653-167D52E7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54C5F-D1ED-E943-9DEE-CD0AC73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05491-54ED-3745-89EF-63A517A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1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AFAB-FF39-AD4A-86E6-27C06AF6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65430-DD37-F141-9491-86010F4E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A2CF5-D9EE-174C-A227-D534B9C8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70609-BDB9-5C43-A7AA-A280C1D0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2BD36-4D82-0B4C-882F-7D56025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3A5D-2E5E-9440-BB01-4A33DAA0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0191B-4F6D-D649-9706-4199F635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EF9CB-2F81-4841-AEB2-8F5DF869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BDC26-5E5C-FF4E-B600-3129CF7B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B1854-9FFD-C645-AA24-05174860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44348-195F-F14F-8326-DE8A0C52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C2FD-EF5E-874F-83ED-410772D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154C8-CA40-1A4F-AC71-3146DCC8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E2920-B0FD-3A48-843B-84AD6C91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B9D51-B427-9D4A-9206-E3534BBD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23E88-B05E-7445-8BCE-409DB875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FC5F-8446-2A4E-B3F0-A60B6565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443BB-9255-424A-89D3-1FEEC01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7E4B9-B667-0341-B4F5-A7EEB7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28EB-A83B-C644-85D9-49CA752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3D26B-D45F-404E-8194-238EBC7A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0B74C-9CC7-E942-8D15-183A227E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153554-9E2E-F848-8DF6-90C644F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A3176-8183-8148-9C7B-D5F7C70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1EA1A-E6DD-7344-9C82-E94C5AF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6B0B7-F575-7A4D-99CF-DF69938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2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C8336-61D3-A945-9315-0F2598BB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A3FEE-62EF-1548-A231-58E36C51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16D07-0ACF-2747-BBFE-325350EA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799D-B2B5-B14A-83C5-B93A128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00C85-B1CB-D64C-B6F0-81A8E8D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93214-9325-A842-9C25-578EEA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8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5D61A-34A6-4F4D-A793-26EFD42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07381-A6F0-AD4F-9763-9E28C2A4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D3A9-9C2B-094C-9EAC-30AA15DF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D42B6-F0A4-674D-AE63-5F22992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D1475-43B1-894F-82F4-C44EBB4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81E35-2985-F845-8D98-F0B4007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9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7C624E-AD85-014F-86F5-AC6ED598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9A50A-C152-DD41-BFE8-CA2CA253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C9679-95A9-0C49-B18D-EDC620FFE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5BF-597E-C74A-AA6D-B13082300FD1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21630-2D87-C942-853D-26E4D6ACC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B1EAB-C5E3-6B4A-80FA-9194BFA6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0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/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实验八 </a:t>
            </a:r>
            <a:r>
              <a:rPr kumimoji="1" lang="en-US" altLang="zh-CN" sz="3600" dirty="0"/>
              <a:t>Fabric</a:t>
            </a:r>
            <a:r>
              <a:rPr kumimoji="1" lang="zh-CN" altLang="en-US" sz="3600" dirty="0"/>
              <a:t>环境搭建与案例运行</a:t>
            </a: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2.</a:t>
            </a:r>
            <a:r>
              <a:rPr kumimoji="1" lang="zh-CN" altLang="en-US" sz="6000" dirty="0"/>
              <a:t> 实验介绍</a:t>
            </a:r>
          </a:p>
        </p:txBody>
      </p:sp>
    </p:spTree>
    <p:extLst>
      <p:ext uri="{BB962C8B-B14F-4D97-AF65-F5344CB8AC3E}">
        <p14:creationId xmlns:p14="http://schemas.microsoft.com/office/powerpoint/2010/main" val="39369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2124433" y="1859130"/>
            <a:ext cx="84083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针对</a:t>
            </a:r>
            <a:r>
              <a:rPr lang="en-US" altLang="zh-CN" dirty="0"/>
              <a:t>Fabric</a:t>
            </a:r>
            <a:r>
              <a:rPr lang="zh-CN" altLang="zh-CN" dirty="0"/>
              <a:t>的实验内容，从其基本环境安装以及部署开始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完成环境搭建工作后，尝试运行官方给的</a:t>
            </a:r>
            <a:r>
              <a:rPr lang="en-US" altLang="zh-CN" dirty="0"/>
              <a:t>End2End</a:t>
            </a:r>
            <a:r>
              <a:rPr lang="zh-CN" altLang="zh-CN" dirty="0"/>
              <a:t>案例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通过案例的运行，对联盟链的拓扑关系以及逻辑架构有一个更加深入的理解</a:t>
            </a:r>
            <a:r>
              <a:rPr kumimoji="1" lang="zh-CN" altLang="en-US" dirty="0"/>
              <a:t>。</a:t>
            </a:r>
            <a:endParaRPr kumimoji="1" lang="en-US" altLang="zh-CN" sz="2400" dirty="0"/>
          </a:p>
          <a:p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13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65" y="2698642"/>
            <a:ext cx="626386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3.</a:t>
            </a:r>
            <a:r>
              <a:rPr kumimoji="1" lang="zh-CN" altLang="en-US" sz="6000" dirty="0"/>
              <a:t> 实验内容</a:t>
            </a:r>
          </a:p>
        </p:txBody>
      </p:sp>
    </p:spTree>
    <p:extLst>
      <p:ext uri="{BB962C8B-B14F-4D97-AF65-F5344CB8AC3E}">
        <p14:creationId xmlns:p14="http://schemas.microsoft.com/office/powerpoint/2010/main" val="39488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2BA09A-2F25-E441-BE4F-344D6ED74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317" y="1828800"/>
            <a:ext cx="5153526" cy="411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C5643F-CAE2-4240-AE4A-E99A40256A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55946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879E0-16FE-7748-8130-026EE52CBD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853" y="2247815"/>
            <a:ext cx="11061032" cy="20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F05CCA-2DBD-234E-82C3-A28D88D4C4B8}"/>
              </a:ext>
            </a:extLst>
          </p:cNvPr>
          <p:cNvSpPr txBox="1"/>
          <p:nvPr/>
        </p:nvSpPr>
        <p:spPr>
          <a:xfrm>
            <a:off x="1270191" y="1967415"/>
            <a:ext cx="84083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crypto-</a:t>
            </a:r>
            <a:r>
              <a:rPr lang="en-US" altLang="zh-CN" dirty="0" err="1"/>
              <a:t>config.yaml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 err="1"/>
              <a:t>configtx.yaml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docker-compose-</a:t>
            </a:r>
            <a:r>
              <a:rPr lang="en-US" altLang="zh-CN" dirty="0" err="1"/>
              <a:t>cli.yaml</a:t>
            </a:r>
            <a:r>
              <a:rPr lang="zh-CN" altLang="zh-CN" dirty="0"/>
              <a:t> </a:t>
            </a:r>
            <a:endParaRPr kumimoji="1" lang="en-US" altLang="zh-CN" sz="2400" dirty="0"/>
          </a:p>
          <a:p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79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BC514CD-91F5-0841-B69F-C76B6C2B9C6C}"/>
              </a:ext>
            </a:extLst>
          </p:cNvPr>
          <p:cNvSpPr txBox="1"/>
          <p:nvPr/>
        </p:nvSpPr>
        <p:spPr>
          <a:xfrm>
            <a:off x="4963886" y="2735715"/>
            <a:ext cx="4338244" cy="121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400" dirty="0"/>
              <a:t>Thanks</a:t>
            </a:r>
            <a:r>
              <a:rPr kumimoji="1" lang="zh-CN" altLang="en-US" sz="5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6024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632E-9FE7-C443-A534-F4C3DB75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56" y="0"/>
            <a:ext cx="1650045" cy="1325563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CBA1A-E1F9-3643-B480-50FF7824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/>
              <a:t>1.</a:t>
            </a:r>
            <a:r>
              <a:rPr kumimoji="1" lang="zh-CN" altLang="en-US" sz="3200" dirty="0"/>
              <a:t> 背景介绍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2.</a:t>
            </a:r>
            <a:r>
              <a:rPr kumimoji="1" lang="zh-CN" altLang="en-US" sz="3200" dirty="0"/>
              <a:t> 实验介绍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3.</a:t>
            </a:r>
            <a:r>
              <a:rPr kumimoji="1" lang="zh-CN" altLang="en-US" sz="3200" dirty="0"/>
              <a:t> 实验内容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917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1.</a:t>
            </a:r>
            <a:r>
              <a:rPr kumimoji="1" lang="zh-CN" altLang="en-US" sz="6000" dirty="0"/>
              <a:t> 背景介绍</a:t>
            </a:r>
          </a:p>
        </p:txBody>
      </p:sp>
    </p:spTree>
    <p:extLst>
      <p:ext uri="{BB962C8B-B14F-4D97-AF65-F5344CB8AC3E}">
        <p14:creationId xmlns:p14="http://schemas.microsoft.com/office/powerpoint/2010/main" val="34477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简介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9C0D4-BF55-A843-9B25-558AFCF921DC}"/>
              </a:ext>
            </a:extLst>
          </p:cNvPr>
          <p:cNvSpPr txBox="1"/>
          <p:nvPr/>
        </p:nvSpPr>
        <p:spPr>
          <a:xfrm>
            <a:off x="1199720" y="1534277"/>
            <a:ext cx="8461638" cy="336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/>
              <a:t>·</a:t>
            </a:r>
            <a:r>
              <a:rPr kumimoji="1" lang="zh-CN" altLang="en-US" sz="2800" b="1" dirty="0"/>
              <a:t> </a:t>
            </a:r>
            <a:r>
              <a:rPr lang="en" altLang="zh-CN" sz="2000" b="1" dirty="0"/>
              <a:t>Hyperledger Fabric</a:t>
            </a:r>
            <a:r>
              <a:rPr lang="zh-CN" altLang="en-US" sz="2000" dirty="0"/>
              <a:t>是一个开源的、企业级的并且基于许可模式的分布式账本平台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800" b="1" dirty="0"/>
              <a:t>·</a:t>
            </a:r>
            <a:r>
              <a:rPr kumimoji="1" lang="zh-CN" altLang="en-US" sz="2800" b="1" dirty="0"/>
              <a:t> </a:t>
            </a:r>
            <a:r>
              <a:rPr lang="en" altLang="zh-CN" sz="2000" b="1" dirty="0"/>
              <a:t>Fabric</a:t>
            </a:r>
            <a:r>
              <a:rPr lang="zh-CN" altLang="en-US" sz="2000" dirty="0"/>
              <a:t>专门为企业级应用环境而设计，实现了一个高度模块化和可配置的体系结构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800" b="1" dirty="0"/>
              <a:t>·</a:t>
            </a:r>
            <a:r>
              <a:rPr kumimoji="1" lang="zh-CN" altLang="en-US" sz="2800" b="1" dirty="0"/>
              <a:t> </a:t>
            </a:r>
            <a:r>
              <a:rPr lang="zh-CN" altLang="en-US" sz="2000" dirty="0"/>
              <a:t>允许不同行业基于不同的行业用例对</a:t>
            </a:r>
            <a:r>
              <a:rPr lang="en" altLang="zh-CN" sz="2000" b="1" dirty="0"/>
              <a:t>Fabric</a:t>
            </a:r>
            <a:r>
              <a:rPr lang="zh-CN" altLang="en-US" sz="2000" dirty="0"/>
              <a:t>进行扩展、创新、优 化，建立不同的行业应用模块和平台 </a:t>
            </a:r>
          </a:p>
        </p:txBody>
      </p:sp>
    </p:spTree>
    <p:extLst>
      <p:ext uri="{BB962C8B-B14F-4D97-AF65-F5344CB8AC3E}">
        <p14:creationId xmlns:p14="http://schemas.microsoft.com/office/powerpoint/2010/main" val="135540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模块化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AAD2DF-1BB8-E544-8473-4B2601FF24B9}"/>
              </a:ext>
            </a:extLst>
          </p:cNvPr>
          <p:cNvSpPr txBox="1"/>
          <p:nvPr/>
        </p:nvSpPr>
        <p:spPr>
          <a:xfrm>
            <a:off x="1199720" y="1534277"/>
            <a:ext cx="8461638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/>
              <a:t>·</a:t>
            </a:r>
            <a:r>
              <a:rPr kumimoji="1" lang="zh-CN" altLang="en-US" sz="3200" b="1" dirty="0"/>
              <a:t> </a:t>
            </a:r>
            <a:r>
              <a:rPr lang="zh-CN" altLang="en-US" sz="2000" dirty="0"/>
              <a:t>可插拔的共识模块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3200" b="1" dirty="0"/>
              <a:t>·</a:t>
            </a:r>
            <a:r>
              <a:rPr kumimoji="1" lang="zh-CN" altLang="en-US" sz="3200" b="1" dirty="0"/>
              <a:t> </a:t>
            </a:r>
            <a:r>
              <a:rPr lang="zh-CN" altLang="en-US" sz="2000" dirty="0"/>
              <a:t>可随意安装部署的智能合约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</a:t>
            </a:r>
            <a:r>
              <a:rPr lang="en-US" altLang="zh-CN" sz="2400" dirty="0"/>
              <a:t>·</a:t>
            </a:r>
            <a:r>
              <a:rPr lang="zh-CN" altLang="en-US" sz="2400" dirty="0"/>
              <a:t> </a:t>
            </a:r>
            <a:r>
              <a:rPr lang="en" altLang="zh-CN" sz="2000" dirty="0"/>
              <a:t>Fabric</a:t>
            </a:r>
            <a:r>
              <a:rPr lang="zh-CN" altLang="en-US" sz="2000" dirty="0"/>
              <a:t>中的智能合约称之为链码</a:t>
            </a:r>
            <a:r>
              <a:rPr lang="en-US" altLang="zh-CN" sz="2000" dirty="0"/>
              <a:t>(</a:t>
            </a:r>
            <a:r>
              <a:rPr lang="en" altLang="zh-CN" sz="2000" dirty="0" err="1"/>
              <a:t>chaincode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zh-CN" altLang="en-US" sz="2400" dirty="0"/>
              <a:t>   </a:t>
            </a:r>
            <a:r>
              <a:rPr lang="en-US" altLang="zh-CN" sz="2400" dirty="0"/>
              <a:t>·</a:t>
            </a:r>
            <a:r>
              <a:rPr lang="zh-CN" altLang="en-US" sz="2400" dirty="0"/>
              <a:t> </a:t>
            </a:r>
            <a:r>
              <a:rPr lang="zh-CN" altLang="en-US" sz="2000" dirty="0"/>
              <a:t>链码可以动态安装与升级，从而扩展平台的业务逻辑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3200" b="1" dirty="0"/>
              <a:t>·</a:t>
            </a:r>
            <a:r>
              <a:rPr kumimoji="1" lang="zh-CN" altLang="en-US" sz="3200" b="1" dirty="0"/>
              <a:t> </a:t>
            </a:r>
            <a:r>
              <a:rPr lang="zh-CN" altLang="en-US" sz="2000" dirty="0"/>
              <a:t>可插拔的背书和验证系统链码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5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模块化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C89D42-CE07-BF45-B05D-B3A8142C6243}"/>
              </a:ext>
            </a:extLst>
          </p:cNvPr>
          <p:cNvSpPr txBox="1"/>
          <p:nvPr/>
        </p:nvSpPr>
        <p:spPr>
          <a:xfrm>
            <a:off x="1199720" y="1534277"/>
            <a:ext cx="8461638" cy="379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/>
              <a:t>·</a:t>
            </a:r>
            <a:r>
              <a:rPr kumimoji="1" lang="zh-CN" altLang="en-US" sz="3600" b="1" dirty="0"/>
              <a:t> </a:t>
            </a:r>
            <a:r>
              <a:rPr lang="zh-CN" altLang="en-US" sz="2000" dirty="0"/>
              <a:t>可选的对等网络</a:t>
            </a:r>
            <a:r>
              <a:rPr lang="en" altLang="zh-CN" sz="2000" b="1" dirty="0"/>
              <a:t>gossip</a:t>
            </a:r>
            <a:r>
              <a:rPr lang="zh-CN" altLang="en-US" sz="2000" dirty="0"/>
              <a:t>服务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kumimoji="1" lang="en-US" altLang="zh-CN" sz="3600" b="1" dirty="0"/>
              <a:t>·</a:t>
            </a:r>
            <a:r>
              <a:rPr kumimoji="1" lang="zh-CN" altLang="en-US" sz="3600" b="1" dirty="0"/>
              <a:t> </a:t>
            </a:r>
            <a:r>
              <a:rPr lang="zh-CN" altLang="en-US" sz="2000" dirty="0"/>
              <a:t>不同形式的账本结构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en" altLang="zh-CN" sz="2000" dirty="0"/>
              <a:t>Fabric</a:t>
            </a:r>
            <a:r>
              <a:rPr lang="zh-CN" altLang="en-US" sz="2000" dirty="0"/>
              <a:t>的账本状态数据可以使用不同的数据库管理系统</a:t>
            </a:r>
            <a:br>
              <a:rPr lang="en" altLang="zh-CN" sz="2400" dirty="0"/>
            </a:br>
            <a:r>
              <a:rPr lang="zh-CN" altLang="en-US" sz="2800" dirty="0"/>
              <a:t>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默认数据库是</a:t>
            </a:r>
            <a:r>
              <a:rPr lang="en" altLang="zh-CN" sz="2000" dirty="0" err="1"/>
              <a:t>LevelDB</a:t>
            </a:r>
            <a:r>
              <a:rPr lang="zh-CN" altLang="en" sz="2000" dirty="0"/>
              <a:t>，</a:t>
            </a:r>
            <a:r>
              <a:rPr lang="zh-CN" altLang="en-US" sz="2000" dirty="0"/>
              <a:t>也可以配置成第三方数据库，如</a:t>
            </a:r>
            <a:r>
              <a:rPr lang="en" altLang="zh-CN" sz="2000" dirty="0"/>
              <a:t>CouchDB</a:t>
            </a:r>
            <a:r>
              <a:rPr lang="zh-CN" altLang="en" sz="2000" dirty="0"/>
              <a:t>。 </a:t>
            </a:r>
            <a:r>
              <a:rPr lang="zh-CN" altLang="en-US" sz="2400" dirty="0"/>
              <a:t>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kumimoji="1" lang="en-US" altLang="zh-CN" sz="3600" b="1" dirty="0"/>
              <a:t>·</a:t>
            </a:r>
            <a:r>
              <a:rPr kumimoji="1" lang="zh-CN" altLang="en-US" sz="3600" b="1" dirty="0"/>
              <a:t> </a:t>
            </a:r>
            <a:r>
              <a:rPr lang="zh-CN" altLang="en-US" sz="2000" dirty="0"/>
              <a:t>可插拔的成员服务提供者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835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基于许可的区块链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1E9950-361E-EC47-AC69-9B59FA1E6B49}"/>
              </a:ext>
            </a:extLst>
          </p:cNvPr>
          <p:cNvSpPr txBox="1"/>
          <p:nvPr/>
        </p:nvSpPr>
        <p:spPr>
          <a:xfrm>
            <a:off x="1199720" y="1534277"/>
            <a:ext cx="84616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·</a:t>
            </a:r>
            <a:r>
              <a:rPr kumimoji="1" lang="zh-CN" altLang="en-US" sz="4000" b="1" dirty="0"/>
              <a:t> </a:t>
            </a:r>
            <a:r>
              <a:rPr lang="zh-CN" altLang="en-US" sz="2000" dirty="0"/>
              <a:t>经过认证、审查才能参与到区块链的交易中 </a:t>
            </a:r>
            <a:endParaRPr lang="en-US" altLang="zh-CN" sz="3200" dirty="0"/>
          </a:p>
          <a:p>
            <a:r>
              <a:rPr kumimoji="1" lang="en-US" altLang="zh-CN" sz="4000" b="1" dirty="0"/>
              <a:t>·</a:t>
            </a:r>
            <a:r>
              <a:rPr kumimoji="1" lang="zh-CN" altLang="en-US" sz="4000" b="1" dirty="0"/>
              <a:t> </a:t>
            </a:r>
            <a:r>
              <a:rPr lang="zh-CN" altLang="en-US" sz="2000" dirty="0"/>
              <a:t>参与者在一种具有一定程度信任的治理模式下相互协作 </a:t>
            </a:r>
            <a:endParaRPr lang="en-US" altLang="zh-CN" sz="2800" dirty="0"/>
          </a:p>
          <a:p>
            <a:r>
              <a:rPr kumimoji="1" lang="en-US" altLang="zh-CN" sz="4000" b="1" dirty="0"/>
              <a:t>·</a:t>
            </a:r>
            <a:r>
              <a:rPr kumimoji="1" lang="zh-CN" altLang="en-US" sz="4000" b="1" dirty="0"/>
              <a:t> </a:t>
            </a:r>
            <a:r>
              <a:rPr lang="zh-CN" altLang="en-US" sz="2000" dirty="0"/>
              <a:t>可以使用更传统的崩溃容错</a:t>
            </a:r>
            <a:r>
              <a:rPr lang="en-US" altLang="zh-CN" sz="2000" dirty="0"/>
              <a:t>(</a:t>
            </a:r>
            <a:r>
              <a:rPr lang="en" altLang="zh-CN" sz="2000" dirty="0"/>
              <a:t>CFT)</a:t>
            </a:r>
            <a:r>
              <a:rPr lang="zh-CN" altLang="en-US" sz="2000" dirty="0"/>
              <a:t>的共识协议，从而避免昂贵 的</a:t>
            </a:r>
            <a:r>
              <a:rPr lang="en" altLang="zh-CN" sz="2000" dirty="0"/>
              <a:t>POW</a:t>
            </a:r>
            <a:r>
              <a:rPr lang="zh-CN" altLang="en-US" sz="2000" dirty="0"/>
              <a:t>等      共识协议</a:t>
            </a:r>
            <a:endParaRPr lang="en-US" altLang="zh-CN" sz="2000" dirty="0"/>
          </a:p>
          <a:p>
            <a:r>
              <a:rPr kumimoji="1" lang="en-US" altLang="zh-CN" sz="4000" b="1" dirty="0"/>
              <a:t>·</a:t>
            </a:r>
            <a:r>
              <a:rPr kumimoji="1" lang="zh-CN" altLang="en-US" sz="4000" b="1" dirty="0"/>
              <a:t> </a:t>
            </a:r>
            <a:r>
              <a:rPr lang="zh-CN" altLang="en-US" sz="2000" dirty="0"/>
              <a:t>经过认证、审查才能参与到区块链的交易中 </a:t>
            </a:r>
            <a:endParaRPr lang="en-US" altLang="zh-CN" sz="2000" dirty="0"/>
          </a:p>
          <a:p>
            <a:r>
              <a:rPr lang="zh-CN" altLang="en-US" sz="2000" dirty="0"/>
              <a:t>  </a:t>
            </a:r>
            <a:r>
              <a:rPr lang="zh-CN" altLang="en-US" sz="2800" dirty="0"/>
              <a:t>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颁发交易参与方、节点等实体的身份证书和用户的身份证书</a:t>
            </a:r>
            <a:r>
              <a:rPr lang="en-US" altLang="zh-CN" sz="2000" dirty="0"/>
              <a:t>; </a:t>
            </a:r>
            <a:br>
              <a:rPr lang="en" altLang="zh-CN" sz="2400" dirty="0"/>
            </a:br>
            <a:r>
              <a:rPr lang="zh-CN" altLang="en-US" sz="2800" dirty="0"/>
              <a:t>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交易经过签名、背书，证明了其合法性</a:t>
            </a:r>
            <a:r>
              <a:rPr lang="zh-CN" altLang="en" sz="2000" dirty="0"/>
              <a:t>。 </a:t>
            </a:r>
            <a:r>
              <a:rPr lang="zh-CN" altLang="en-US" sz="24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新的交易模型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771664-DF49-774D-8580-2ECFBFA92ECD}"/>
              </a:ext>
            </a:extLst>
          </p:cNvPr>
          <p:cNvSpPr txBox="1"/>
          <p:nvPr/>
        </p:nvSpPr>
        <p:spPr>
          <a:xfrm>
            <a:off x="1199720" y="1534277"/>
            <a:ext cx="84616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·</a:t>
            </a:r>
            <a:r>
              <a:rPr lang="zh-CN" altLang="en-US" sz="2000" dirty="0"/>
              <a:t>“运行</a:t>
            </a:r>
            <a:r>
              <a:rPr lang="en-US" altLang="zh-CN" sz="2000" dirty="0"/>
              <a:t>-</a:t>
            </a:r>
            <a:r>
              <a:rPr lang="zh-CN" altLang="en-US" sz="2000" dirty="0"/>
              <a:t>共识</a:t>
            </a:r>
            <a:r>
              <a:rPr lang="en-US" altLang="zh-CN" sz="2000" dirty="0"/>
              <a:t>-</a:t>
            </a:r>
            <a:r>
              <a:rPr lang="zh-CN" altLang="en-US" sz="2000" dirty="0"/>
              <a:t>验证”</a:t>
            </a:r>
            <a:r>
              <a:rPr lang="en-US" altLang="zh-CN" sz="2000" dirty="0"/>
              <a:t>(</a:t>
            </a:r>
            <a:r>
              <a:rPr lang="en" altLang="zh-CN" sz="2000" b="1" dirty="0"/>
              <a:t>execute-order-validate</a:t>
            </a:r>
            <a:r>
              <a:rPr lang="en" altLang="zh-CN" sz="2000" dirty="0"/>
              <a:t>)</a:t>
            </a:r>
            <a:r>
              <a:rPr lang="zh-CN" altLang="en-US" sz="2000" dirty="0"/>
              <a:t>交易执行框架</a:t>
            </a:r>
            <a:endParaRPr lang="en-US" altLang="zh-CN" sz="2400" dirty="0"/>
          </a:p>
          <a:p>
            <a:r>
              <a:rPr kumimoji="1" lang="en-US" altLang="zh-CN" sz="4400" b="1" dirty="0"/>
              <a:t>·</a:t>
            </a:r>
            <a:r>
              <a:rPr kumimoji="1" lang="zh-CN" altLang="en-US" sz="4400" b="1" dirty="0"/>
              <a:t> </a:t>
            </a:r>
            <a:r>
              <a:rPr lang="zh-CN" altLang="en-US" sz="2000" dirty="0"/>
              <a:t>在</a:t>
            </a:r>
            <a:r>
              <a:rPr lang="en" altLang="zh-CN" sz="2000" dirty="0"/>
              <a:t>Fabric 1.0</a:t>
            </a:r>
            <a:r>
              <a:rPr lang="zh-CN" altLang="en-US" sz="2000" dirty="0"/>
              <a:t>中实现，有客户端、背书节点和排序节点三种角色</a:t>
            </a:r>
            <a:r>
              <a:rPr lang="en-US" altLang="zh-CN" sz="2000" dirty="0"/>
              <a:t>; </a:t>
            </a:r>
            <a:endParaRPr lang="zh-CN" altLang="en-US" sz="4400" dirty="0"/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·</a:t>
            </a:r>
            <a:r>
              <a:rPr lang="zh-CN" altLang="en-US" sz="2400" dirty="0"/>
              <a:t> </a:t>
            </a:r>
            <a:r>
              <a:rPr lang="zh-CN" altLang="en-US" sz="2000" dirty="0"/>
              <a:t>客户端发送交易</a:t>
            </a:r>
            <a:r>
              <a:rPr lang="en-US" altLang="zh-CN" sz="2000" dirty="0"/>
              <a:t>;</a:t>
            </a:r>
            <a:r>
              <a:rPr lang="zh-CN" altLang="en-US" sz="2000" dirty="0"/>
              <a:t>背书节点执行和验证交易</a:t>
            </a:r>
            <a:r>
              <a:rPr lang="en-US" altLang="zh-CN" sz="2000" dirty="0"/>
              <a:t>;</a:t>
            </a:r>
            <a:r>
              <a:rPr lang="zh-CN" altLang="en-US" sz="2000" dirty="0"/>
              <a:t>排序节点通过共识确定一 批交易的全局顺序。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E5370-AFBA-2A47-9138-AC51ED81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18" y="3753627"/>
            <a:ext cx="6823576" cy="27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新的交易模型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5C0B0-B469-5142-A2D5-AE5BCE8EDB45}"/>
              </a:ext>
            </a:extLst>
          </p:cNvPr>
          <p:cNvSpPr txBox="1"/>
          <p:nvPr/>
        </p:nvSpPr>
        <p:spPr>
          <a:xfrm>
            <a:off x="1199720" y="1534277"/>
            <a:ext cx="84616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·</a:t>
            </a:r>
            <a:r>
              <a:rPr kumimoji="1" lang="zh-CN" altLang="en-US" sz="4400" b="1" dirty="0"/>
              <a:t> </a:t>
            </a:r>
            <a:r>
              <a:rPr lang="zh-CN" altLang="en-US" sz="2400" dirty="0"/>
              <a:t>交易运行过程分为三个步骤</a:t>
            </a:r>
            <a:r>
              <a:rPr lang="en-US" altLang="zh-CN" sz="2400" dirty="0"/>
              <a:t>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交易在各</a:t>
            </a:r>
            <a:r>
              <a:rPr lang="en" altLang="zh-CN" sz="2000" dirty="0"/>
              <a:t>channel</a:t>
            </a:r>
            <a:r>
              <a:rPr lang="zh-CN" altLang="en-US" sz="2000" dirty="0"/>
              <a:t>之间并行模拟执行，但执行结果不写入</a:t>
            </a:r>
            <a:r>
              <a:rPr lang="en-US" altLang="zh-CN" sz="2000" dirty="0"/>
              <a:t>; 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共识节点对多</a:t>
            </a:r>
            <a:r>
              <a:rPr lang="en" altLang="zh-CN" sz="2000" dirty="0"/>
              <a:t>channel</a:t>
            </a:r>
            <a:r>
              <a:rPr lang="zh-CN" altLang="en-US" sz="2000" dirty="0"/>
              <a:t>提交的交易进行共识排序</a:t>
            </a:r>
            <a:r>
              <a:rPr lang="en-US" altLang="zh-CN" sz="2000" dirty="0"/>
              <a:t>;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各节点验证该共识顺序是否破坏模拟执行的可串行性。 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CCDAB-5B2F-2D4C-867D-4E7E4C92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94" y="3733172"/>
            <a:ext cx="7149480" cy="26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529</Words>
  <Application>Microsoft Office PowerPoint</Application>
  <PresentationFormat>宽屏</PresentationFormat>
  <Paragraphs>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区块链系统与分享型数据库</vt:lpstr>
      <vt:lpstr>目录</vt:lpstr>
      <vt:lpstr>PowerPoint 演示文稿</vt:lpstr>
      <vt:lpstr>Fabric – 简介 </vt:lpstr>
      <vt:lpstr>Fabric – 模块化 </vt:lpstr>
      <vt:lpstr>Fabric – 模块化 </vt:lpstr>
      <vt:lpstr>Fabric – 基于许可的区块链</vt:lpstr>
      <vt:lpstr>Fabric – 新的交易模型 </vt:lpstr>
      <vt:lpstr>Fabric – 新的交易模型 </vt:lpstr>
      <vt:lpstr>PowerPoint 演示文稿</vt:lpstr>
      <vt:lpstr>实验介绍</vt:lpstr>
      <vt:lpstr>PowerPoint 演示文稿</vt:lpstr>
      <vt:lpstr>实验内容</vt:lpstr>
      <vt:lpstr>实验内容</vt:lpstr>
      <vt:lpstr>实验内容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区块链系统与分享型数据库</dc:title>
  <dc:creator>江 南</dc:creator>
  <cp:lastModifiedBy>cang jian</cp:lastModifiedBy>
  <cp:revision>187</cp:revision>
  <dcterms:created xsi:type="dcterms:W3CDTF">2021-03-03T10:27:44Z</dcterms:created>
  <dcterms:modified xsi:type="dcterms:W3CDTF">2022-05-04T06:16:48Z</dcterms:modified>
</cp:coreProperties>
</file>