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57" r:id="rId5"/>
    <p:sldId id="258" r:id="rId6"/>
    <p:sldId id="259" r:id="rId7"/>
    <p:sldId id="263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AC8E"/>
    <a:srgbClr val="97CF9E"/>
    <a:srgbClr val="F41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A17EF-6463-4AEB-9136-F63F1E725CDF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6DFD9-C74F-423E-BEC4-6086CDAB0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1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CN" dirty="0"/>
              <a:t>We found that gas have a significate large imaginary part epsilon. Also that of diesel is not negligible.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DFD9-C74F-423E-BEC4-6086CDAB01A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83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CN" dirty="0"/>
              <a:t>These results are doubtable because the resonate peaks are so close to H </a:t>
            </a:r>
            <a:r>
              <a:rPr lang="en-CA" altLang="zh-CN" dirty="0" err="1"/>
              <a:t>mdoe</a:t>
            </a:r>
            <a:r>
              <a:rPr lang="en-CA" altLang="zh-CN" dirty="0"/>
              <a:t> , we are planning doing these measurement in a different method.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DFD9-C74F-423E-BEC4-6086CDAB01A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405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CN" dirty="0"/>
              <a:t>I have found a dielectric model for different soils, it is an empirical model with a lot of parameters.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DFD9-C74F-423E-BEC4-6086CDAB01A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39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CN" dirty="0"/>
              <a:t>Based on their paper, their model agrees with measurement quite well.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DFD9-C74F-423E-BEC4-6086CDAB01A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23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DFD9-C74F-423E-BEC4-6086CDAB01A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2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66E24-EF37-413F-8ECD-4626896E5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2EC1-72F4-4B36-BC09-389DD32D6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0F17B-2096-4B3A-9517-5F9DD731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D102-DF51-4A73-9FCC-9D49A2C75615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2C5F4-8EE6-450E-8B51-8798C870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3971C-4E19-4BF1-B0E7-B169D195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4977-849E-4F96-9042-AB9CF411A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46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0E234-3227-418E-ABED-C4084913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2C3263-B4DD-436D-ADAA-293587948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E406F-354B-47F1-8BAF-EE0C8674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D102-DF51-4A73-9FCC-9D49A2C75615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94656-D4BA-4B9F-AF7C-B6A3117C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BBA1D-2B3B-4F57-A557-1A1F757B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4977-849E-4F96-9042-AB9CF411A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51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CF908A-86A4-411B-B3AF-26434A578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6D0697-AFBD-4104-84C1-5703EBCB6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95C19-F779-40C5-8835-376E8334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D102-DF51-4A73-9FCC-9D49A2C75615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29B18-BE30-4EC0-BF26-1407113E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0174E-F280-43D3-B6BA-10578DEB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4977-849E-4F96-9042-AB9CF411A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8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1924D-C3B1-4BBC-B51E-1E5A3777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50492-B129-4FFC-9D86-D18980C6D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33346-E2BD-443E-BD2A-64D33835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D102-DF51-4A73-9FCC-9D49A2C75615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A8B87-2F5C-428E-B1C2-CFD01238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F7BD4-E15F-43CA-BE71-C399DC1F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4977-849E-4F96-9042-AB9CF411A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2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0ACCC-1EBB-476A-ABA6-26664052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7B23E-EFC5-4BA1-B082-A48F7C522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13823-39B8-43E7-AB7D-89AA52BF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D102-DF51-4A73-9FCC-9D49A2C75615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980BD-1952-471B-BCE3-635B2B7C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6086C-1A08-42BF-8481-ED969CFC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4977-849E-4F96-9042-AB9CF411A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6BD73-0104-4237-9B88-8D7CE1B6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AA797-6EC2-4562-85E5-2A0D59360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6BD3C5-7A4D-4C84-A009-2BBCCF76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8C578-39BE-4600-A785-D253BAE0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D102-DF51-4A73-9FCC-9D49A2C75615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EC1D0-EE59-442B-A584-51549936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0F5503-523C-4D5E-A3C3-BD6FC635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4977-849E-4F96-9042-AB9CF411A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4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A9013-B600-494C-B6CF-86D512AE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EB7FCA-0622-40C2-B6D7-A16AEC7DE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CDFA3A-C74B-4078-B60E-6AF99DFD5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0FBD38-EB85-4905-9FFA-F289B022A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315E76-F969-41E4-8D8D-C329607D4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824286-F39F-4A7B-9671-F59D0277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D102-DF51-4A73-9FCC-9D49A2C75615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DE1179-0317-4E94-AF50-BB47E5D0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2940A1-CDE3-43A4-81CA-CE4BBCD7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4977-849E-4F96-9042-AB9CF411A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5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ED562-E82E-4628-A51D-C446E207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99687D-44CF-4757-9A4F-ECA0EE32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D102-DF51-4A73-9FCC-9D49A2C75615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78FD62-D29E-4AD1-A918-4CEFDD4F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282B69-1362-4221-9580-0C2ACB9B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4977-849E-4F96-9042-AB9CF411A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39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377EB1-FC53-4551-99C3-2003B109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D102-DF51-4A73-9FCC-9D49A2C75615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7C8E48-1D4D-4A6B-BB29-5E44EDAB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6D07D2-20E5-413C-A267-CDC6E8B7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4977-849E-4F96-9042-AB9CF411A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03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D0566-4D68-4DC0-8815-F59D0D09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A91D5-F916-4B31-9773-43C3A49F8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38C9C-1AFA-43A7-BE54-77CD5E351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5D2FE0-6108-4309-8602-A38F2145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D102-DF51-4A73-9FCC-9D49A2C75615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CB465-7916-4CBA-8959-23B6E0DA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52A8A-0E12-4319-920B-65DD9E87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4977-849E-4F96-9042-AB9CF411A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07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63A96-5AC6-49A4-A964-6C504167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08A0AB-3303-4216-A8B0-233C53E14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C93DF0-460A-408A-8997-6C3AA484D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EAC054-11F9-4123-8BC0-25A2BD14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D102-DF51-4A73-9FCC-9D49A2C75615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E0B0FE-915A-4F0D-88F2-62022B28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AF82B8-EA38-4841-98F1-54AFCB71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4977-849E-4F96-9042-AB9CF411A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71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C61CEE-2573-475D-A506-D09B8B84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86558-919C-40D7-B26C-A8AEB308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41299-028B-43D3-8CC9-1675C5B21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8D102-DF51-4A73-9FCC-9D49A2C75615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AB424-2365-4888-9300-6E15AEAB9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4E9C1-B230-4137-B60C-8BD3DB2F6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4977-849E-4F96-9042-AB9CF411A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03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1.em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0E442-A3E1-4623-BA85-36F2E26AD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33" y="1122363"/>
            <a:ext cx="11481847" cy="3223394"/>
          </a:xfrm>
        </p:spPr>
        <p:txBody>
          <a:bodyPr>
            <a:normAutofit/>
          </a:bodyPr>
          <a:lstStyle/>
          <a:p>
            <a:r>
              <a:rPr lang="en-CA" altLang="zh-CN" dirty="0"/>
              <a:t>Data analysis </a:t>
            </a:r>
            <a:br>
              <a:rPr lang="en-CA" altLang="zh-CN" dirty="0"/>
            </a:br>
            <a:r>
              <a:rPr lang="en-CA" altLang="zh-CN" dirty="0"/>
              <a:t>&amp;</a:t>
            </a:r>
            <a:br>
              <a:rPr lang="en-CA" altLang="zh-CN" dirty="0"/>
            </a:br>
            <a:r>
              <a:rPr lang="en-CA" altLang="zh-CN" dirty="0"/>
              <a:t>Empirical Model</a:t>
            </a:r>
            <a:br>
              <a:rPr lang="en-CA" altLang="zh-CN" dirty="0"/>
            </a:br>
            <a:r>
              <a:rPr lang="en-CA" altLang="zh-CN" sz="4000" dirty="0"/>
              <a:t>of dielectric constant measurements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B7D003-C70C-45A2-B725-24C8717C4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1999"/>
            <a:ext cx="9144000" cy="1913641"/>
          </a:xfrm>
        </p:spPr>
        <p:txBody>
          <a:bodyPr>
            <a:normAutofit/>
          </a:bodyPr>
          <a:lstStyle/>
          <a:p>
            <a:r>
              <a:rPr lang="en-CA" altLang="zh-CN" dirty="0" err="1"/>
              <a:t>Yutong</a:t>
            </a:r>
            <a:r>
              <a:rPr lang="en-CA" altLang="zh-CN" dirty="0"/>
              <a:t> Zhao</a:t>
            </a:r>
          </a:p>
          <a:p>
            <a:r>
              <a:rPr lang="en-CA" altLang="zh-CN" dirty="0"/>
              <a:t>Jan 22</a:t>
            </a:r>
            <a:r>
              <a:rPr lang="en-CA" altLang="zh-CN" baseline="30000" dirty="0"/>
              <a:t>nd</a:t>
            </a:r>
            <a:r>
              <a:rPr lang="en-CA" altLang="zh-CN" dirty="0"/>
              <a:t> ,2018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78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44E46-F8B8-41AD-A494-FBD1A1B8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Next step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DFC200-04B7-48BC-B23D-3E07E74E82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altLang="zh-CN" dirty="0"/>
                  <a:t>Analysis data by setting </a:t>
                </a:r>
                <a14:m>
                  <m:oMath xmlns:m="http://schemas.openxmlformats.org/officeDocument/2006/math">
                    <m:r>
                      <a:rPr lang="en-CA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CA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</a:t>
                </a:r>
                <a:r>
                  <a:rPr lang="en-CA" altLang="zh-CN" dirty="0"/>
                  <a:t> 0 in empirical model for water content.</a:t>
                </a:r>
              </a:p>
              <a:p>
                <a:r>
                  <a:rPr lang="en-CA" altLang="zh-CN" dirty="0"/>
                  <a:t>Build a </a:t>
                </a:r>
                <a:r>
                  <a:rPr lang="en-CA" altLang="zh-CN" dirty="0" err="1"/>
                  <a:t>Matlab</a:t>
                </a:r>
                <a:r>
                  <a:rPr lang="en-CA" altLang="zh-CN" dirty="0"/>
                  <a:t> code calculate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CA" altLang="zh-CN" dirty="0"/>
                  <a:t> using T/R method. </a:t>
                </a:r>
              </a:p>
              <a:p>
                <a:endParaRPr lang="en-CA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DFC200-04B7-48BC-B23D-3E07E74E8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2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5BDB4-2239-47BE-9A19-45CB3FEB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Determined gasoline and diesel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842E7E-D569-4C3D-850B-7F4F96D6D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59" r="32926"/>
          <a:stretch/>
        </p:blipFill>
        <p:spPr>
          <a:xfrm>
            <a:off x="907102" y="1536971"/>
            <a:ext cx="10377796" cy="326646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B28B874-C15B-490C-B5CD-1879F3E3313F}"/>
                  </a:ext>
                </a:extLst>
              </p:cNvPr>
              <p:cNvSpPr txBox="1"/>
              <p:nvPr/>
            </p:nvSpPr>
            <p:spPr>
              <a:xfrm>
                <a:off x="2538919" y="4980561"/>
                <a:ext cx="26331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CA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800" dirty="0"/>
                  <a:t>=3.016+0.196i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B28B874-C15B-490C-B5CD-1879F3E33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919" y="4980561"/>
                <a:ext cx="2633157" cy="523220"/>
              </a:xfrm>
              <a:prstGeom prst="rect">
                <a:avLst/>
              </a:prstGeom>
              <a:blipFill>
                <a:blip r:embed="rId4"/>
                <a:stretch>
                  <a:fillRect t="-11628" r="-3704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9A97B9E-AFD4-4D1B-A0AB-27D8BC3C3FE2}"/>
                  </a:ext>
                </a:extLst>
              </p:cNvPr>
              <p:cNvSpPr txBox="1"/>
              <p:nvPr/>
            </p:nvSpPr>
            <p:spPr>
              <a:xfrm>
                <a:off x="7691336" y="4980561"/>
                <a:ext cx="29922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CA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800" dirty="0"/>
                  <a:t>=</a:t>
                </a:r>
                <a:r>
                  <a:rPr lang="zh-CN" altLang="en-US" sz="2800" dirty="0"/>
                  <a:t> 2.666 </a:t>
                </a:r>
                <a:r>
                  <a:rPr lang="en-US" altLang="zh-CN" sz="2800" dirty="0"/>
                  <a:t>+</a:t>
                </a:r>
                <a:r>
                  <a:rPr lang="zh-CN" altLang="en-US" sz="2800" dirty="0"/>
                  <a:t> 0.028</a:t>
                </a:r>
                <a:r>
                  <a:rPr lang="en-US" altLang="zh-CN" sz="2800" dirty="0" err="1"/>
                  <a:t>i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9A97B9E-AFD4-4D1B-A0AB-27D8BC3C3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36" y="4980561"/>
                <a:ext cx="2992229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6B16FB5-24FC-40B7-BEC4-7779584EFF8A}"/>
              </a:ext>
            </a:extLst>
          </p:cNvPr>
          <p:cNvSpPr txBox="1"/>
          <p:nvPr/>
        </p:nvSpPr>
        <p:spPr>
          <a:xfrm>
            <a:off x="1978744" y="6031210"/>
            <a:ext cx="4506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2400" dirty="0"/>
              <a:t>Gasoline absorb microwave at dry!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611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A7F9C-CE65-42D1-A7FE-0759F302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Problems of Al and water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340EA3E-A4C1-4256-9576-C6F73D4D3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4927" b="51415"/>
          <a:stretch/>
        </p:blipFill>
        <p:spPr>
          <a:xfrm>
            <a:off x="582038" y="1433241"/>
            <a:ext cx="8055382" cy="525938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64CFE1F-7F0C-4BCC-A98D-2D3D11214AB1}"/>
                  </a:ext>
                </a:extLst>
              </p:cNvPr>
              <p:cNvSpPr/>
              <p:nvPr/>
            </p:nvSpPr>
            <p:spPr>
              <a:xfrm>
                <a:off x="8908729" y="5291111"/>
                <a:ext cx="2598788" cy="10464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altLang="zh-CN" sz="2400" dirty="0">
                    <a:latin typeface="+mj-lt"/>
                  </a:rPr>
                  <a:t>Other paper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CA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CA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+mj-lt"/>
                  </a:rPr>
                  <a:t>=57.95 + 32.72i</a:t>
                </a:r>
              </a:p>
              <a:p>
                <a:pPr algn="r"/>
                <a:r>
                  <a:rPr lang="en-US" altLang="zh-CN" sz="1400" dirty="0"/>
                  <a:t>[Barthel et al]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64CFE1F-7F0C-4BCC-A98D-2D3D11214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729" y="5291111"/>
                <a:ext cx="2598788" cy="1046440"/>
              </a:xfrm>
              <a:prstGeom prst="rect">
                <a:avLst/>
              </a:prstGeom>
              <a:blipFill>
                <a:blip r:embed="rId4"/>
                <a:stretch>
                  <a:fillRect l="-3513" t="-4651" r="-468"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6A816B3-F7D2-4903-828D-6DA204AFDDE8}"/>
                  </a:ext>
                </a:extLst>
              </p:cNvPr>
              <p:cNvSpPr/>
              <p:nvPr/>
            </p:nvSpPr>
            <p:spPr>
              <a:xfrm>
                <a:off x="8908729" y="4049979"/>
                <a:ext cx="250324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altLang="zh-CN" sz="2400" dirty="0">
                    <a:latin typeface="Cambria Math" panose="02040503050406030204" pitchFamily="18" charset="0"/>
                  </a:rPr>
                  <a:t>Our result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CA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CA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+mj-lt"/>
                  </a:rPr>
                  <a:t>=48.06 + 38.63i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6A816B3-F7D2-4903-828D-6DA204AFD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729" y="4049979"/>
                <a:ext cx="2503249" cy="830997"/>
              </a:xfrm>
              <a:prstGeom prst="rect">
                <a:avLst/>
              </a:prstGeom>
              <a:blipFill>
                <a:blip r:embed="rId5"/>
                <a:stretch>
                  <a:fillRect l="-3650" t="-5839" r="-2676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9C8E29B-9BE3-4CB2-8396-2A148A5690CF}"/>
                  </a:ext>
                </a:extLst>
              </p:cNvPr>
              <p:cNvSpPr/>
              <p:nvPr/>
            </p:nvSpPr>
            <p:spPr>
              <a:xfrm>
                <a:off x="8908729" y="1433241"/>
                <a:ext cx="3283271" cy="2215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altLang="zh-CN" sz="2400" dirty="0">
                    <a:latin typeface="Cambria Math" panose="02040503050406030204" pitchFamily="18" charset="0"/>
                  </a:rPr>
                  <a:t>Our result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CA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CA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+mj-lt"/>
                  </a:rPr>
                  <a:t>=</a:t>
                </a:r>
                <a:r>
                  <a:rPr lang="zh-CN" altLang="en-US" sz="2400" dirty="0"/>
                  <a:t> 199.6</a:t>
                </a:r>
                <a:r>
                  <a:rPr lang="en-CA" altLang="zh-CN" sz="2400" dirty="0"/>
                  <a:t>5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+mj-lt"/>
                  </a:rPr>
                  <a:t> + </a:t>
                </a:r>
                <a:r>
                  <a:rPr lang="zh-CN" altLang="en-US" sz="2400" dirty="0"/>
                  <a:t>0.95</a:t>
                </a:r>
                <a:r>
                  <a:rPr lang="en-CA" altLang="zh-CN" sz="2400" dirty="0"/>
                  <a:t>7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altLang="zh-CN" sz="2400" dirty="0">
                  <a:solidFill>
                    <a:srgbClr val="000000"/>
                  </a:solidFill>
                  <a:latin typeface="+mj-lt"/>
                </a:endParaRPr>
              </a:p>
              <a:p>
                <a:endParaRPr lang="en-CA" altLang="zh-CN" sz="2400" dirty="0">
                  <a:solidFill>
                    <a:srgbClr val="000000"/>
                  </a:solidFill>
                  <a:latin typeface="+mj-lt"/>
                </a:endParaRPr>
              </a:p>
              <a:p>
                <a:r>
                  <a:rPr lang="en-CA" altLang="zh-CN" sz="2400" dirty="0">
                    <a:solidFill>
                      <a:srgbClr val="000000"/>
                    </a:solidFill>
                    <a:latin typeface="+mj-lt"/>
                  </a:rPr>
                  <a:t>S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+mj-lt"/>
                  </a:rPr>
                  <a:t>imilar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+mj-lt"/>
                  </a:rPr>
                  <a:t> result:</a:t>
                </a:r>
              </a:p>
              <a:p>
                <a:r>
                  <a:rPr lang="en-US" altLang="zh-CN" sz="2400" dirty="0">
                    <a:solidFill>
                      <a:srgbClr val="000000"/>
                    </a:solidFill>
                    <a:latin typeface="+mj-lt"/>
                  </a:rPr>
                  <a:t>ceramic-powder polymer</a:t>
                </a:r>
              </a:p>
              <a:p>
                <a:pPr algn="r"/>
                <a:r>
                  <a:rPr lang="en-US" altLang="zh-CN" sz="1400" dirty="0"/>
                  <a:t>[Bai, Y., et al(2000)]</a:t>
                </a:r>
                <a:endParaRPr lang="en-US" altLang="zh-CN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9C8E29B-9BE3-4CB2-8396-2A148A569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729" y="1433241"/>
                <a:ext cx="3283271" cy="2215991"/>
              </a:xfrm>
              <a:prstGeom prst="rect">
                <a:avLst/>
              </a:prstGeom>
              <a:blipFill>
                <a:blip r:embed="rId6"/>
                <a:stretch>
                  <a:fillRect l="-2783" t="-2198" r="-1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B1767B5-97B8-46FA-B6E2-345046EDABE8}"/>
              </a:ext>
            </a:extLst>
          </p:cNvPr>
          <p:cNvSpPr txBox="1"/>
          <p:nvPr/>
        </p:nvSpPr>
        <p:spPr>
          <a:xfrm>
            <a:off x="1468876" y="46963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dirty="0"/>
              <a:t>H mode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35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39E7E-FC3B-429C-BB91-7E50FCDE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Empirical Model for Soils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E0F3DE-94B4-40AB-955B-88D5EC3F97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altLang="zh-CN" dirty="0"/>
                  <a:t>: 		  Wilting points (plants concept) </a:t>
                </a:r>
              </a:p>
              <a:p>
                <a:r>
                  <a:rPr lang="en-CA" altLang="zh-CN" dirty="0"/>
                  <a:t>P : 		  Porosity of dry soil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altLang="zh-C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CA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</m:oMath>
                </a14:m>
                <a:endParaRPr lang="en-CA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CA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CA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  <a:r>
                  <a:rPr lang="en-CA" altLang="zh-CN" dirty="0"/>
                  <a:t>Dielectric constant for air, water, rock and ice</a:t>
                </a:r>
              </a:p>
              <a:p>
                <a14:m>
                  <m:oMath xmlns:m="http://schemas.openxmlformats.org/officeDocument/2006/math"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CA" altLang="zh-CN" dirty="0"/>
                  <a:t>: 		 </a:t>
                </a:r>
                <a:r>
                  <a:rPr lang="zh-CN" altLang="en-US" dirty="0"/>
                  <a:t> </a:t>
                </a:r>
                <a:r>
                  <a:rPr lang="en-CA" altLang="zh-CN" dirty="0"/>
                  <a:t>Fitting parameter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E0F3DE-94B4-40AB-955B-88D5EC3F97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9F62DF5-88AE-45E1-AB63-F59988F0B962}"/>
              </a:ext>
            </a:extLst>
          </p:cNvPr>
          <p:cNvSpPr txBox="1"/>
          <p:nvPr/>
        </p:nvSpPr>
        <p:spPr>
          <a:xfrm>
            <a:off x="5637229" y="297415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F017C64-7FA1-4EB3-83C4-490342B5432A}"/>
                  </a:ext>
                </a:extLst>
              </p:cNvPr>
              <p:cNvSpPr txBox="1"/>
              <p:nvPr/>
            </p:nvSpPr>
            <p:spPr>
              <a:xfrm>
                <a:off x="3034645" y="4499493"/>
                <a:ext cx="5594737" cy="1919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CA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CA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CA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altLang="zh-C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altLang="zh-CN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CA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CA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CA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altLang="zh-CN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CA" altLang="zh-C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sSub>
                        <m:sSubPr>
                          <m:ctrlPr>
                            <a:rPr lang="en-CA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CA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CA" altLang="zh-CN" sz="2800" dirty="0"/>
              </a:p>
              <a:p>
                <a:pPr algn="ctr"/>
                <a:endParaRPr lang="en-CA" altLang="zh-CN" sz="2800" dirty="0"/>
              </a:p>
              <a:p>
                <a:r>
                  <a:rPr lang="en-CA" altLang="zh-CN" sz="2800" dirty="0"/>
                  <a:t>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CA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CA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CA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CA" altLang="zh-CN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CA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CA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CA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altLang="zh-C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en-CA" altLang="zh-CN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altLang="zh-CN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CA" altLang="zh-CN" sz="2800" b="0" dirty="0"/>
              </a:p>
              <a:p>
                <a:r>
                  <a:rPr lang="en-CA" altLang="zh-CN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CA" altLang="zh-CN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CA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F017C64-7FA1-4EB3-83C4-490342B54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645" y="4499493"/>
                <a:ext cx="5594737" cy="1919821"/>
              </a:xfrm>
              <a:prstGeom prst="rect">
                <a:avLst/>
              </a:prstGeom>
              <a:blipFill>
                <a:blip r:embed="rId4"/>
                <a:stretch>
                  <a:fillRect l="-3922" b="-10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F4DB3E2-DF4D-4230-ABA7-7C2FED6187EF}"/>
              </a:ext>
            </a:extLst>
          </p:cNvPr>
          <p:cNvSpPr txBox="1"/>
          <p:nvPr/>
        </p:nvSpPr>
        <p:spPr>
          <a:xfrm>
            <a:off x="7910315" y="0"/>
            <a:ext cx="42816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Wang, J. R., &amp; </a:t>
            </a:r>
            <a:r>
              <a:rPr lang="en-US" altLang="zh-CN" sz="1400" dirty="0" err="1"/>
              <a:t>Schmugge</a:t>
            </a:r>
            <a:r>
              <a:rPr lang="en-US" altLang="zh-CN" sz="1400" dirty="0"/>
              <a:t>, T. J. (1980).</a:t>
            </a:r>
          </a:p>
          <a:p>
            <a:r>
              <a:rPr lang="en-US" altLang="zh-CN" sz="1400" dirty="0"/>
              <a:t> </a:t>
            </a:r>
            <a:r>
              <a:rPr lang="en-US" altLang="zh-CN" sz="1400" i="1" dirty="0"/>
              <a:t>IEEE Transactions on Geoscience and Remote Sensing</a:t>
            </a:r>
            <a:r>
              <a:rPr lang="en-US" altLang="zh-CN" sz="1400" dirty="0"/>
              <a:t>, </a:t>
            </a:r>
          </a:p>
          <a:p>
            <a:r>
              <a:rPr lang="en-US" altLang="zh-CN" sz="1400" dirty="0"/>
              <a:t>(4), 288-295.</a:t>
            </a:r>
          </a:p>
        </p:txBody>
      </p:sp>
    </p:spTree>
    <p:extLst>
      <p:ext uri="{BB962C8B-B14F-4D97-AF65-F5344CB8AC3E}">
        <p14:creationId xmlns:p14="http://schemas.microsoft.com/office/powerpoint/2010/main" val="28558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B8AD4E36-9E6F-459A-BA5F-09C3EFDA9B36}"/>
              </a:ext>
            </a:extLst>
          </p:cNvPr>
          <p:cNvGrpSpPr/>
          <p:nvPr/>
        </p:nvGrpSpPr>
        <p:grpSpPr>
          <a:xfrm>
            <a:off x="1373171" y="315633"/>
            <a:ext cx="4047241" cy="5717521"/>
            <a:chOff x="6161988" y="1027906"/>
            <a:chExt cx="3921550" cy="559613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E0F5F1-DFF1-430F-BA5B-FE0B9A666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098" t="12440" r="49124" b="6941"/>
            <a:stretch/>
          </p:blipFill>
          <p:spPr>
            <a:xfrm>
              <a:off x="6161988" y="1027906"/>
              <a:ext cx="3921550" cy="559613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5ED7D96-FB67-4A47-83EC-936BB2714F73}"/>
                </a:ext>
              </a:extLst>
            </p:cNvPr>
            <p:cNvSpPr txBox="1"/>
            <p:nvPr/>
          </p:nvSpPr>
          <p:spPr>
            <a:xfrm>
              <a:off x="7653158" y="1452560"/>
              <a:ext cx="13019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sz="2400" dirty="0"/>
                <a:t>Real part</a:t>
              </a:r>
              <a:endParaRPr lang="zh-CN" altLang="en-US" sz="24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510782B-30DC-4E9F-9AA1-FCE08D12AB34}"/>
                </a:ext>
              </a:extLst>
            </p:cNvPr>
            <p:cNvSpPr txBox="1"/>
            <p:nvPr/>
          </p:nvSpPr>
          <p:spPr>
            <a:xfrm>
              <a:off x="8304138" y="4264075"/>
              <a:ext cx="155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dirty="0"/>
                <a:t>Imaginary part</a:t>
              </a:r>
              <a:endParaRPr lang="zh-CN" altLang="en-US" dirty="0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655FDC9D-57B4-41AC-AD32-2BCB6FB814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412" t="19244" r="17423" b="8179"/>
          <a:stretch/>
        </p:blipFill>
        <p:spPr>
          <a:xfrm>
            <a:off x="6466633" y="315632"/>
            <a:ext cx="4504713" cy="571752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0155BDB-71F0-4A51-BBDD-E8841E913F1E}"/>
              </a:ext>
            </a:extLst>
          </p:cNvPr>
          <p:cNvSpPr txBox="1"/>
          <p:nvPr/>
        </p:nvSpPr>
        <p:spPr>
          <a:xfrm>
            <a:off x="1889391" y="6236186"/>
            <a:ext cx="301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2400" dirty="0"/>
              <a:t>Different soil at 5 GHz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27242B-5E69-4EA1-9789-9CA80DEA729F}"/>
              </a:ext>
            </a:extLst>
          </p:cNvPr>
          <p:cNvSpPr txBox="1"/>
          <p:nvPr/>
        </p:nvSpPr>
        <p:spPr>
          <a:xfrm>
            <a:off x="7211589" y="6236185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2400" dirty="0"/>
              <a:t>Data and model fit at 5 GHz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630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FBD18-3A45-47D1-947C-910992C1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Simplified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25A7CA-E424-498D-BDC3-78AF6FB5E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altLang="zh-CN" dirty="0"/>
                  <a:t>No air , P = 0 and no ice involved</a:t>
                </a:r>
              </a:p>
              <a:p>
                <a:r>
                  <a:rPr lang="en-CA" altLang="zh-CN" dirty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CA" altLang="zh-CN" dirty="0"/>
                  <a:t> (rock)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𝑠𝑎𝑚𝑝𝑙𝑒</m:t>
                        </m:r>
                      </m:sub>
                    </m:sSub>
                  </m:oMath>
                </a14:m>
                <a:r>
                  <a:rPr lang="en-CA" altLang="zh-CN" dirty="0"/>
                  <a:t>(dry) </a:t>
                </a:r>
              </a:p>
              <a:p>
                <a:r>
                  <a:rPr lang="en-CA" altLang="zh-CN" dirty="0"/>
                  <a:t>Consider conductivity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m:rPr>
                        <m:lit/>
                      </m:rPr>
                      <a:rPr lang="en-CA" altLang="zh-CN" b="0" i="1" smtClean="0">
                        <a:latin typeface="Cambria Math" panose="02040503050406030204" pitchFamily="18" charset="0"/>
                      </a:rPr>
                      <m:t>′′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lit/>
                      </m:rPr>
                      <a:rPr lang="en-CA" altLang="zh-CN" b="0" i="1" smtClean="0">
                        <a:latin typeface="Cambria Math" panose="02040503050406030204" pitchFamily="18" charset="0"/>
                      </a:rPr>
                      <m:t>′′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CA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25A7CA-E424-498D-BDC3-78AF6FB5E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DDEB8C7-124B-4777-86BB-1227F7A71E12}"/>
                  </a:ext>
                </a:extLst>
              </p:cNvPr>
              <p:cNvSpPr txBox="1"/>
              <p:nvPr/>
            </p:nvSpPr>
            <p:spPr>
              <a:xfrm>
                <a:off x="2867496" y="4023975"/>
                <a:ext cx="3632468" cy="491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CA" altLang="zh-CN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altLang="zh-CN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CA" altLang="zh-CN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CA" altLang="zh-CN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altLang="zh-CN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CA" altLang="zh-CN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CA" altLang="zh-CN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CA" altLang="zh-CN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altLang="zh-CN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CA" altLang="zh-CN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altLang="zh-CN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CA" altLang="zh-CN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CA" altLang="zh-CN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CA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DDEB8C7-124B-4777-86BB-1227F7A71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496" y="4023975"/>
                <a:ext cx="3632468" cy="491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A15A267-9BF7-4F07-AA86-E551D465CE81}"/>
                  </a:ext>
                </a:extLst>
              </p:cNvPr>
              <p:cNvSpPr/>
              <p:nvPr/>
            </p:nvSpPr>
            <p:spPr>
              <a:xfrm>
                <a:off x="2703145" y="5196130"/>
                <a:ext cx="53851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80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CA" altLang="zh-CN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CA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altLang="zh-CN" sz="2800" b="0" i="1" smtClean="0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ctrlPr>
                            <a:rPr lang="en-CA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altLang="zh-CN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CA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altLang="zh-CN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CA" altLang="zh-CN" sz="28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d>
                        <m:dPr>
                          <m:ctrlPr>
                            <a:rPr lang="en-CA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altLang="zh-CN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CA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altLang="zh-CN" sz="2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CA" altLang="zh-CN" sz="2800" i="1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CA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altLang="zh-CN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CA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CA" altLang="zh-CN" sz="2800" b="0" i="1" smtClean="0">
                          <a:latin typeface="Cambria Math" panose="02040503050406030204" pitchFamily="18" charset="0"/>
                        </a:rPr>
                        <m:t>]∗</m:t>
                      </m:r>
                      <m:r>
                        <a:rPr lang="en-CA" altLang="zh-CN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CA" altLang="zh-CN" sz="28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A15A267-9BF7-4F07-AA86-E551D465C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145" y="5196130"/>
                <a:ext cx="538519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1FF7C6EC-C01A-4B44-A3BB-057ED309A5A6}"/>
              </a:ext>
            </a:extLst>
          </p:cNvPr>
          <p:cNvSpPr/>
          <p:nvPr/>
        </p:nvSpPr>
        <p:spPr>
          <a:xfrm>
            <a:off x="2703146" y="3881335"/>
            <a:ext cx="4184038" cy="857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1B51D0-E8E8-400A-8FFE-25D71847E79F}"/>
              </a:ext>
            </a:extLst>
          </p:cNvPr>
          <p:cNvSpPr txBox="1"/>
          <p:nvPr/>
        </p:nvSpPr>
        <p:spPr>
          <a:xfrm>
            <a:off x="8549368" y="571935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dirty="0"/>
              <a:t>Next step fitting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17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97B39800-FFD9-4643-A69F-A4E6A7DB4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042" y="433611"/>
            <a:ext cx="4582603" cy="342807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F720AEE-64C2-4880-A86F-288F57117350}"/>
              </a:ext>
            </a:extLst>
          </p:cNvPr>
          <p:cNvSpPr/>
          <p:nvPr/>
        </p:nvSpPr>
        <p:spPr>
          <a:xfrm>
            <a:off x="7924042" y="1112363"/>
            <a:ext cx="355455" cy="2205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BA9C340-00B3-42D4-BD86-15871107B7EB}"/>
              </a:ext>
            </a:extLst>
          </p:cNvPr>
          <p:cNvGrpSpPr/>
          <p:nvPr/>
        </p:nvGrpSpPr>
        <p:grpSpPr>
          <a:xfrm>
            <a:off x="3962021" y="433611"/>
            <a:ext cx="4582603" cy="3428070"/>
            <a:chOff x="4910585" y="540616"/>
            <a:chExt cx="5117977" cy="382856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BFAB525-27C6-4A34-91F8-3442671A5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0585" y="540616"/>
              <a:ext cx="5117977" cy="3828563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AFE7C50-871E-4AC9-BD0E-0BBE7316E134}"/>
                </a:ext>
              </a:extLst>
            </p:cNvPr>
            <p:cNvSpPr txBox="1"/>
            <p:nvPr/>
          </p:nvSpPr>
          <p:spPr>
            <a:xfrm>
              <a:off x="5676900" y="81554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sz="2400" dirty="0"/>
                <a:t>KClO</a:t>
              </a:r>
              <a:r>
                <a:rPr lang="en-CA" altLang="zh-CN" sz="2400" baseline="-25000" dirty="0"/>
                <a:t>3</a:t>
              </a:r>
              <a:endParaRPr lang="zh-CN" altLang="en-US" sz="2400" baseline="-25000" dirty="0"/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4162211C-3FF9-4B72-AC35-35E43E051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041" y="3419272"/>
            <a:ext cx="4582602" cy="342807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5AC19BC-3573-4674-B9F0-B59844FBDC00}"/>
              </a:ext>
            </a:extLst>
          </p:cNvPr>
          <p:cNvSpPr/>
          <p:nvPr/>
        </p:nvSpPr>
        <p:spPr>
          <a:xfrm>
            <a:off x="7775264" y="3861680"/>
            <a:ext cx="504233" cy="2081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0AC6F6C-901D-4E12-BE76-F871E539A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1477" y="3411276"/>
            <a:ext cx="4582602" cy="342807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2E6A0E67-5876-4A33-9E13-3FDA2E028639}"/>
              </a:ext>
            </a:extLst>
          </p:cNvPr>
          <p:cNvSpPr/>
          <p:nvPr/>
        </p:nvSpPr>
        <p:spPr>
          <a:xfrm>
            <a:off x="3813243" y="3929974"/>
            <a:ext cx="504233" cy="2081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3B705E3-9E10-4D6F-BB59-90A4298293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"/>
                <a:ext cx="11353800" cy="68815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CA" altLang="zh-CN" dirty="0"/>
                  <a:t>Fitting results at </a:t>
                </a:r>
                <a14:m>
                  <m:oMath xmlns:m="http://schemas.openxmlformats.org/officeDocument/2006/math">
                    <m:r>
                      <a:rPr lang="en-CA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CA" altLang="zh-CN" dirty="0"/>
                  <a:t>= 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3B705E3-9E10-4D6F-BB59-90A4298293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"/>
                <a:ext cx="11353800" cy="688156"/>
              </a:xfrm>
              <a:blipFill>
                <a:blip r:embed="rId7"/>
                <a:stretch>
                  <a:fillRect l="-1879" t="-21239" b="-34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78259E79-8624-4FCE-B957-CCC3101C02CE}"/>
              </a:ext>
            </a:extLst>
          </p:cNvPr>
          <p:cNvSpPr/>
          <p:nvPr/>
        </p:nvSpPr>
        <p:spPr>
          <a:xfrm>
            <a:off x="4029623" y="993467"/>
            <a:ext cx="287853" cy="2221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4758CE0-F67B-4088-887C-DEE18E4F185F}"/>
              </a:ext>
            </a:extLst>
          </p:cNvPr>
          <p:cNvGrpSpPr/>
          <p:nvPr/>
        </p:nvGrpSpPr>
        <p:grpSpPr>
          <a:xfrm>
            <a:off x="0" y="433611"/>
            <a:ext cx="4582603" cy="3428070"/>
            <a:chOff x="0" y="2595661"/>
            <a:chExt cx="5117977" cy="382856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3F2E740-EE82-44EC-B3C3-79CAFB285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2595661"/>
              <a:ext cx="5117977" cy="3828563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23E71A8-2CE5-4285-8CA8-08F6E2E5C8EA}"/>
                </a:ext>
              </a:extLst>
            </p:cNvPr>
            <p:cNvSpPr txBox="1"/>
            <p:nvPr/>
          </p:nvSpPr>
          <p:spPr>
            <a:xfrm>
              <a:off x="749417" y="2870585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sz="2400" dirty="0"/>
                <a:t>Sugar</a:t>
              </a:r>
              <a:endParaRPr lang="zh-CN" altLang="en-US" sz="24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DA3B6BF-F405-4FC5-B7BC-96F38ACA2240}"/>
              </a:ext>
            </a:extLst>
          </p:cNvPr>
          <p:cNvSpPr txBox="1"/>
          <p:nvPr/>
        </p:nvSpPr>
        <p:spPr>
          <a:xfrm>
            <a:off x="8610195" y="79691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2400" dirty="0" err="1"/>
              <a:t>NaCl</a:t>
            </a:r>
            <a:endParaRPr lang="zh-CN" altLang="en-US" sz="2400" baseline="-25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5C76C71-F745-465C-A18A-E5451BF88CCB}"/>
              </a:ext>
            </a:extLst>
          </p:cNvPr>
          <p:cNvSpPr txBox="1"/>
          <p:nvPr/>
        </p:nvSpPr>
        <p:spPr>
          <a:xfrm>
            <a:off x="4528793" y="364618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2400" dirty="0"/>
              <a:t>NaNO</a:t>
            </a:r>
            <a:r>
              <a:rPr lang="en-CA" altLang="zh-CN" sz="2400" baseline="-25000" dirty="0"/>
              <a:t>3</a:t>
            </a:r>
            <a:endParaRPr lang="zh-CN" altLang="en-US" sz="2400" baseline="-25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A7A91E4-0849-4D7C-B447-732BC2520C58}"/>
              </a:ext>
            </a:extLst>
          </p:cNvPr>
          <p:cNvSpPr txBox="1"/>
          <p:nvPr/>
        </p:nvSpPr>
        <p:spPr>
          <a:xfrm>
            <a:off x="8604298" y="3630848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2400" dirty="0"/>
              <a:t>KNO</a:t>
            </a:r>
            <a:r>
              <a:rPr lang="en-CA" altLang="zh-CN" sz="2400" baseline="-25000" dirty="0"/>
              <a:t>3</a:t>
            </a:r>
            <a:endParaRPr lang="zh-CN" altLang="en-US" sz="2400" baseline="-250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D518F95-08B2-4462-A08D-EFE18C76B8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403280"/>
            <a:ext cx="4618228" cy="345472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BCC30206-ADBB-4A18-9AF7-70665F1760A8}"/>
              </a:ext>
            </a:extLst>
          </p:cNvPr>
          <p:cNvSpPr txBox="1"/>
          <p:nvPr/>
        </p:nvSpPr>
        <p:spPr>
          <a:xfrm>
            <a:off x="656207" y="373709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2400" dirty="0"/>
              <a:t>NH</a:t>
            </a:r>
            <a:r>
              <a:rPr lang="en-CA" altLang="zh-CN" sz="2400" baseline="-25000" dirty="0"/>
              <a:t>4</a:t>
            </a:r>
            <a:r>
              <a:rPr lang="en-CA" altLang="zh-CN" sz="2400" dirty="0"/>
              <a:t>NO</a:t>
            </a:r>
            <a:r>
              <a:rPr lang="en-CA" altLang="zh-CN" sz="2400" baseline="-25000" dirty="0"/>
              <a:t>3</a:t>
            </a:r>
            <a:endParaRPr lang="zh-CN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66067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49645-7A0C-4BF0-9AF6-F9717E872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lang="en-CA" altLang="zh-CN" dirty="0"/>
              <a:t>Method for water &amp; Al powder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03DF9-4028-4377-80A1-D303FD51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940"/>
            <a:ext cx="10515600" cy="5389023"/>
          </a:xfrm>
        </p:spPr>
        <p:txBody>
          <a:bodyPr/>
          <a:lstStyle/>
          <a:p>
            <a:r>
              <a:rPr lang="en-CA" altLang="zh-CN" dirty="0"/>
              <a:t>Transmission /Reflection(T/R) method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E7D2118-4A3D-4C8B-93C6-77781AAD80F2}"/>
              </a:ext>
            </a:extLst>
          </p:cNvPr>
          <p:cNvGrpSpPr/>
          <p:nvPr/>
        </p:nvGrpSpPr>
        <p:grpSpPr>
          <a:xfrm>
            <a:off x="3920247" y="1278338"/>
            <a:ext cx="4572000" cy="2732953"/>
            <a:chOff x="3920247" y="1278338"/>
            <a:chExt cx="4572000" cy="273295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42DB6B1-7E4F-46C4-9ECD-3E92132CE7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11" t="39002" r="26526" b="38591"/>
            <a:stretch/>
          </p:blipFill>
          <p:spPr>
            <a:xfrm>
              <a:off x="3920247" y="1278338"/>
              <a:ext cx="4572000" cy="2732953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22D0A58-FB67-4A10-AF93-A11A38CBF43F}"/>
                </a:ext>
              </a:extLst>
            </p:cNvPr>
            <p:cNvSpPr txBox="1"/>
            <p:nvPr/>
          </p:nvSpPr>
          <p:spPr>
            <a:xfrm>
              <a:off x="5542803" y="3429000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sz="2400" dirty="0">
                  <a:solidFill>
                    <a:srgbClr val="F41511"/>
                  </a:solidFill>
                </a:rPr>
                <a:t>Sample</a:t>
              </a:r>
              <a:endParaRPr lang="zh-CN" altLang="en-US" sz="2400" dirty="0">
                <a:solidFill>
                  <a:srgbClr val="F4151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1C05AEC-8E82-472E-85A8-3A1801681787}"/>
                </a:ext>
              </a:extLst>
            </p:cNvPr>
            <p:cNvSpPr txBox="1"/>
            <p:nvPr/>
          </p:nvSpPr>
          <p:spPr>
            <a:xfrm>
              <a:off x="4508428" y="2271762"/>
              <a:ext cx="731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sz="3200" dirty="0"/>
                <a:t>Air</a:t>
              </a:r>
              <a:endParaRPr lang="zh-CN" altLang="en-US" sz="32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F9AD2E0-7722-4C8C-826F-E2187AC3606C}"/>
                </a:ext>
              </a:extLst>
            </p:cNvPr>
            <p:cNvSpPr txBox="1"/>
            <p:nvPr/>
          </p:nvSpPr>
          <p:spPr>
            <a:xfrm>
              <a:off x="7034377" y="2271762"/>
              <a:ext cx="731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sz="3200" dirty="0"/>
                <a:t>Air</a:t>
              </a:r>
              <a:endParaRPr lang="zh-CN" altLang="en-US" sz="3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B5B8F8F-95AF-4B83-B595-7058F4C10399}"/>
                  </a:ext>
                </a:extLst>
              </p:cNvPr>
              <p:cNvSpPr txBox="1"/>
              <p:nvPr/>
            </p:nvSpPr>
            <p:spPr>
              <a:xfrm>
                <a:off x="3766572" y="4032115"/>
                <a:ext cx="4879349" cy="75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CA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CA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B5B8F8F-95AF-4B83-B595-7058F4C10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572" y="4032115"/>
                <a:ext cx="4879349" cy="7562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9FFDC815-9CF8-4C79-9341-1C892F250245}"/>
              </a:ext>
            </a:extLst>
          </p:cNvPr>
          <p:cNvSpPr txBox="1"/>
          <p:nvPr/>
        </p:nvSpPr>
        <p:spPr>
          <a:xfrm>
            <a:off x="3177736" y="246014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dirty="0"/>
              <a:t>Port 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ED685F-F99C-4534-914C-A2F8512D1E86}"/>
              </a:ext>
            </a:extLst>
          </p:cNvPr>
          <p:cNvSpPr txBox="1"/>
          <p:nvPr/>
        </p:nvSpPr>
        <p:spPr>
          <a:xfrm>
            <a:off x="8492247" y="243719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dirty="0"/>
              <a:t>Port 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69C851-57A4-4D62-A8FC-8CB9F261C6DA}"/>
              </a:ext>
            </a:extLst>
          </p:cNvPr>
          <p:cNvSpPr txBox="1"/>
          <p:nvPr/>
        </p:nvSpPr>
        <p:spPr>
          <a:xfrm>
            <a:off x="565097" y="4179430"/>
            <a:ext cx="2983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2400" dirty="0"/>
              <a:t>Transmission Matrices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47E05A9-5FD4-4E6C-AB5A-9B4ACEAADE3C}"/>
                  </a:ext>
                </a:extLst>
              </p:cNvPr>
              <p:cNvSpPr txBox="1"/>
              <p:nvPr/>
            </p:nvSpPr>
            <p:spPr>
              <a:xfrm>
                <a:off x="3766572" y="5088473"/>
                <a:ext cx="3679276" cy="430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A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A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𝑟𝑒𝑓𝑖</m:t>
                          </m:r>
                        </m:sub>
                      </m:sSub>
                      <m:r>
                        <a:rPr lang="en-CA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A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CA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𝑟𝑒𝑓𝑖</m:t>
                          </m:r>
                        </m:sub>
                        <m:sup>
                          <m:r>
                            <a:rPr lang="en-CA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CA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A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47E05A9-5FD4-4E6C-AB5A-9B4ACEAAD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572" y="5088473"/>
                <a:ext cx="3679276" cy="430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A1D0F45-F309-4145-89B1-07C029FC7CCF}"/>
                  </a:ext>
                </a:extLst>
              </p:cNvPr>
              <p:cNvSpPr txBox="1"/>
              <p:nvPr/>
            </p:nvSpPr>
            <p:spPr>
              <a:xfrm>
                <a:off x="9112848" y="4861923"/>
                <a:ext cx="1991764" cy="504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CA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CA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CA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CA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CA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CA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CA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CA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CA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CA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A1D0F45-F309-4145-89B1-07C029FC7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848" y="4861923"/>
                <a:ext cx="1991764" cy="5046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33EC180-6A57-4E29-877F-A89C91422F28}"/>
                  </a:ext>
                </a:extLst>
              </p:cNvPr>
              <p:cNvSpPr txBox="1"/>
              <p:nvPr/>
            </p:nvSpPr>
            <p:spPr>
              <a:xfrm>
                <a:off x="9112848" y="5549153"/>
                <a:ext cx="2614626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𝑟𝑒𝑓𝑖</m:t>
                          </m:r>
                        </m:sub>
                      </m:sSub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CA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CA" altLang="zh-CN">
                                            <a:latin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  <m:sub>
                                        <m:r>
                                          <a:rPr lang="en-CA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CA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CA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CA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  <m:sub>
                                        <m:r>
                                          <a:rPr lang="en-CA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CA" altLang="zh-CN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CA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CA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  <m:sub>
                                        <m:r>
                                          <a:rPr lang="en-CA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CA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CA" altLang="zh-CN">
                                            <a:latin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  <m:sub>
                                        <m:r>
                                          <a:rPr lang="en-CA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CA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CA" altLang="zh-CN">
                                            <a:latin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  <m:sub>
                                        <m:r>
                                          <a:rPr lang="en-CA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CA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CA" altLang="zh-CN">
                                            <a:latin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  <m:sub>
                                        <m:r>
                                          <a:rPr lang="en-CA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33EC180-6A57-4E29-877F-A89C91422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848" y="5549153"/>
                <a:ext cx="2614626" cy="13150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29C80F0-AEEF-4BE1-BF83-1B743CFFED7B}"/>
                  </a:ext>
                </a:extLst>
              </p:cNvPr>
              <p:cNvSpPr txBox="1"/>
              <p:nvPr/>
            </p:nvSpPr>
            <p:spPr>
              <a:xfrm>
                <a:off x="9112848" y="4169602"/>
                <a:ext cx="18578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29C80F0-AEEF-4BE1-BF83-1B743CFF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848" y="4169602"/>
                <a:ext cx="1857816" cy="369332"/>
              </a:xfrm>
              <a:prstGeom prst="rect">
                <a:avLst/>
              </a:prstGeom>
              <a:blipFill>
                <a:blip r:embed="rId7"/>
                <a:stretch>
                  <a:fillRect l="-3279" r="-4918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19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83044-BFD7-4534-B52F-22F0D7CBC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81037"/>
          </a:xfrm>
        </p:spPr>
        <p:txBody>
          <a:bodyPr>
            <a:normAutofit fontScale="90000"/>
          </a:bodyPr>
          <a:lstStyle/>
          <a:p>
            <a:r>
              <a:rPr lang="en-CA" altLang="zh-CN" dirty="0"/>
              <a:t>Eliminate systematic error x &amp; 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EBED50-A9BE-41F3-AB6C-C799BE369C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6851"/>
                <a:ext cx="10515600" cy="58074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CA" altLang="zh-CN" dirty="0"/>
                  <a:t>Standard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altLang="zh-C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CA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CA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CA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CA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CA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CA" altLang="zh-CN" dirty="0"/>
                  <a:t>Sample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altLang="zh-C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CA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CA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CA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CA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CA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CA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⋅(</m:t>
                      </m:r>
                      <m:sSub>
                        <m:sSub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𝑟𝑒𝑓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𝑟𝑒𝑓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𝑟𝑒𝑓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𝑟𝑒𝑓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)⋅</m:t>
                      </m:r>
                      <m:sSup>
                        <m:sSupPr>
                          <m:ctrl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n-CA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𝑟𝑒𝑓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𝑟𝑒𝑓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CA" altLang="zh-CN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𝑟𝑒𝑓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𝑟𝑒𝑓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CA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CA" altLang="zh-CN" dirty="0"/>
              </a:p>
              <a:p>
                <a:r>
                  <a:rPr lang="en-CA" altLang="zh-CN" dirty="0"/>
                  <a:t>Many complex value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CA" altLang="zh-CN" dirty="0"/>
                  <a:t>can satisfy the function</a:t>
                </a:r>
              </a:p>
              <a:p>
                <a:r>
                  <a:rPr lang="en-CA" altLang="zh-CN" dirty="0"/>
                  <a:t>Need a good initial guess!</a:t>
                </a:r>
              </a:p>
              <a:p>
                <a:r>
                  <a:rPr lang="en-CA" altLang="zh-CN" dirty="0"/>
                  <a:t>Data collection completed</a:t>
                </a: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EBED50-A9BE-41F3-AB6C-C799BE369C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6851"/>
                <a:ext cx="10515600" cy="5807413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94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NR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485</Words>
  <Application>Microsoft Office PowerPoint</Application>
  <PresentationFormat>宽屏</PresentationFormat>
  <Paragraphs>84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宋体</vt:lpstr>
      <vt:lpstr>Arial</vt:lpstr>
      <vt:lpstr>Cambria Math</vt:lpstr>
      <vt:lpstr>Times New Roman</vt:lpstr>
      <vt:lpstr>Office 主题​​</vt:lpstr>
      <vt:lpstr>Data analysis  &amp; Empirical Model of dielectric constant measurements</vt:lpstr>
      <vt:lpstr>Determined gasoline and diesel </vt:lpstr>
      <vt:lpstr>Problems of Al and water</vt:lpstr>
      <vt:lpstr>Empirical Model for Soils</vt:lpstr>
      <vt:lpstr>PowerPoint 演示文稿</vt:lpstr>
      <vt:lpstr>Simplified model</vt:lpstr>
      <vt:lpstr>Fitting results at α = 0</vt:lpstr>
      <vt:lpstr>Method for water &amp; Al powder</vt:lpstr>
      <vt:lpstr>Eliminate systematic error x &amp; y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&amp; Empirical Model of dielectric constant measurements</dc:title>
  <dc:creator>Administrator</dc:creator>
  <cp:lastModifiedBy>Administrator</cp:lastModifiedBy>
  <cp:revision>138</cp:revision>
  <dcterms:created xsi:type="dcterms:W3CDTF">2018-01-19T23:29:38Z</dcterms:created>
  <dcterms:modified xsi:type="dcterms:W3CDTF">2018-01-29T18:12:02Z</dcterms:modified>
</cp:coreProperties>
</file>