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62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819C2-6DC4-434A-90AE-BE3BAA2FD582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257CD-0CE4-4CFA-8274-32B45882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1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257CD-0CE4-4CFA-8274-32B4588243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8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E933D-A101-476D-BCDF-3C56BF56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BE697-486F-4CBE-92A3-4AA63561D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8C2D7-50CD-4C96-9E05-B4019BCB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5DCCD-496B-4FC2-BBDC-5382B7BD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A4E48-783B-4991-B216-68B44CC5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848E8-90DC-4B2A-B147-55EF54F9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3F00F0-9657-4DB0-9F4F-856B29FE7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273CA-6917-4133-A851-5AF1F22C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AE5CE-5AF8-4D18-8BEC-21E2E7B0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435FE-A25A-4F08-8D75-D9FB665E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EAE0D5-C3A7-4782-B8F8-7C1C65951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E8B1DA-5B5E-435C-ACF7-79F79ADE0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34858-5B1D-45E1-9C63-19C384C2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E8136-6214-406E-A830-E6D09CA2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0768F-0D2C-423D-868C-43CBBD9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6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F0D65-C95D-477B-88F0-0D0752C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74F30-990E-4B70-B59A-BEECD744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76560-B9E2-4180-9B2F-384A4CA4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5F97D-D080-4BB5-A15B-C22EEB10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CA58B-B1F2-4D27-B72B-35AE82ED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0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9597E-36F1-4EAC-ADC6-097F8F6C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67A7DE-31E6-4FCA-A673-DC0AF831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0300A-BB50-4BE0-B8DF-8658FAFA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4D5E1-FD1D-473F-AB93-EC378989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FAA1E-AF18-4AE9-AE10-D379607D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24F1-CFCA-43F3-97F0-67876543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3C671-7482-4905-A1FA-A2BA5BB4B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F7305-F00B-4B0F-BD0F-80A99A8FC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87A8B-1A95-4410-ACCC-2F615995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2D4229-BC3D-42A8-9249-C9EB06DE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2C176-DFA5-4933-ACDD-B3B864EA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8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41238-F321-4FA1-B891-AAD375EF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CB7F0-1B45-4300-A72D-CE84F587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4C203-D1F4-4DCA-B2F6-FA595023E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748537-8E8C-4D86-96BE-C9BB45FD5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7B8D3-C4F6-4354-BE82-9D33550F6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0BEEE-5B39-4D02-BCCD-4B7AEDA0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12501B-C88A-4075-8360-38DC10AA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988078-6860-48F4-A496-BF1D0080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76FF7-6A7D-4E2C-BD52-CEC2B10E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F14A68-2AAA-4157-9851-B3ECDE78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788CF0-9543-405A-8361-2953C445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01921C-89C6-4A82-A483-DAF0FBCE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0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D6F58A-EE71-40A0-9D9B-FA37A0F9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6F6F74-2BB9-465E-AEB5-389FA411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629EA-B60A-4053-82D7-0D42C945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6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E82A6-570F-40C0-9C73-FCE22D5C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58A62-776C-4B2C-9052-CAA922DC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52FD15-D699-4B7F-B5CA-1146DBBD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8CCBF-6D27-4BEA-9264-C15F29DF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0E51E-6742-4C76-BE45-D26F1570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9DD75-C1D0-4E38-BE25-DDEC52F5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7E1B4-BFB3-473A-9BCA-D2942CF2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81A82C-DBD9-4A0F-8CBA-3639D9081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EBF7E-2C83-48BC-9C6A-D73C602C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4E424-349E-410F-9EDF-4685C5C2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4C866-644A-45AD-925B-F0FCD4F4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DB915-E57D-4768-8322-D861C3C6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47F26-6065-4E1F-AB96-B613E816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AD2E-F8CB-4918-91CF-A6A5F647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2CD0C-9009-4B28-95FE-CEC97C3AD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6208-A182-4EC8-8F9A-58D6379B8BBC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F6E5D-B8DB-410A-B349-14D7B6B0F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AC70D-6824-487B-B312-743E19648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71B3-C5BE-467D-BDF8-23203EC02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2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jpe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jp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B3F89-644E-4049-A324-49CE79ABD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70527"/>
          </a:xfrm>
        </p:spPr>
        <p:txBody>
          <a:bodyPr>
            <a:normAutofit/>
          </a:bodyPr>
          <a:lstStyle/>
          <a:p>
            <a:r>
              <a:rPr lang="en-US" altLang="zh-CN" dirty="0"/>
              <a:t>Progress on wave physics</a:t>
            </a:r>
            <a:br>
              <a:rPr lang="en-US" altLang="zh-CN" dirty="0"/>
            </a:br>
            <a:r>
              <a:rPr lang="en-US" altLang="zh-CN" dirty="0"/>
              <a:t>in 1D waveguide cavity </a:t>
            </a:r>
            <a:br>
              <a:rPr lang="en-US" altLang="zh-CN" dirty="0"/>
            </a:br>
            <a:r>
              <a:rPr lang="en-US" altLang="zh-CN" dirty="0"/>
              <a:t>and cross cavity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E3425-F57D-435D-871E-62F5F50E0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31875"/>
            <a:ext cx="9144000" cy="86490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 Oct 15</a:t>
            </a:r>
            <a:r>
              <a:rPr lang="en-US" altLang="zh-CN" baseline="30000" dirty="0"/>
              <a:t>th</a:t>
            </a:r>
            <a:r>
              <a:rPr lang="en-US" altLang="zh-CN" dirty="0"/>
              <a:t>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72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0C193-E9CD-4F67-A9D4-2425517D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0871"/>
          </a:xfrm>
        </p:spPr>
        <p:txBody>
          <a:bodyPr/>
          <a:lstStyle/>
          <a:p>
            <a:r>
              <a:rPr lang="en-US" altLang="zh-CN" dirty="0"/>
              <a:t>Target: Understanding level attraction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88EE2E-59C6-4552-81F2-749972C2D20D}"/>
              </a:ext>
            </a:extLst>
          </p:cNvPr>
          <p:cNvSpPr txBox="1"/>
          <p:nvPr/>
        </p:nvSpPr>
        <p:spPr>
          <a:xfrm>
            <a:off x="1404594" y="1385740"/>
            <a:ext cx="8559538" cy="517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Method: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Maxwell equation + cavity perturbation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Experiment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Simulation from CST software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Scenario: 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1D waveguide cavity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Planar cross cavity</a:t>
            </a:r>
          </a:p>
        </p:txBody>
      </p:sp>
    </p:spTree>
    <p:extLst>
      <p:ext uri="{BB962C8B-B14F-4D97-AF65-F5344CB8AC3E}">
        <p14:creationId xmlns:p14="http://schemas.microsoft.com/office/powerpoint/2010/main" val="3180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06DA21-FB20-4146-9539-066A61778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1" y="-1373"/>
            <a:ext cx="3743269" cy="25605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3ED3195-EC59-4B4A-A173-CBB45053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Maxwell equations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B3D84E-4FD1-488E-A655-F583806B0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9" t="10350" r="6535" b="3932"/>
          <a:stretch/>
        </p:blipFill>
        <p:spPr>
          <a:xfrm>
            <a:off x="1413137" y="1429661"/>
            <a:ext cx="2498103" cy="19513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0BCB5C-1EC9-4C94-B46C-D59F60394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03004"/>
            <a:ext cx="4857750" cy="1285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28ADFE-4B76-4376-B7B8-87BB329F61CC}"/>
              </a:ext>
            </a:extLst>
          </p:cNvPr>
          <p:cNvSpPr txBox="1"/>
          <p:nvPr/>
        </p:nvSpPr>
        <p:spPr>
          <a:xfrm>
            <a:off x="838200" y="971284"/>
            <a:ext cx="374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Vector wave equation</a:t>
            </a:r>
            <a:endParaRPr lang="zh-CN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2C0C615-43CB-4F00-A8B1-DE1C99EB1E04}"/>
              </a:ext>
            </a:extLst>
          </p:cNvPr>
          <p:cNvGrpSpPr/>
          <p:nvPr/>
        </p:nvGrpSpPr>
        <p:grpSpPr>
          <a:xfrm>
            <a:off x="838200" y="3476991"/>
            <a:ext cx="6652103" cy="390525"/>
            <a:chOff x="201183" y="3615568"/>
            <a:chExt cx="6652103" cy="39052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31F286B-A927-4F53-B8A1-7E0CFBA2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3137" y="3615568"/>
              <a:ext cx="2952750" cy="39052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79B8DF9-8E7D-419C-872F-9A64A00812D9}"/>
                </a:ext>
              </a:extLst>
            </p:cNvPr>
            <p:cNvSpPr txBox="1"/>
            <p:nvPr/>
          </p:nvSpPr>
          <p:spPr>
            <a:xfrm flipH="1">
              <a:off x="201183" y="3636761"/>
              <a:ext cx="1274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We assume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4AB927A-7A72-4A40-94F7-49CB48EA3B58}"/>
                </a:ext>
              </a:extLst>
            </p:cNvPr>
            <p:cNvSpPr txBox="1"/>
            <p:nvPr/>
          </p:nvSpPr>
          <p:spPr>
            <a:xfrm flipH="1">
              <a:off x="4421915" y="3636761"/>
              <a:ext cx="243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 a source free region</a:t>
              </a:r>
              <a:endParaRPr lang="zh-CN" altLang="en-US" dirty="0"/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48A30728-BD46-4BB7-926B-2AB33673FD8B}"/>
              </a:ext>
            </a:extLst>
          </p:cNvPr>
          <p:cNvSpPr txBox="1">
            <a:spLocks/>
          </p:cNvSpPr>
          <p:nvPr/>
        </p:nvSpPr>
        <p:spPr>
          <a:xfrm>
            <a:off x="838242" y="3792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Cavity perturbation theory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4957CB-446D-461C-8497-C9BC5E047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03" y="4402478"/>
            <a:ext cx="4644041" cy="252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E4A85A-3530-4323-BA20-C61D97366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8065" y="4767128"/>
            <a:ext cx="5086350" cy="8953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1323052-0715-40B4-BDBF-57A56C6F24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5217" y="5848221"/>
            <a:ext cx="4762500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4ADB1B-BE9E-45CA-8175-7C0813728AF4}"/>
                  </a:ext>
                </a:extLst>
              </p:cNvPr>
              <p:cNvSpPr txBox="1"/>
              <p:nvPr/>
            </p:nvSpPr>
            <p:spPr>
              <a:xfrm>
                <a:off x="7456130" y="3336276"/>
                <a:ext cx="1208151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zh-CN" alt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4ADB1B-BE9E-45CA-8175-7C081372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30" y="3336276"/>
                <a:ext cx="1208151" cy="565348"/>
              </a:xfrm>
              <a:prstGeom prst="rect">
                <a:avLst/>
              </a:prstGeom>
              <a:blipFill>
                <a:blip r:embed="rId9"/>
                <a:stretch>
                  <a:fillRect l="-20202" t="-9677" b="-4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5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DAF2E-BEE1-4606-A9E1-262902A1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Calculations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D1EB74-C656-4252-ABB5-AE29E6DA2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1665"/>
            <a:ext cx="6028035" cy="46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6362E9-813D-421D-B17D-C0D51C429E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" r="52372"/>
          <a:stretch/>
        </p:blipFill>
        <p:spPr>
          <a:xfrm>
            <a:off x="7409468" y="1791665"/>
            <a:ext cx="3082896" cy="25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3555B6-4C46-465D-A183-196633094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4" r="9311"/>
          <a:stretch/>
        </p:blipFill>
        <p:spPr>
          <a:xfrm>
            <a:off x="7409468" y="4056250"/>
            <a:ext cx="3082896" cy="25200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033A7A2-3CA4-43C9-8D8A-23912C4EDC15}"/>
              </a:ext>
            </a:extLst>
          </p:cNvPr>
          <p:cNvSpPr/>
          <p:nvPr/>
        </p:nvSpPr>
        <p:spPr>
          <a:xfrm>
            <a:off x="1329447" y="2383275"/>
            <a:ext cx="1107582" cy="110758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7113F8B-886D-4898-9E61-6E4C4B875BA3}"/>
              </a:ext>
            </a:extLst>
          </p:cNvPr>
          <p:cNvSpPr/>
          <p:nvPr/>
        </p:nvSpPr>
        <p:spPr>
          <a:xfrm>
            <a:off x="1339175" y="4617394"/>
            <a:ext cx="1107582" cy="110758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8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21546-55A3-43F6-9744-F4CF57EC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178350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9EA785-6EE2-42B8-8A96-B8D4311A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47" y="3618000"/>
            <a:ext cx="8279106" cy="32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A1E60B6-6A3F-48B4-BDEF-0AEBC4FE692D}"/>
                  </a:ext>
                </a:extLst>
              </p:cNvPr>
              <p:cNvSpPr txBox="1"/>
              <p:nvPr/>
            </p:nvSpPr>
            <p:spPr>
              <a:xfrm>
                <a:off x="1647317" y="1808484"/>
                <a:ext cx="10205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22.5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A1E60B6-6A3F-48B4-BDEF-0AEBC4FE6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17" y="1808484"/>
                <a:ext cx="102053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048FB88C-2D4A-427D-8EA8-5415D362DB78}"/>
              </a:ext>
            </a:extLst>
          </p:cNvPr>
          <p:cNvGrpSpPr/>
          <p:nvPr/>
        </p:nvGrpSpPr>
        <p:grpSpPr>
          <a:xfrm>
            <a:off x="6930769" y="927944"/>
            <a:ext cx="3355428" cy="2571086"/>
            <a:chOff x="6930769" y="927944"/>
            <a:chExt cx="3355428" cy="257108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007714A-ED7E-441A-AE41-58F034F35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0769" y="927944"/>
              <a:ext cx="2607020" cy="23040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FDD3FBE-F6C5-42D4-8E71-E685E3AE247D}"/>
                </a:ext>
              </a:extLst>
            </p:cNvPr>
            <p:cNvSpPr txBox="1"/>
            <p:nvPr/>
          </p:nvSpPr>
          <p:spPr>
            <a:xfrm>
              <a:off x="7331079" y="3129698"/>
              <a:ext cx="1987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Current Front View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784766B-8865-4BE0-B809-1E7B025F9B2F}"/>
                </a:ext>
              </a:extLst>
            </p:cNvPr>
            <p:cNvCxnSpPr>
              <a:cxnSpLocks/>
            </p:cNvCxnSpPr>
            <p:nvPr/>
          </p:nvCxnSpPr>
          <p:spPr>
            <a:xfrm>
              <a:off x="7260366" y="1628858"/>
              <a:ext cx="1980911" cy="851696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BE3BB54-8DB3-4B87-AB73-AA687091E880}"/>
                </a:ext>
              </a:extLst>
            </p:cNvPr>
            <p:cNvCxnSpPr>
              <a:cxnSpLocks/>
            </p:cNvCxnSpPr>
            <p:nvPr/>
          </p:nvCxnSpPr>
          <p:spPr>
            <a:xfrm>
              <a:off x="8250821" y="2054705"/>
              <a:ext cx="119398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CD1323E-36DE-44F2-B3DE-F2A028B1A331}"/>
                    </a:ext>
                  </a:extLst>
                </p:cNvPr>
                <p:cNvSpPr txBox="1"/>
                <p:nvPr/>
              </p:nvSpPr>
              <p:spPr>
                <a:xfrm>
                  <a:off x="9509728" y="1801011"/>
                  <a:ext cx="33304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CD1323E-36DE-44F2-B3DE-F2A028B1A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9728" y="1801011"/>
                  <a:ext cx="333040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BE76E4F-5036-4AC8-AF4D-0564885BE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0094" y="1628858"/>
              <a:ext cx="1971183" cy="851696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4CE72CB-9C4C-4299-9A5E-183908D0FEB4}"/>
                    </a:ext>
                  </a:extLst>
                </p:cNvPr>
                <p:cNvSpPr txBox="1"/>
                <p:nvPr/>
              </p:nvSpPr>
              <p:spPr>
                <a:xfrm rot="20217173">
                  <a:off x="8769303" y="1333495"/>
                  <a:ext cx="1317925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Port 2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22.5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4CE72CB-9C4C-4299-9A5E-183908D0F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17173">
                  <a:off x="8769303" y="1333495"/>
                  <a:ext cx="131792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82" b="-1111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FC2E085-A451-4ED5-9120-3C2572BA99B0}"/>
                    </a:ext>
                  </a:extLst>
                </p:cNvPr>
                <p:cNvSpPr txBox="1"/>
                <p:nvPr/>
              </p:nvSpPr>
              <p:spPr>
                <a:xfrm rot="1332851">
                  <a:off x="8795148" y="2429431"/>
                  <a:ext cx="1491049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Port 1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22.5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FC2E085-A451-4ED5-9120-3C2572BA9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32851">
                  <a:off x="8795148" y="2429431"/>
                  <a:ext cx="149104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762" t="-4605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D845CD6-11BC-40E4-B892-86B7E41223BD}"/>
              </a:ext>
            </a:extLst>
          </p:cNvPr>
          <p:cNvGrpSpPr/>
          <p:nvPr/>
        </p:nvGrpSpPr>
        <p:grpSpPr>
          <a:xfrm>
            <a:off x="2873261" y="927944"/>
            <a:ext cx="3419698" cy="2644443"/>
            <a:chOff x="2873261" y="927944"/>
            <a:chExt cx="3419698" cy="26444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60454B9-B7EE-4119-83EA-0AFBFC451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73261" y="927944"/>
              <a:ext cx="2387972" cy="2304000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8AF328-0619-48AA-9024-9C875A121299}"/>
                </a:ext>
              </a:extLst>
            </p:cNvPr>
            <p:cNvSpPr txBox="1"/>
            <p:nvPr/>
          </p:nvSpPr>
          <p:spPr>
            <a:xfrm>
              <a:off x="3032708" y="3129698"/>
              <a:ext cx="2077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Previous Front View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5003B67-0F38-4CD9-91B2-7F6FE37F0CCE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>
              <a:off x="4067246" y="2079944"/>
              <a:ext cx="119398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8E545E0-B296-46A7-B9B1-2D193C72E75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794" y="1268786"/>
              <a:ext cx="1571613" cy="1556894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3E07696D-8BED-4354-8FA3-7069DED1FFBE}"/>
                    </a:ext>
                  </a:extLst>
                </p:cNvPr>
                <p:cNvSpPr txBox="1"/>
                <p:nvPr/>
              </p:nvSpPr>
              <p:spPr>
                <a:xfrm>
                  <a:off x="4879265" y="1564408"/>
                  <a:ext cx="33304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3E07696D-8BED-4354-8FA3-7069DED1F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265" y="1564408"/>
                  <a:ext cx="333040" cy="492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61636F6-A2F3-4841-8560-B6A0A16C84F9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2873261" y="2079944"/>
              <a:ext cx="238797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1F4EED7-0312-4D6D-9215-68B37E154AD0}"/>
                    </a:ext>
                  </a:extLst>
                </p:cNvPr>
                <p:cNvSpPr txBox="1"/>
                <p:nvPr/>
              </p:nvSpPr>
              <p:spPr>
                <a:xfrm>
                  <a:off x="5228309" y="1916039"/>
                  <a:ext cx="1064650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Port 2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1F4EED7-0312-4D6D-9215-68B37E154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309" y="1916039"/>
                  <a:ext cx="106465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545" t="-6349" b="-22222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199A10D-366F-42B5-A5BC-0F9804402FE9}"/>
                    </a:ext>
                  </a:extLst>
                </p:cNvPr>
                <p:cNvSpPr txBox="1"/>
                <p:nvPr/>
              </p:nvSpPr>
              <p:spPr>
                <a:xfrm rot="2841425">
                  <a:off x="4242772" y="2701508"/>
                  <a:ext cx="1372427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Port 1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−45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199A10D-366F-42B5-A5BC-0F9804402F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41425">
                  <a:off x="4242772" y="2701508"/>
                  <a:ext cx="137242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463" t="-4306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弧形 14">
            <a:extLst>
              <a:ext uri="{FF2B5EF4-FFF2-40B4-BE49-F238E27FC236}">
                <a16:creationId xmlns:a16="http://schemas.microsoft.com/office/drawing/2014/main" id="{4CA429C7-B2D7-4C0E-9A3D-212CFC9E1F8F}"/>
              </a:ext>
            </a:extLst>
          </p:cNvPr>
          <p:cNvSpPr/>
          <p:nvPr/>
        </p:nvSpPr>
        <p:spPr>
          <a:xfrm>
            <a:off x="2685899" y="907819"/>
            <a:ext cx="2311481" cy="2304000"/>
          </a:xfrm>
          <a:prstGeom prst="arc">
            <a:avLst>
              <a:gd name="adj1" fmla="val 8161614"/>
              <a:gd name="adj2" fmla="val 13020580"/>
            </a:avLst>
          </a:prstGeom>
          <a:ln w="889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CDBD8C-8B15-4E99-99E7-BBBA8895F06E}"/>
              </a:ext>
            </a:extLst>
          </p:cNvPr>
          <p:cNvSpPr/>
          <p:nvPr/>
        </p:nvSpPr>
        <p:spPr>
          <a:xfrm>
            <a:off x="1046480" y="927944"/>
            <a:ext cx="5426378" cy="25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1053EBD-EE49-4A6E-A5AE-E21004DCD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7" y="3618000"/>
            <a:ext cx="11317325" cy="324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486D47-1417-4C27-A011-A03549EFD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9" y="622170"/>
            <a:ext cx="11603962" cy="32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5A411F-69BA-472B-ABD1-431EB005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33253"/>
          </a:xfrm>
        </p:spPr>
        <p:txBody>
          <a:bodyPr/>
          <a:lstStyle/>
          <a:p>
            <a:r>
              <a:rPr lang="en-US" altLang="zh-CN" dirty="0"/>
              <a:t>Simulations —— 1D waveguide cavity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77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4A63BD-1D21-4A1F-A63B-2024B59E3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75"/>
          <a:stretch/>
        </p:blipFill>
        <p:spPr>
          <a:xfrm>
            <a:off x="3020301" y="466627"/>
            <a:ext cx="6151397" cy="28893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07AAC7-FF61-41F8-8082-BF53388FEC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" t="7430"/>
          <a:stretch/>
        </p:blipFill>
        <p:spPr>
          <a:xfrm>
            <a:off x="3289762" y="3258000"/>
            <a:ext cx="7274160" cy="3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65FDA4-4896-4C23-925F-FACD5810D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9" t="54823" r="2775" b="1828"/>
          <a:stretch/>
        </p:blipFill>
        <p:spPr>
          <a:xfrm>
            <a:off x="444249" y="3511373"/>
            <a:ext cx="2845513" cy="288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9FAEDB7-7895-4525-8D1D-66A2A2AA2C76}"/>
              </a:ext>
            </a:extLst>
          </p:cNvPr>
          <p:cNvSpPr/>
          <p:nvPr/>
        </p:nvSpPr>
        <p:spPr>
          <a:xfrm>
            <a:off x="3138425" y="3044746"/>
            <a:ext cx="537327" cy="388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4A5E3C-A988-4787-B390-9E9B3B4DBE31}"/>
              </a:ext>
            </a:extLst>
          </p:cNvPr>
          <p:cNvSpPr/>
          <p:nvPr/>
        </p:nvSpPr>
        <p:spPr>
          <a:xfrm>
            <a:off x="3020301" y="558482"/>
            <a:ext cx="537327" cy="45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2CB69B-62A9-4DE8-8A74-F8F3740729BB}"/>
              </a:ext>
            </a:extLst>
          </p:cNvPr>
          <p:cNvSpPr/>
          <p:nvPr/>
        </p:nvSpPr>
        <p:spPr>
          <a:xfrm>
            <a:off x="6789907" y="3202756"/>
            <a:ext cx="311284" cy="45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624EB2-AF8D-4B1A-AD6E-E9AAB72B7AFC}"/>
              </a:ext>
            </a:extLst>
          </p:cNvPr>
          <p:cNvSpPr/>
          <p:nvPr/>
        </p:nvSpPr>
        <p:spPr>
          <a:xfrm>
            <a:off x="3288964" y="4834647"/>
            <a:ext cx="456185" cy="27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711C33-E089-4E57-B9AF-996830C2993D}"/>
              </a:ext>
            </a:extLst>
          </p:cNvPr>
          <p:cNvSpPr/>
          <p:nvPr/>
        </p:nvSpPr>
        <p:spPr>
          <a:xfrm>
            <a:off x="6789908" y="4834647"/>
            <a:ext cx="456185" cy="27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F5D81B-D77D-456A-8895-165718898E84}"/>
              </a:ext>
            </a:extLst>
          </p:cNvPr>
          <p:cNvSpPr/>
          <p:nvPr/>
        </p:nvSpPr>
        <p:spPr>
          <a:xfrm>
            <a:off x="5921909" y="3202756"/>
            <a:ext cx="537327" cy="55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D392C4F-55B8-40BA-B1AA-D8E1B12003C3}"/>
              </a:ext>
            </a:extLst>
          </p:cNvPr>
          <p:cNvGrpSpPr/>
          <p:nvPr/>
        </p:nvGrpSpPr>
        <p:grpSpPr>
          <a:xfrm>
            <a:off x="493518" y="1399880"/>
            <a:ext cx="2795446" cy="1440000"/>
            <a:chOff x="493518" y="1399880"/>
            <a:chExt cx="2795446" cy="14400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3DB0E15-9D75-4200-AFA0-1FE70526B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8" y="1399880"/>
              <a:ext cx="1436635" cy="144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F076760-B708-460C-99AD-F1A7405D9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329" y="1399880"/>
              <a:ext cx="1436635" cy="1440000"/>
            </a:xfrm>
            <a:prstGeom prst="rect">
              <a:avLst/>
            </a:prstGeom>
          </p:spPr>
        </p:pic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CD9B1A84-360B-412B-BE34-387DC7AB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33253"/>
          </a:xfrm>
        </p:spPr>
        <p:txBody>
          <a:bodyPr/>
          <a:lstStyle/>
          <a:p>
            <a:r>
              <a:rPr lang="en-US" altLang="zh-CN" dirty="0"/>
              <a:t>Simulations —— planar cross cavity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D0B10D-D72F-4C3F-B1D0-9CB9F5AF6FC1}"/>
              </a:ext>
            </a:extLst>
          </p:cNvPr>
          <p:cNvSpPr txBox="1"/>
          <p:nvPr/>
        </p:nvSpPr>
        <p:spPr>
          <a:xfrm>
            <a:off x="801668" y="10305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Port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C1801D-5833-466F-BC3F-7A154DFB1679}"/>
              </a:ext>
            </a:extLst>
          </p:cNvPr>
          <p:cNvSpPr txBox="1"/>
          <p:nvPr/>
        </p:nvSpPr>
        <p:spPr>
          <a:xfrm>
            <a:off x="2238303" y="10305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Port 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A20575-9221-43EF-AE4A-207D94B8F5F9}"/>
              </a:ext>
            </a:extLst>
          </p:cNvPr>
          <p:cNvSpPr txBox="1"/>
          <p:nvPr/>
        </p:nvSpPr>
        <p:spPr>
          <a:xfrm>
            <a:off x="1250532" y="322879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Port 1+2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0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C5AED-4F0F-4195-8E73-636FFE08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/>
          <a:lstStyle/>
          <a:p>
            <a:r>
              <a:rPr lang="en-US" altLang="zh-CN" dirty="0"/>
              <a:t>Possible explanation </a:t>
            </a:r>
            <a:r>
              <a:rPr lang="en-US" altLang="zh-CN" sz="2800" dirty="0"/>
              <a:t>(need further study)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32878A-9DBE-44D2-AE78-87CFC1F14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26" y="1070225"/>
            <a:ext cx="3392308" cy="25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E26EFE-A7BF-40D3-8541-D3949A5D3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57" y="1041041"/>
            <a:ext cx="2507884" cy="25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87373F-EBDB-410C-B00D-B7DDF5F98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71" y="3772150"/>
            <a:ext cx="2224793" cy="1184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6EA915-6751-4460-8C42-2E254F2357B4}"/>
                  </a:ext>
                </a:extLst>
              </p:cNvPr>
              <p:cNvSpPr txBox="1"/>
              <p:nvPr/>
            </p:nvSpPr>
            <p:spPr>
              <a:xfrm>
                <a:off x="1366787" y="2301041"/>
                <a:ext cx="35176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6EA915-6751-4460-8C42-2E254F235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787" y="2301041"/>
                <a:ext cx="351763" cy="369332"/>
              </a:xfrm>
              <a:prstGeom prst="rect">
                <a:avLst/>
              </a:prstGeom>
              <a:blipFill>
                <a:blip r:embed="rId6"/>
                <a:stretch>
                  <a:fillRect l="-18966" r="-3448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1FA08B0-827F-4AB0-BFCD-C6B1ADDCCCBF}"/>
              </a:ext>
            </a:extLst>
          </p:cNvPr>
          <p:cNvSpPr txBox="1"/>
          <p:nvPr/>
        </p:nvSpPr>
        <p:spPr>
          <a:xfrm>
            <a:off x="3832001" y="1070225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Classical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43E370-2731-4CB7-941E-75FB18895779}"/>
              </a:ext>
            </a:extLst>
          </p:cNvPr>
          <p:cNvSpPr txBox="1"/>
          <p:nvPr/>
        </p:nvSpPr>
        <p:spPr>
          <a:xfrm>
            <a:off x="8687821" y="1041041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Quantum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CAE80C-86B3-40ED-BD5F-7024F8FC4A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786" t="13854" r="8858" b="10245"/>
          <a:stretch/>
        </p:blipFill>
        <p:spPr>
          <a:xfrm>
            <a:off x="3390601" y="3772150"/>
            <a:ext cx="1440001" cy="10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8F76C4-9233-4F6B-959D-73924A8046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1905"/>
          <a:stretch/>
        </p:blipFill>
        <p:spPr>
          <a:xfrm>
            <a:off x="1643305" y="5769163"/>
            <a:ext cx="2419350" cy="780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B332EE7-5F90-4E9A-AC4B-76AEB1124182}"/>
                  </a:ext>
                </a:extLst>
              </p:cNvPr>
              <p:cNvSpPr txBox="1"/>
              <p:nvPr/>
            </p:nvSpPr>
            <p:spPr>
              <a:xfrm>
                <a:off x="1376725" y="1808598"/>
                <a:ext cx="3418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B332EE7-5F90-4E9A-AC4B-76AEB1124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25" y="1808598"/>
                <a:ext cx="341825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BA5388-62AD-49B5-8A96-BC0B663DE0BA}"/>
                  </a:ext>
                </a:extLst>
              </p:cNvPr>
              <p:cNvSpPr txBox="1"/>
              <p:nvPr/>
            </p:nvSpPr>
            <p:spPr>
              <a:xfrm>
                <a:off x="4174210" y="2125334"/>
                <a:ext cx="3047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BA5388-62AD-49B5-8A96-BC0B663D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10" y="2125334"/>
                <a:ext cx="30476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AFE954-FDA4-44C0-A8E7-E621B737AF88}"/>
                  </a:ext>
                </a:extLst>
              </p:cNvPr>
              <p:cNvSpPr txBox="1"/>
              <p:nvPr/>
            </p:nvSpPr>
            <p:spPr>
              <a:xfrm>
                <a:off x="2921310" y="1006303"/>
                <a:ext cx="352853" cy="519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AFE954-FDA4-44C0-A8E7-E621B737A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10" y="1006303"/>
                <a:ext cx="352853" cy="5190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CDD04C-8D66-4F60-B168-B74E346A367E}"/>
                  </a:ext>
                </a:extLst>
              </p:cNvPr>
              <p:cNvSpPr txBox="1"/>
              <p:nvPr/>
            </p:nvSpPr>
            <p:spPr>
              <a:xfrm>
                <a:off x="9307164" y="2394967"/>
                <a:ext cx="304763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CDD04C-8D66-4F60-B168-B74E346A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164" y="2394967"/>
                <a:ext cx="304763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7C7B5A-6334-477E-B0FB-96C4039F398B}"/>
                  </a:ext>
                </a:extLst>
              </p:cNvPr>
              <p:cNvSpPr txBox="1"/>
              <p:nvPr/>
            </p:nvSpPr>
            <p:spPr>
              <a:xfrm>
                <a:off x="7159424" y="1779413"/>
                <a:ext cx="341824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7C7B5A-6334-477E-B0FB-96C4039F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424" y="1779413"/>
                <a:ext cx="341824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FBB553F-83E6-4EA6-B675-B8EA468F4CD3}"/>
                  </a:ext>
                </a:extLst>
              </p:cNvPr>
              <p:cNvSpPr txBox="1"/>
              <p:nvPr/>
            </p:nvSpPr>
            <p:spPr>
              <a:xfrm>
                <a:off x="7838154" y="941777"/>
                <a:ext cx="352853" cy="5190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FBB553F-83E6-4EA6-B675-B8EA468F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154" y="941777"/>
                <a:ext cx="352853" cy="5190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B7A000F-FF1C-452F-855A-FE7E788F3D99}"/>
                  </a:ext>
                </a:extLst>
              </p:cNvPr>
              <p:cNvSpPr txBox="1"/>
              <p:nvPr/>
            </p:nvSpPr>
            <p:spPr>
              <a:xfrm>
                <a:off x="8383058" y="3068598"/>
                <a:ext cx="332847" cy="5188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B7A000F-FF1C-452F-855A-FE7E788F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58" y="3068598"/>
                <a:ext cx="332847" cy="5188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AB7A0F45-FF20-4D0F-9757-EFE9E157917D}"/>
              </a:ext>
            </a:extLst>
          </p:cNvPr>
          <p:cNvSpPr txBox="1"/>
          <p:nvPr/>
        </p:nvSpPr>
        <p:spPr>
          <a:xfrm>
            <a:off x="568702" y="5272823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do not satisfy the following:</a:t>
            </a:r>
            <a:endParaRPr lang="zh-CN" altLang="en-US" sz="2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F0C1F3C-D7E8-4C43-9AF6-5349DBBD87B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28286"/>
          <a:stretch/>
        </p:blipFill>
        <p:spPr>
          <a:xfrm>
            <a:off x="5844628" y="3587458"/>
            <a:ext cx="4692758" cy="12573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0B4D16F-6B91-45D1-94CD-B0FC2A3B07D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8557" y="2734207"/>
            <a:ext cx="2507884" cy="503227"/>
          </a:xfrm>
          <a:prstGeom prst="rect">
            <a:avLst/>
          </a:prstGeom>
        </p:spPr>
      </p:pic>
      <p:pic>
        <p:nvPicPr>
          <p:cNvPr id="1026" name="Picture 2" descr="âQuantum Optics Agarwal,âçå¾çæç´¢ç»æ">
            <a:extLst>
              <a:ext uri="{FF2B5EF4-FFF2-40B4-BE49-F238E27FC236}">
                <a16:creationId xmlns:a16="http://schemas.microsoft.com/office/drawing/2014/main" id="{C21803FA-4DB9-4740-BF33-CF5F0ECDB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6" t="7804" r="8955" b="13457"/>
          <a:stretch/>
        </p:blipFill>
        <p:spPr bwMode="auto">
          <a:xfrm>
            <a:off x="10663602" y="1428"/>
            <a:ext cx="1528398" cy="19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96F2C77-FF73-433A-BA57-319FF2853A26}"/>
              </a:ext>
            </a:extLst>
          </p:cNvPr>
          <p:cNvSpPr txBox="1"/>
          <p:nvPr/>
        </p:nvSpPr>
        <p:spPr>
          <a:xfrm>
            <a:off x="9671023" y="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Citation: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5057293-7A47-4586-BF4F-541ABD2F69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33909" y="3160446"/>
            <a:ext cx="1348308" cy="504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8A69885-E783-43CA-B090-80C615879DD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19543" y="5503907"/>
            <a:ext cx="3248317" cy="120247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FF8F130-6E01-4832-951E-385EAD85E0B9}"/>
              </a:ext>
            </a:extLst>
          </p:cNvPr>
          <p:cNvSpPr txBox="1"/>
          <p:nvPr/>
        </p:nvSpPr>
        <p:spPr>
          <a:xfrm>
            <a:off x="6262705" y="4963949"/>
            <a:ext cx="462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The commutation relation we have: 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6EF812-7409-43B6-9E6B-14F069518D71}"/>
              </a:ext>
            </a:extLst>
          </p:cNvPr>
          <p:cNvSpPr/>
          <p:nvPr/>
        </p:nvSpPr>
        <p:spPr>
          <a:xfrm>
            <a:off x="5461768" y="4956314"/>
            <a:ext cx="6684673" cy="1815882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 In quantum theory vacuum fields are always present. Hence even if no field is sent from the other port of the beam splitter, the vacuum field enters from this port.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440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5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1A967-346F-4863-BF88-B9094FD1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en-US" altLang="zh-CN" dirty="0"/>
              <a:t>Next step on wave physics: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4B46D-0AF2-411E-B32C-6F614CC1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825624"/>
            <a:ext cx="10515600" cy="1325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Further study on vacuum field.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Derive the coupling using LLG equation and Maxwell equation.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1E82970-8B50-452B-A68F-9429A3A43CE4}"/>
              </a:ext>
            </a:extLst>
          </p:cNvPr>
          <p:cNvSpPr txBox="1">
            <a:spLocks/>
          </p:cNvSpPr>
          <p:nvPr/>
        </p:nvSpPr>
        <p:spPr>
          <a:xfrm>
            <a:off x="838200" y="2919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DRDC project (This week)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003418D-1C9E-4D76-8805-C4A0B6B932D1}"/>
              </a:ext>
            </a:extLst>
          </p:cNvPr>
          <p:cNvSpPr txBox="1">
            <a:spLocks/>
          </p:cNvSpPr>
          <p:nvPr/>
        </p:nvSpPr>
        <p:spPr>
          <a:xfrm>
            <a:off x="838200" y="43746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Dielectric imaging using SSR sensor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ED466F-4305-40DA-A114-CA69A3110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35200"/>
            <a:ext cx="6013913" cy="21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4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194</Words>
  <Application>Microsoft Office PowerPoint</Application>
  <PresentationFormat>宽屏</PresentationFormat>
  <Paragraphs>54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Arial</vt:lpstr>
      <vt:lpstr>Cambria Math</vt:lpstr>
      <vt:lpstr>Times New Roman</vt:lpstr>
      <vt:lpstr>Wingdings</vt:lpstr>
      <vt:lpstr>Office 主题​​</vt:lpstr>
      <vt:lpstr>Progress on wave physics in 1D waveguide cavity  and cross cavity</vt:lpstr>
      <vt:lpstr>Target: Understanding level attraction</vt:lpstr>
      <vt:lpstr>Maxwell equations </vt:lpstr>
      <vt:lpstr>Calculations</vt:lpstr>
      <vt:lpstr>Experiment</vt:lpstr>
      <vt:lpstr>Simulations —— 1D waveguide cavity</vt:lpstr>
      <vt:lpstr>Simulations —— planar cross cavity</vt:lpstr>
      <vt:lpstr>Possible explanation (need further study)</vt:lpstr>
      <vt:lpstr>Next step on wave physics: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wave physics in 1D waveguide cavity  and cross cavity</dc:title>
  <dc:creator>Zhao Yutong</dc:creator>
  <cp:lastModifiedBy>Zhao Yutong</cp:lastModifiedBy>
  <cp:revision>76</cp:revision>
  <dcterms:created xsi:type="dcterms:W3CDTF">2018-10-15T00:04:11Z</dcterms:created>
  <dcterms:modified xsi:type="dcterms:W3CDTF">2018-10-18T16:06:00Z</dcterms:modified>
</cp:coreProperties>
</file>