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B9ADD-3826-45C0-9818-125ECDC7A363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1C9-25E8-41FD-93FC-D373D0987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1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B27A-2699-4E3E-AC0E-45C02766E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329A9-8D34-482F-B64B-998228CF4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1CBE3-91E5-4268-9E2C-9507637B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1D2C-D124-4A22-9B72-52C98137034F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FDDBE-7E55-4CDC-A675-3B1243F3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A34F7-44BC-42ED-A548-79AFCE6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1BF59-5D40-45F0-B809-A9726BD7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395B0-24DC-4E73-AC7C-56B97DF03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938A3-75BE-46CC-8BF4-E803B195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476-F896-4E8B-B7C0-B6F955348D85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92FC3-1F54-4FDE-8642-26CB3583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D4568-CE17-4287-ADFD-3DF1E66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00D1C-103E-41C6-90AB-5C37F7E6A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86152-780A-406D-A797-75F75F63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DFE9A-5795-4484-9CD7-7CB84EE9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6CB0-0C22-4026-951A-BB9743EDA373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81428-40B5-43BA-A541-D67E2B48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DA6B7-8169-412F-BEFC-60F97A80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14AB0-FD8D-4E46-80D5-CBE095BE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0DDB3-0EC7-4976-9B52-58E7AE5B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5145D-C78B-4B2F-AF9A-EA7292CF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3F76-4E24-43EE-80FD-692980D311B7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513C0-987E-46BE-BF18-A2A20B35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EC01E-71B8-4219-8561-234079EB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0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9B923-7C91-4511-97BC-EBF8AF61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BFFA1-24C6-4C6B-87D7-A21103C0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8D23D-0FA4-4588-B494-2ECAA106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376-BFCB-44BA-97E4-7F843ABFE16E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0550A-56D6-45D1-804E-D31A2811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D4268-8629-4842-87DC-C53F0491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2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E987-FE9D-4435-95E5-0FF9F454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22824-91D3-413D-A003-CE6B711D4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36B82-04DE-47B0-A126-66CBD05E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15D2A-8B09-4C03-BF00-842C354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173-3AD0-490B-B2D2-B799E166D744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60A71-8DC6-4AC3-9507-0897F65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D5594-F9C8-44D2-8C61-3E170243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4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5D1BF-FAF4-4697-9CBB-B89D0EC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1D004-12A3-47C5-85B4-483C45CE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82BACC-8582-42E6-81B6-7CF2AE955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DCD950-BFA9-44CC-AECB-0E3445090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E80D46-852E-4214-923C-1C8FC81CA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C252F4-7B0D-41B0-B5E7-05A49123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015E-6E57-4413-A8AC-06EE10E6D24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044C8D-4883-4C35-B882-ABECCD8B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93A4A-EF68-4B0F-9148-0967DCFD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C5D74-9F9B-492D-9377-480A668F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58ED1-2298-4CAB-ACB6-7C5F5FFB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45CE-A4F6-421D-8ACE-3B01BD8212F2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1A3424-97D0-4564-A308-E49A4798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BCBA19-9EE4-4CAD-B86F-8661C47A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6E11D5-EDD3-48F4-AA00-46468112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F38-2A19-4F28-9E2A-0F94658ACCCD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BF6687-8A1F-4A3F-AC20-B4FCFB5E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777A89-1A9D-4C9F-B6DA-04F60B87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91C45-48CE-4A8B-8D3A-BA1B21FA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77189-89F9-4C3B-BCE4-52ED7AF8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03E78-2688-4A66-9D8C-CDEC1F74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6EA7D-1583-44B9-BB9D-B03FE59F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8D6C-CB38-4383-A1EA-585E1C21D251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8593F6-D52B-4102-A006-27B399E3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E7E43-CABF-4C39-AA22-F4391B11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4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AF9F-C58F-4DF5-AEA9-2CDFFD0A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0B8CF0-EAEA-43D3-BEDB-F0B98E2D0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E1068-2101-48AE-B78D-211D3ACFD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A6F1D-50BD-400B-8953-620FCA90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431F-6A99-40EB-8949-A5128B9FBB84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01ECA-873E-41A3-BD00-8F9F6A04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20B4F-AA54-47B9-A775-3516F7CD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6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6DBC6-3862-46FD-A33A-3031EAE4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463E6-C231-4783-A760-E18A3B19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6F193-51B4-4078-B576-FC3D73794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BA20-28F7-46E8-A861-CEB7B3EA9B70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228BC-CF50-4CAF-A2FD-C15513870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BF800-C917-4D63-8F8F-31165A559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4F22-74E1-4972-BE41-54645E79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AE59-E07C-45DB-AFB3-2F7FCECBC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Time domain analysis of coupled system using numerical method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B4FCB-E49C-4195-9106-F8FE7FB94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19622"/>
            <a:ext cx="9144000" cy="1032029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March 26</a:t>
            </a:r>
            <a:r>
              <a:rPr lang="en-US" altLang="zh-CN" baseline="30000" dirty="0"/>
              <a:t>th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A8569-908B-49BA-9AF6-9F0B687C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76B379-44E4-408B-A681-07758EB5D126}"/>
                  </a:ext>
                </a:extLst>
              </p:cNvPr>
              <p:cNvSpPr txBox="1"/>
              <p:nvPr/>
            </p:nvSpPr>
            <p:spPr>
              <a:xfrm>
                <a:off x="2449581" y="1489660"/>
                <a:ext cx="19284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76B379-44E4-408B-A681-07758EB5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581" y="1489660"/>
                <a:ext cx="1928413" cy="307777"/>
              </a:xfrm>
              <a:prstGeom prst="rect">
                <a:avLst/>
              </a:prstGeom>
              <a:blipFill>
                <a:blip r:embed="rId2"/>
                <a:stretch>
                  <a:fillRect l="-1266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1B59799-2C3A-45B8-B0A8-5D3DE1505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83" b="15478"/>
          <a:stretch/>
        </p:blipFill>
        <p:spPr>
          <a:xfrm>
            <a:off x="7989877" y="1479019"/>
            <a:ext cx="2114845" cy="3693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06675A-1A2E-47D5-9484-617ABB6DD4E7}"/>
              </a:ext>
            </a:extLst>
          </p:cNvPr>
          <p:cNvSpPr txBox="1"/>
          <p:nvPr/>
        </p:nvSpPr>
        <p:spPr>
          <a:xfrm>
            <a:off x="5844941" y="1489660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 initial condition: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88655C-1CD5-4682-AB83-967B5AF22220}"/>
              </a:ext>
            </a:extLst>
          </p:cNvPr>
          <p:cNvSpPr txBox="1"/>
          <p:nvPr/>
        </p:nvSpPr>
        <p:spPr>
          <a:xfrm>
            <a:off x="609774" y="994888"/>
            <a:ext cx="560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ODE can be rearranged in the form: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D5A6BD-8CAA-4941-A8B0-2CEDFDBD7E9E}"/>
              </a:ext>
            </a:extLst>
          </p:cNvPr>
          <p:cNvSpPr txBox="1"/>
          <p:nvPr/>
        </p:nvSpPr>
        <p:spPr>
          <a:xfrm>
            <a:off x="521651" y="284059"/>
            <a:ext cx="10837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Runge-</a:t>
            </a:r>
            <a:r>
              <a:rPr lang="en-US" altLang="zh-CN" sz="2400" dirty="0" err="1"/>
              <a:t>Kutta</a:t>
            </a:r>
            <a:r>
              <a:rPr lang="en-US" altLang="zh-CN" sz="2400" dirty="0"/>
              <a:t> methods</a:t>
            </a:r>
            <a:r>
              <a:rPr lang="zh-CN" altLang="en-US" sz="2400" dirty="0"/>
              <a:t>： </a:t>
            </a:r>
            <a:r>
              <a:rPr lang="en-US" altLang="zh-CN" sz="2400" dirty="0"/>
              <a:t>Numerical solution of Ordinary Differential equations (ODE)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6AE451-19C4-4911-BADE-931B285AEB73}"/>
                  </a:ext>
                </a:extLst>
              </p:cNvPr>
              <p:cNvSpPr txBox="1"/>
              <p:nvPr/>
            </p:nvSpPr>
            <p:spPr>
              <a:xfrm>
                <a:off x="609774" y="2260824"/>
                <a:ext cx="11315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We take a </a:t>
                </a:r>
                <a:r>
                  <a:rPr lang="en-US" altLang="zh-CN" dirty="0" err="1"/>
                  <a:t>stepsize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,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is the current system state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is the system of after one time interval. </a:t>
                </a:r>
                <a:r>
                  <a:rPr lang="zh-CN" altLang="en-US" i="1" dirty="0"/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6AE451-19C4-4911-BADE-931B285A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74" y="2260824"/>
                <a:ext cx="11315149" cy="369332"/>
              </a:xfrm>
              <a:prstGeom prst="rect">
                <a:avLst/>
              </a:prstGeom>
              <a:blipFill>
                <a:blip r:embed="rId4"/>
                <a:stretch>
                  <a:fillRect l="-43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76232D8-09EE-4ED6-9F3E-188C96DC9F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48" t="24270" b="8414"/>
          <a:stretch/>
        </p:blipFill>
        <p:spPr>
          <a:xfrm>
            <a:off x="3071674" y="2813751"/>
            <a:ext cx="4429957" cy="809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3CC4AB-47BA-42B5-913D-2C7D8F50FD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328" b="6444"/>
          <a:stretch/>
        </p:blipFill>
        <p:spPr>
          <a:xfrm>
            <a:off x="3071674" y="4028280"/>
            <a:ext cx="3379785" cy="8567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AB01C7-B8C6-4055-BD09-8C0D23FEC1DD}"/>
              </a:ext>
            </a:extLst>
          </p:cNvPr>
          <p:cNvSpPr txBox="1"/>
          <p:nvPr/>
        </p:nvSpPr>
        <p:spPr>
          <a:xfrm>
            <a:off x="8762260" y="3038382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Exact solution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0F1D12-9767-4CD0-B5CD-78C8F6D0DA14}"/>
              </a:ext>
            </a:extLst>
          </p:cNvPr>
          <p:cNvSpPr txBox="1"/>
          <p:nvPr/>
        </p:nvSpPr>
        <p:spPr>
          <a:xfrm>
            <a:off x="8762259" y="4272000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Numerical solution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8BE5EF-AF41-4A36-9DC2-73CCF41731BC}"/>
                  </a:ext>
                </a:extLst>
              </p:cNvPr>
              <p:cNvSpPr txBox="1"/>
              <p:nvPr/>
            </p:nvSpPr>
            <p:spPr>
              <a:xfrm>
                <a:off x="5286652" y="5642499"/>
                <a:ext cx="3515558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– order of approximation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weight 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– increasement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8BE5EF-AF41-4A36-9DC2-73CCF4173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652" y="5642499"/>
                <a:ext cx="3515558" cy="967957"/>
              </a:xfrm>
              <a:prstGeom prst="rect">
                <a:avLst/>
              </a:prstGeom>
              <a:blipFill>
                <a:blip r:embed="rId7"/>
                <a:stretch>
                  <a:fillRect l="-520" t="-3797" b="-6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925E4D78-38EA-4E91-AFEC-04F0BC2194F0}"/>
              </a:ext>
            </a:extLst>
          </p:cNvPr>
          <p:cNvSpPr/>
          <p:nvPr/>
        </p:nvSpPr>
        <p:spPr>
          <a:xfrm>
            <a:off x="5073588" y="5057416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based on the slope of the jth order of the interval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A1DDA0-F9E0-4879-B060-5761A6BFFD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222" b="6095"/>
          <a:stretch/>
        </p:blipFill>
        <p:spPr>
          <a:xfrm>
            <a:off x="878558" y="5691856"/>
            <a:ext cx="3142046" cy="86924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B30A05-C4C8-4910-B3E4-140E8443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127F13-E2E4-44C9-8BE1-6459E58F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08" y="1355389"/>
            <a:ext cx="1768446" cy="5926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CB3015-01C4-467B-98A6-9B6CB98908D3}"/>
              </a:ext>
            </a:extLst>
          </p:cNvPr>
          <p:cNvSpPr/>
          <p:nvPr/>
        </p:nvSpPr>
        <p:spPr>
          <a:xfrm>
            <a:off x="1035332" y="1459693"/>
            <a:ext cx="264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 have weight parameter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3080D1-BBA1-4C3F-B6DD-9EBFB0169737}"/>
              </a:ext>
            </a:extLst>
          </p:cNvPr>
          <p:cNvSpPr/>
          <p:nvPr/>
        </p:nvSpPr>
        <p:spPr>
          <a:xfrm>
            <a:off x="1035332" y="2258428"/>
            <a:ext cx="5795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local truncation error </a:t>
            </a:r>
            <a:r>
              <a:rPr lang="en-US" altLang="zh-CN" dirty="0"/>
              <a:t>- the error caused by one iteration step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7F120D-1B06-46AD-B6AF-72DF04F0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08" y="2166830"/>
            <a:ext cx="943107" cy="55252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CCCCD12-927C-4163-91EB-28F51F0AC735}"/>
              </a:ext>
            </a:extLst>
          </p:cNvPr>
          <p:cNvSpPr/>
          <p:nvPr/>
        </p:nvSpPr>
        <p:spPr>
          <a:xfrm>
            <a:off x="831146" y="563277"/>
            <a:ext cx="5939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Runge-</a:t>
            </a:r>
            <a:r>
              <a:rPr lang="en-US" altLang="zh-CN" sz="2400" dirty="0" err="1"/>
              <a:t>Kutta</a:t>
            </a:r>
            <a:r>
              <a:rPr lang="en-US" altLang="zh-CN" sz="2400" dirty="0"/>
              <a:t> methods: Properties </a:t>
            </a:r>
            <a:r>
              <a:rPr lang="en-US" altLang="zh-CN" sz="2400"/>
              <a:t>and example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C0A8C9-FDA5-4FD0-812E-D008D7FF3EB8}"/>
              </a:ext>
            </a:extLst>
          </p:cNvPr>
          <p:cNvSpPr/>
          <p:nvPr/>
        </p:nvSpPr>
        <p:spPr>
          <a:xfrm>
            <a:off x="1035332" y="2695684"/>
            <a:ext cx="712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global truncation error </a:t>
            </a:r>
            <a:r>
              <a:rPr lang="en-US" altLang="zh-CN" dirty="0"/>
              <a:t>- the cumulative error caused by many iteration step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7F4309-8599-40C7-9236-DB7A8A866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26" y="2618376"/>
            <a:ext cx="1276528" cy="5239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E6D373E-AD55-4D20-BDD8-9B29A9D61C95}"/>
              </a:ext>
            </a:extLst>
          </p:cNvPr>
          <p:cNvSpPr txBox="1"/>
          <p:nvPr/>
        </p:nvSpPr>
        <p:spPr>
          <a:xfrm>
            <a:off x="1432631" y="3593870"/>
            <a:ext cx="882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Equation of motion for coherent coupling  ---  Mechanical system: spring coupled pendulums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D1663-EF90-489D-A5CD-D3F68338E903}"/>
                  </a:ext>
                </a:extLst>
              </p:cNvPr>
              <p:cNvSpPr txBox="1"/>
              <p:nvPr/>
            </p:nvSpPr>
            <p:spPr>
              <a:xfrm>
                <a:off x="9195967" y="4414748"/>
                <a:ext cx="1271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D1663-EF90-489D-A5CD-D3F68338E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967" y="4414748"/>
                <a:ext cx="1271374" cy="276999"/>
              </a:xfrm>
              <a:prstGeom prst="rect">
                <a:avLst/>
              </a:prstGeom>
              <a:blipFill>
                <a:blip r:embed="rId5"/>
                <a:stretch>
                  <a:fillRect l="-432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857331-C742-4471-A4EE-B331F71848DA}"/>
                  </a:ext>
                </a:extLst>
              </p:cNvPr>
              <p:cNvSpPr txBox="1"/>
              <p:nvPr/>
            </p:nvSpPr>
            <p:spPr>
              <a:xfrm>
                <a:off x="9195967" y="4795012"/>
                <a:ext cx="173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=9 −11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857331-C742-4471-A4EE-B331F718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967" y="4795012"/>
                <a:ext cx="1731949" cy="276999"/>
              </a:xfrm>
              <a:prstGeom prst="rect">
                <a:avLst/>
              </a:prstGeom>
              <a:blipFill>
                <a:blip r:embed="rId6"/>
                <a:stretch>
                  <a:fillRect l="-316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0AB1BF-AC4F-45CB-A120-E9DDCD54CCF9}"/>
                  </a:ext>
                </a:extLst>
              </p:cNvPr>
              <p:cNvSpPr txBox="1"/>
              <p:nvPr/>
            </p:nvSpPr>
            <p:spPr>
              <a:xfrm>
                <a:off x="9195967" y="5175276"/>
                <a:ext cx="158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0AB1BF-AC4F-45CB-A120-E9DDCD54C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967" y="5175276"/>
                <a:ext cx="1585562" cy="276999"/>
              </a:xfrm>
              <a:prstGeom prst="rect">
                <a:avLst/>
              </a:prstGeom>
              <a:blipFill>
                <a:blip r:embed="rId7"/>
                <a:stretch>
                  <a:fillRect l="-5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0EADC7-CC45-4C97-894C-A1D0557D9B4B}"/>
                  </a:ext>
                </a:extLst>
              </p:cNvPr>
              <p:cNvSpPr txBox="1"/>
              <p:nvPr/>
            </p:nvSpPr>
            <p:spPr>
              <a:xfrm>
                <a:off x="9224820" y="5555540"/>
                <a:ext cx="1590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0EADC7-CC45-4C97-894C-A1D0557D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820" y="5555540"/>
                <a:ext cx="1590885" cy="276999"/>
              </a:xfrm>
              <a:prstGeom prst="rect">
                <a:avLst/>
              </a:prstGeom>
              <a:blipFill>
                <a:blip r:embed="rId8"/>
                <a:stretch>
                  <a:fillRect l="-459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C85917-670D-471E-A5AF-0D0A0A6C3A99}"/>
                  </a:ext>
                </a:extLst>
              </p:cNvPr>
              <p:cNvSpPr txBox="1"/>
              <p:nvPr/>
            </p:nvSpPr>
            <p:spPr>
              <a:xfrm>
                <a:off x="9330330" y="5935804"/>
                <a:ext cx="1271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C85917-670D-471E-A5AF-0D0A0A6C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330" y="5935804"/>
                <a:ext cx="1271630" cy="276999"/>
              </a:xfrm>
              <a:prstGeom prst="rect">
                <a:avLst/>
              </a:prstGeom>
              <a:blipFill>
                <a:blip r:embed="rId9"/>
                <a:stretch>
                  <a:fillRect l="-769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D472AF7D-3522-4FA2-AC0D-BB1A5D3454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6177" y="4089122"/>
            <a:ext cx="6327438" cy="240489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E0142F-7FD2-4AE8-A362-020E2AC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6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5219C0-A0DF-461E-8D47-B4F38C67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32" y="-1"/>
            <a:ext cx="5143501" cy="6858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DE8AF4-9CC2-4A0A-A89C-F2715C3D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1" r="57589"/>
          <a:stretch/>
        </p:blipFill>
        <p:spPr>
          <a:xfrm>
            <a:off x="5075236" y="685470"/>
            <a:ext cx="2015231" cy="27547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7CA6F9-B5BC-436A-86B7-5C7C74D83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" t="6012" b="460"/>
          <a:stretch/>
        </p:blipFill>
        <p:spPr>
          <a:xfrm>
            <a:off x="9019713" y="761139"/>
            <a:ext cx="2351684" cy="26678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E622FF-75B6-4939-BCD7-0CFB1D5013DD}"/>
              </a:ext>
            </a:extLst>
          </p:cNvPr>
          <p:cNvSpPr/>
          <p:nvPr/>
        </p:nvSpPr>
        <p:spPr>
          <a:xfrm>
            <a:off x="5227876" y="368957"/>
            <a:ext cx="65414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Match, Christophe, et al. "Transient response of the cavity magnon-polariton." </a:t>
            </a:r>
            <a:r>
              <a:rPr lang="en-US" altLang="zh-CN" sz="900" i="1" dirty="0">
                <a:solidFill>
                  <a:srgbClr val="222222"/>
                </a:solidFill>
                <a:latin typeface="Arial" panose="020B0604020202020204" pitchFamily="34" charset="0"/>
              </a:rPr>
              <a:t>Physical Review B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 99.13 (2019): 134445.</a:t>
            </a:r>
            <a:endParaRPr lang="zh-CN" altLang="en-US" sz="9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899DB7-F4CD-49D1-B8EB-F5774B1441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12"/>
          <a:stretch/>
        </p:blipFill>
        <p:spPr>
          <a:xfrm>
            <a:off x="5767691" y="4309633"/>
            <a:ext cx="5461792" cy="21794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6950EF-4ADC-45B6-88C0-85B41C0EB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49" r="6033"/>
          <a:stretch/>
        </p:blipFill>
        <p:spPr>
          <a:xfrm>
            <a:off x="7090467" y="685470"/>
            <a:ext cx="1929246" cy="27547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A2FD695-510F-4067-AC4B-04C33A595352}"/>
              </a:ext>
            </a:extLst>
          </p:cNvPr>
          <p:cNvSpPr/>
          <p:nvPr/>
        </p:nvSpPr>
        <p:spPr>
          <a:xfrm>
            <a:off x="5075236" y="6544411"/>
            <a:ext cx="672867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Zhang,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Xufeng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et al. "Strongly coupled magnons and cavity microwave photons." </a:t>
            </a:r>
            <a:r>
              <a:rPr lang="en-US" altLang="zh-CN" sz="900" i="1" dirty="0">
                <a:solidFill>
                  <a:srgbClr val="222222"/>
                </a:solidFill>
                <a:latin typeface="Arial" panose="020B0604020202020204" pitchFamily="34" charset="0"/>
              </a:rPr>
              <a:t>Physical review letters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 113.15 (2014): 156401.</a:t>
            </a:r>
            <a:endParaRPr lang="zh-CN" altLang="en-US" sz="9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760556-7BBE-4EDE-9BC6-D4ADFA9AE949}"/>
              </a:ext>
            </a:extLst>
          </p:cNvPr>
          <p:cNvSpPr txBox="1"/>
          <p:nvPr/>
        </p:nvSpPr>
        <p:spPr>
          <a:xfrm>
            <a:off x="2272684" y="57438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633DCE-CE04-45CD-8162-FBDCECBB6BD5}"/>
              </a:ext>
            </a:extLst>
          </p:cNvPr>
          <p:cNvSpPr txBox="1"/>
          <p:nvPr/>
        </p:nvSpPr>
        <p:spPr>
          <a:xfrm>
            <a:off x="4377215" y="57438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A472F3-1EAB-45F1-ACA9-D814C58F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F2BF98C-6385-46CE-8D37-5AB051759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11" y="0"/>
            <a:ext cx="5141601" cy="6857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204343-DDA2-4D0E-B992-A3CBF5B05958}"/>
              </a:ext>
            </a:extLst>
          </p:cNvPr>
          <p:cNvSpPr txBox="1"/>
          <p:nvPr/>
        </p:nvSpPr>
        <p:spPr>
          <a:xfrm>
            <a:off x="2272684" y="57438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D4C888-0A80-4007-8FA7-3D94DEE1FAC6}"/>
              </a:ext>
            </a:extLst>
          </p:cNvPr>
          <p:cNvSpPr txBox="1"/>
          <p:nvPr/>
        </p:nvSpPr>
        <p:spPr>
          <a:xfrm>
            <a:off x="4377215" y="57438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pic>
        <p:nvPicPr>
          <p:cNvPr id="14" name="图片 13" descr="地图的截图&#10;&#10;描述已自动生成">
            <a:extLst>
              <a:ext uri="{FF2B5EF4-FFF2-40B4-BE49-F238E27FC236}">
                <a16:creationId xmlns:a16="http://schemas.microsoft.com/office/drawing/2014/main" id="{4DE95FC9-6452-4B8D-882F-B46A41F20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72248" r="7045" b="5569"/>
          <a:stretch/>
        </p:blipFill>
        <p:spPr>
          <a:xfrm>
            <a:off x="4909932" y="3540878"/>
            <a:ext cx="6994558" cy="25723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EDB5E9-8286-48C2-B1BD-77E1E7C46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74" y="1274028"/>
            <a:ext cx="4266513" cy="1779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909F2B-E770-4C05-BE80-8251AEEAC598}"/>
                  </a:ext>
                </a:extLst>
              </p:cNvPr>
              <p:cNvSpPr txBox="1"/>
              <p:nvPr/>
            </p:nvSpPr>
            <p:spPr>
              <a:xfrm>
                <a:off x="10073224" y="1255202"/>
                <a:ext cx="1271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909F2B-E770-4C05-BE80-8251AEEA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224" y="1255202"/>
                <a:ext cx="1271374" cy="276999"/>
              </a:xfrm>
              <a:prstGeom prst="rect">
                <a:avLst/>
              </a:prstGeom>
              <a:blipFill>
                <a:blip r:embed="rId5"/>
                <a:stretch>
                  <a:fillRect l="-191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27D948-CCC7-4012-8C66-44BC1E503974}"/>
                  </a:ext>
                </a:extLst>
              </p:cNvPr>
              <p:cNvSpPr txBox="1"/>
              <p:nvPr/>
            </p:nvSpPr>
            <p:spPr>
              <a:xfrm>
                <a:off x="10073224" y="1635466"/>
                <a:ext cx="173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=9 −11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27D948-CCC7-4012-8C66-44BC1E50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224" y="1635466"/>
                <a:ext cx="1731949" cy="276999"/>
              </a:xfrm>
              <a:prstGeom prst="rect">
                <a:avLst/>
              </a:prstGeom>
              <a:blipFill>
                <a:blip r:embed="rId6"/>
                <a:stretch>
                  <a:fillRect l="-1404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13CFEB7-B25D-4FC6-9F6D-1672F1170367}"/>
                  </a:ext>
                </a:extLst>
              </p:cNvPr>
              <p:cNvSpPr txBox="1"/>
              <p:nvPr/>
            </p:nvSpPr>
            <p:spPr>
              <a:xfrm>
                <a:off x="10073224" y="2015730"/>
                <a:ext cx="145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13CFEB7-B25D-4FC6-9F6D-1672F117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224" y="2015730"/>
                <a:ext cx="1457322" cy="276999"/>
              </a:xfrm>
              <a:prstGeom prst="rect">
                <a:avLst/>
              </a:prstGeom>
              <a:blipFill>
                <a:blip r:embed="rId7"/>
                <a:stretch>
                  <a:fillRect l="-292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93E1E4-EEE7-4ED4-92EE-E9E58ECE2716}"/>
                  </a:ext>
                </a:extLst>
              </p:cNvPr>
              <p:cNvSpPr txBox="1"/>
              <p:nvPr/>
            </p:nvSpPr>
            <p:spPr>
              <a:xfrm>
                <a:off x="10073224" y="2395994"/>
                <a:ext cx="1462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93E1E4-EEE7-4ED4-92EE-E9E58ECE2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224" y="2395994"/>
                <a:ext cx="1462643" cy="276999"/>
              </a:xfrm>
              <a:prstGeom prst="rect">
                <a:avLst/>
              </a:prstGeom>
              <a:blipFill>
                <a:blip r:embed="rId8"/>
                <a:stretch>
                  <a:fillRect l="-291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7ACC35F-FFC5-4614-9A05-F96FE36143A6}"/>
                  </a:ext>
                </a:extLst>
              </p:cNvPr>
              <p:cNvSpPr txBox="1"/>
              <p:nvPr/>
            </p:nvSpPr>
            <p:spPr>
              <a:xfrm>
                <a:off x="10073224" y="2776256"/>
                <a:ext cx="14428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7ACC35F-FFC5-4614-9A05-F96FE3614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224" y="2776256"/>
                <a:ext cx="1442896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CE963E5-8674-4351-98C1-54E96D292F5E}"/>
              </a:ext>
            </a:extLst>
          </p:cNvPr>
          <p:cNvSpPr txBox="1"/>
          <p:nvPr/>
        </p:nvSpPr>
        <p:spPr>
          <a:xfrm>
            <a:off x="5424256" y="885870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Equation of motion for dissipative coupling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6C3466-3176-4349-80C2-DFD8B3BC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8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0E5B2F-AD66-4ED3-97F5-047E0411A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0175" y="157571"/>
            <a:ext cx="6231648" cy="65428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6514F9-C7D6-4A39-B03E-5AAD85C22A04}"/>
              </a:ext>
            </a:extLst>
          </p:cNvPr>
          <p:cNvSpPr txBox="1"/>
          <p:nvPr/>
        </p:nvSpPr>
        <p:spPr>
          <a:xfrm>
            <a:off x="6525088" y="3515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cavity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53AF69-1DB1-47CA-827E-905470383373}"/>
              </a:ext>
            </a:extLst>
          </p:cNvPr>
          <p:cNvSpPr txBox="1"/>
          <p:nvPr/>
        </p:nvSpPr>
        <p:spPr>
          <a:xfrm>
            <a:off x="6525088" y="62899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magnon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0CD2F-1044-4492-BDBF-7E8769C8B802}"/>
              </a:ext>
            </a:extLst>
          </p:cNvPr>
          <p:cNvSpPr txBox="1"/>
          <p:nvPr/>
        </p:nvSpPr>
        <p:spPr>
          <a:xfrm>
            <a:off x="6525088" y="249470"/>
            <a:ext cx="22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FFT of magnon signal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F91299-B5B2-452A-99B2-78D44C2A1D50}"/>
              </a:ext>
            </a:extLst>
          </p:cNvPr>
          <p:cNvSpPr txBox="1"/>
          <p:nvPr/>
        </p:nvSpPr>
        <p:spPr>
          <a:xfrm>
            <a:off x="6652280" y="6341291"/>
            <a:ext cx="20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FFT of cavity signal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053F2C-0E19-4AAC-851C-DE5F1698538F}"/>
              </a:ext>
            </a:extLst>
          </p:cNvPr>
          <p:cNvSpPr txBox="1"/>
          <p:nvPr/>
        </p:nvSpPr>
        <p:spPr>
          <a:xfrm>
            <a:off x="2007834" y="3428999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domain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0F658F-CE95-4924-9164-0BDE9894A2C7}"/>
              </a:ext>
            </a:extLst>
          </p:cNvPr>
          <p:cNvSpPr txBox="1"/>
          <p:nvPr/>
        </p:nvSpPr>
        <p:spPr>
          <a:xfrm>
            <a:off x="2007834" y="4821233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Freq. domain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65076D1-7354-4F8B-9015-FA5ED00F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759788-3A8E-4928-BBF6-F2E61134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0712" y="0"/>
            <a:ext cx="7390576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D2EB8D-9180-4760-8E29-35ED004FDF99}"/>
              </a:ext>
            </a:extLst>
          </p:cNvPr>
          <p:cNvSpPr txBox="1"/>
          <p:nvPr/>
        </p:nvSpPr>
        <p:spPr>
          <a:xfrm>
            <a:off x="6596110" y="3506679"/>
            <a:ext cx="1251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Cavity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FFT signal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0CD6B5-8BA0-4150-B099-7F736A0DD45B}"/>
              </a:ext>
            </a:extLst>
          </p:cNvPr>
          <p:cNvSpPr txBox="1"/>
          <p:nvPr/>
        </p:nvSpPr>
        <p:spPr>
          <a:xfrm>
            <a:off x="6596109" y="478523"/>
            <a:ext cx="1251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Magnon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FFT signal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7D8DEB-F80D-434E-A009-D7AD71A41BD6}"/>
              </a:ext>
            </a:extLst>
          </p:cNvPr>
          <p:cNvSpPr txBox="1"/>
          <p:nvPr/>
        </p:nvSpPr>
        <p:spPr>
          <a:xfrm>
            <a:off x="1475174" y="3506679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domain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A6A86E-8FFB-4591-931B-BA6A52EA7A27}"/>
              </a:ext>
            </a:extLst>
          </p:cNvPr>
          <p:cNvSpPr txBox="1"/>
          <p:nvPr/>
        </p:nvSpPr>
        <p:spPr>
          <a:xfrm>
            <a:off x="1475174" y="4813007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Freq. domain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3E4C922-D981-4BDE-AFDE-32A46970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0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C1ADC-5BBF-4C29-A1F4-7DFD831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8F8869-02EC-452A-89FB-718A3A8ACB7A}"/>
              </a:ext>
            </a:extLst>
          </p:cNvPr>
          <p:cNvSpPr txBox="1"/>
          <p:nvPr/>
        </p:nvSpPr>
        <p:spPr>
          <a:xfrm>
            <a:off x="838200" y="1018858"/>
            <a:ext cx="10489707" cy="21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Better understand on coherent coupling, especially on the magnon perspective.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Provide preliminary knowledge on dissipative coupling, and provide time domain signal for both cavity and magnon.</a:t>
            </a: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65530-5DDA-4431-974C-E640BE6B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22-74E1-4972-BE41-54645E79E9C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A45E81E-B9B1-4F27-917C-70263070148F}"/>
              </a:ext>
            </a:extLst>
          </p:cNvPr>
          <p:cNvSpPr txBox="1">
            <a:spLocks/>
          </p:cNvSpPr>
          <p:nvPr/>
        </p:nvSpPr>
        <p:spPr>
          <a:xfrm>
            <a:off x="838200" y="3214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Future work: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492C2A-FF9D-4938-B8DB-DD5451E22B57}"/>
              </a:ext>
            </a:extLst>
          </p:cNvPr>
          <p:cNvSpPr txBox="1"/>
          <p:nvPr/>
        </p:nvSpPr>
        <p:spPr>
          <a:xfrm>
            <a:off x="838199" y="4233510"/>
            <a:ext cx="10489707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Build the model for dissipative coupling for electromagnetic systems.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617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329</Words>
  <Application>Microsoft Office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Cambria Math</vt:lpstr>
      <vt:lpstr>Times New Roman</vt:lpstr>
      <vt:lpstr>Office 主题​​</vt:lpstr>
      <vt:lpstr>Time domain analysis of coupled system using numerical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domain analysis using numerical method</dc:title>
  <dc:creator>Yutong Zhao</dc:creator>
  <cp:lastModifiedBy>Yutong Zhao</cp:lastModifiedBy>
  <cp:revision>65</cp:revision>
  <dcterms:created xsi:type="dcterms:W3CDTF">2020-03-26T16:12:20Z</dcterms:created>
  <dcterms:modified xsi:type="dcterms:W3CDTF">2020-09-28T19:30:12Z</dcterms:modified>
</cp:coreProperties>
</file>