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79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A836-D78A-4BA6-981E-493FBEEE02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6D3D-2838-4EA8-80EC-85786DA50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6D3D-2838-4EA8-80EC-85786DA50A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23DAE-14C2-4733-9240-16FA744F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34890-55D6-4146-A960-186EB1ED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F49F0-2C7B-4FB2-B7F3-4AF3CC1E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074C2-DF3B-47CB-9CBD-8BB5FFDE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61E0D-5464-4876-A3BE-EADCFA6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7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8E4B-FD36-4D8C-9094-5FADA3BC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9DE67-F1CA-47BA-93E1-312F3CF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BCFBD-5EF3-477E-BE22-F07DC9F9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45A2E-5E47-48B4-8258-24E5B52C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5BBAC-A43D-44C1-A549-E225D214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F7405D-8447-4610-B0FF-B2BFFF2D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72706-D860-4C16-B02A-C70E2AE7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95802-10B3-490F-9C4F-9B5C8CF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AF2A5-CE26-406F-A582-9678697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F1D21-3563-472B-A9EF-200D7D3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3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34E4-3564-4798-909C-27CDD7C4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776BD-0B79-4F04-BBD2-6145843B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8FC69-D66E-47FB-A265-729A25D7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BFDA-1D09-473D-B74E-51473AFF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55A65-9282-4E28-A1DA-0FE1516A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AF343-7787-44DF-A41E-DC1496B2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6CF23-43AD-479C-8F73-62D01051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AE77C-4939-4F49-A210-C56146DA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92577-72D0-4C81-975F-18C09980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EC430-D374-4F79-B7F2-AA18B94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A6FE-C2DE-4D17-949B-465AD0B4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FC4A-B9D5-4258-9CDD-8EE7556B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A3DF7-9A75-47C4-9DED-C84F688B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BDB3C-6DA1-4A61-8B71-A6D9A365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7C8F1-E18A-42EF-8AA8-1758163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B63A2-307B-43B9-8229-74BD7D41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7F8E-4E62-4774-9469-A3A3FB86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9FD46-2485-476C-A7D2-46D88B2E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681F1-E81F-401B-A5F6-D128D9AC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04DC5-8F48-4321-A37E-6CDECF5F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1F4F0-2C95-4E1E-BD1C-452D8786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4F81F6-8E6F-4DEB-A4B7-3658480F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EF30C-91F0-44A8-AE0E-D0133716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3CF54F-4226-411E-8B23-1A6FF5E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2667-5E85-42C7-BAB8-94939938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A5B6AE-2C39-467D-BE4C-29A31BE1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8330C-761E-498F-A4AB-5E501265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73F37-DBFB-45E6-9AC8-0E7D4F6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0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D8FB1-6084-41D0-8738-8C838DED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5E9BD-AD7A-4293-A67F-1678F75A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EA970-0A24-401B-B673-4FBE4693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6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3ACF4-1EE3-4C51-9D57-9676E398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2629-B3E7-49DF-A149-B66D1E36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C9634-C4E4-406A-A154-BFFDD075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F9E56-042A-4D54-8DC3-4E700E28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D4B86-0349-4066-8BB2-7C483F9B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14AE6-0C07-4AD4-A540-E22F38E7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FE113-13C5-4785-823A-29BDC5CD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31994D-BF07-4D00-97AB-FD33AF8D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C118B-CD11-45CE-BE76-6E0BEA97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7CF52-F840-47CD-BAFE-7CE53B74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DBCB1-1E36-4EFC-A73C-44F82F75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3BA1D-5EF3-4E8A-94CF-86FB102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365ECD-937E-4256-A8D0-AEDB73DA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52DE9-30B0-4FA8-BD17-E6B2C85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3AFA7-521D-44ED-8ACA-FB9C99D4D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ACDE-248E-485F-B525-676CC6E97E94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F8A6F-7069-4236-B7E7-6819AA12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21D-7657-454C-9054-2E96DE10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F011-F663-43BC-9F05-BD1A1C727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10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F4E7E-0D2C-4984-9E23-4907FA39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1142683"/>
            <a:ext cx="11074400" cy="2387600"/>
          </a:xfrm>
        </p:spPr>
        <p:txBody>
          <a:bodyPr/>
          <a:lstStyle/>
          <a:p>
            <a:r>
              <a:rPr lang="en-US" altLang="zh-CN" dirty="0"/>
              <a:t>Complex permittivity of water</a:t>
            </a:r>
            <a:br>
              <a:rPr lang="en-US" altLang="zh-CN" dirty="0"/>
            </a:br>
            <a:r>
              <a:rPr lang="en-US" altLang="zh-CN" dirty="0"/>
              <a:t>at room temperature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5D601-507D-4D99-AED1-AFCC78C1A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9144000" cy="939800"/>
          </a:xfrm>
        </p:spPr>
        <p:txBody>
          <a:bodyPr/>
          <a:lstStyle/>
          <a:p>
            <a:r>
              <a:rPr lang="en-US" altLang="zh-CN" dirty="0"/>
              <a:t>Jan 14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</a:p>
          <a:p>
            <a:r>
              <a:rPr lang="en-US" altLang="zh-CN" dirty="0"/>
              <a:t>Yutong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E8B2C4-8442-48D0-981C-766DBC88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2" y="709305"/>
            <a:ext cx="6130972" cy="21600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F959AA-3F57-418B-B27A-745712025E51}"/>
              </a:ext>
            </a:extLst>
          </p:cNvPr>
          <p:cNvGrpSpPr/>
          <p:nvPr/>
        </p:nvGrpSpPr>
        <p:grpSpPr>
          <a:xfrm>
            <a:off x="106000" y="2879258"/>
            <a:ext cx="4189129" cy="2160000"/>
            <a:chOff x="329520" y="2869454"/>
            <a:chExt cx="4189129" cy="2160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3B4061F-0BD8-4508-987A-21539344C202}"/>
                </a:ext>
              </a:extLst>
            </p:cNvPr>
            <p:cNvGrpSpPr/>
            <p:nvPr/>
          </p:nvGrpSpPr>
          <p:grpSpPr>
            <a:xfrm>
              <a:off x="329520" y="2869454"/>
              <a:ext cx="3592759" cy="2160000"/>
              <a:chOff x="3792550" y="3202862"/>
              <a:chExt cx="3592759" cy="216000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DDFA0BEB-4760-4B89-A5E2-9D9273CF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2550" y="3202862"/>
                <a:ext cx="3592759" cy="21600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4500DF-67A5-42B2-97BD-2ECAB4E38266}"/>
                  </a:ext>
                </a:extLst>
              </p:cNvPr>
              <p:cNvSpPr txBox="1"/>
              <p:nvPr/>
            </p:nvSpPr>
            <p:spPr>
              <a:xfrm>
                <a:off x="4508201" y="3300743"/>
                <a:ext cx="526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Re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3405A6E-DDF4-442C-82C1-C2547F990C3B}"/>
                </a:ext>
              </a:extLst>
            </p:cNvPr>
            <p:cNvSpPr txBox="1"/>
            <p:nvPr/>
          </p:nvSpPr>
          <p:spPr>
            <a:xfrm>
              <a:off x="3992543" y="3975601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003EFF"/>
                  </a:solidFill>
                </a:rPr>
                <a:t>Im</a:t>
              </a:r>
              <a:endParaRPr lang="zh-CN" altLang="en-US" sz="2400" dirty="0">
                <a:solidFill>
                  <a:srgbClr val="003EFF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82CCD25-9520-4A65-9B85-76A4887E5542}"/>
              </a:ext>
            </a:extLst>
          </p:cNvPr>
          <p:cNvSpPr txBox="1"/>
          <p:nvPr/>
        </p:nvSpPr>
        <p:spPr>
          <a:xfrm>
            <a:off x="1392732" y="42929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1.40mm RO-5880 material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82671D1-F4E2-42C5-8F17-A227F904CC9E}"/>
                  </a:ext>
                </a:extLst>
              </p:cNvPr>
              <p:cNvSpPr txBox="1"/>
              <p:nvPr/>
            </p:nvSpPr>
            <p:spPr>
              <a:xfrm>
                <a:off x="199720" y="5503780"/>
                <a:ext cx="3268320" cy="1206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=10.92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82671D1-F4E2-42C5-8F17-A227F904C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0" y="5503780"/>
                <a:ext cx="3268320" cy="1206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847D5054-1778-46A0-A225-B8B6EEA70031}"/>
              </a:ext>
            </a:extLst>
          </p:cNvPr>
          <p:cNvSpPr/>
          <p:nvPr/>
        </p:nvSpPr>
        <p:spPr>
          <a:xfrm>
            <a:off x="1820773" y="2987237"/>
            <a:ext cx="1198245" cy="152285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0A39FB-D285-45D2-9B30-D7193D9B93B2}"/>
              </a:ext>
            </a:extLst>
          </p:cNvPr>
          <p:cNvSpPr txBox="1"/>
          <p:nvPr/>
        </p:nvSpPr>
        <p:spPr>
          <a:xfrm>
            <a:off x="3468040" y="5599126"/>
            <a:ext cx="2503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shift may caused by the existence of TM</a:t>
            </a:r>
            <a:r>
              <a:rPr lang="en-US" altLang="zh-CN" sz="2000" baseline="-25000" dirty="0"/>
              <a:t>01</a:t>
            </a:r>
            <a:r>
              <a:rPr lang="en-US" altLang="zh-CN" sz="2000" dirty="0"/>
              <a:t> mode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3D97BA-D922-4EE5-8297-EE8F9C97CD8D}"/>
              </a:ext>
            </a:extLst>
          </p:cNvPr>
          <p:cNvSpPr txBox="1"/>
          <p:nvPr/>
        </p:nvSpPr>
        <p:spPr>
          <a:xfrm>
            <a:off x="199720" y="513415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Cutoff frequencies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05EA36-DAF4-4C1D-A551-270299788585}"/>
              </a:ext>
            </a:extLst>
          </p:cNvPr>
          <p:cNvSpPr txBox="1"/>
          <p:nvPr/>
        </p:nvSpPr>
        <p:spPr>
          <a:xfrm>
            <a:off x="962112" y="50313"/>
            <a:ext cx="33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Resonant method: Yao’s 1D cavity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03F23F-3DB1-4574-A871-E5C15B742285}"/>
              </a:ext>
            </a:extLst>
          </p:cNvPr>
          <p:cNvSpPr txBox="1"/>
          <p:nvPr/>
        </p:nvSpPr>
        <p:spPr>
          <a:xfrm>
            <a:off x="6964429" y="50313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Non-Resonant method: rectangular waveguide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FADEDB-9F77-4F15-A896-D811B7FEE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492" y="2879258"/>
            <a:ext cx="3592759" cy="216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9D3761D-3052-4FF0-897B-468BD6A63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9987" y="2879258"/>
            <a:ext cx="3592759" cy="2160000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58E8CF-011B-4BD9-B59B-5550ACB5039E}"/>
              </a:ext>
            </a:extLst>
          </p:cNvPr>
          <p:cNvCxnSpPr/>
          <p:nvPr/>
        </p:nvCxnSpPr>
        <p:spPr>
          <a:xfrm>
            <a:off x="6096000" y="99088"/>
            <a:ext cx="0" cy="665982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C3BE42A-4419-4176-8929-C5D084FBC768}"/>
              </a:ext>
            </a:extLst>
          </p:cNvPr>
          <p:cNvSpPr txBox="1"/>
          <p:nvPr/>
        </p:nvSpPr>
        <p:spPr>
          <a:xfrm>
            <a:off x="7868523" y="42929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1.34mm RO-5880 material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8477E9-FD6B-4B75-80F5-B74AC7DAB871}"/>
              </a:ext>
            </a:extLst>
          </p:cNvPr>
          <p:cNvSpPr txBox="1"/>
          <p:nvPr/>
        </p:nvSpPr>
        <p:spPr>
          <a:xfrm>
            <a:off x="7031755" y="5578379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noisy and not accurate than resonant method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FEE09-0C05-43AF-B75F-1082F1A1E09D}"/>
              </a:ext>
            </a:extLst>
          </p:cNvPr>
          <p:cNvSpPr txBox="1"/>
          <p:nvPr/>
        </p:nvSpPr>
        <p:spPr>
          <a:xfrm>
            <a:off x="4877261" y="23497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Empty</a:t>
            </a:r>
          </a:p>
          <a:p>
            <a:r>
              <a:rPr lang="en-US" altLang="zh-CN" dirty="0">
                <a:solidFill>
                  <a:srgbClr val="003EFF"/>
                </a:solidFill>
              </a:rPr>
              <a:t>RO5880</a:t>
            </a:r>
            <a:endParaRPr lang="zh-CN" altLang="en-US" dirty="0">
              <a:solidFill>
                <a:srgbClr val="003EFF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7817C8A-FFA8-4625-B331-C72154DCFE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4573" y="788630"/>
            <a:ext cx="3574831" cy="21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ECDC959-09BD-41F4-9BB5-B8DD8E8D95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0493" y="748968"/>
            <a:ext cx="3592759" cy="2160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17FD3DA-94EE-429F-ACC6-7A44E9D9F863}"/>
              </a:ext>
            </a:extLst>
          </p:cNvPr>
          <p:cNvSpPr txBox="1"/>
          <p:nvPr/>
        </p:nvSpPr>
        <p:spPr>
          <a:xfrm>
            <a:off x="6670848" y="52463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Empty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57D7D2-BB3F-4D88-B97D-309700996D14}"/>
              </a:ext>
            </a:extLst>
          </p:cNvPr>
          <p:cNvSpPr txBox="1"/>
          <p:nvPr/>
        </p:nvSpPr>
        <p:spPr>
          <a:xfrm>
            <a:off x="10898198" y="5643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RO-5880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48D7C-3B1E-4923-A1F3-FAF631E561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0170" y="2877401"/>
            <a:ext cx="359551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21" grpId="0"/>
      <p:bldP spid="23" grpId="0"/>
      <p:bldP spid="29" grpId="0"/>
      <p:bldP spid="31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BD530B-82D4-4B02-A3EE-D07180C3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1" y="498121"/>
            <a:ext cx="3922385" cy="852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B14BFF-2A37-4BA1-B2BD-BDF3537C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183726"/>
            <a:ext cx="3199146" cy="1705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BA5A2B-498F-4EE8-96F9-4CC4402508DA}"/>
                  </a:ext>
                </a:extLst>
              </p:cNvPr>
              <p:cNvSpPr txBox="1"/>
              <p:nvPr/>
            </p:nvSpPr>
            <p:spPr>
              <a:xfrm>
                <a:off x="6777384" y="1056307"/>
                <a:ext cx="39405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Measured Temperature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altLang="zh-CN" sz="2400" i="1" dirty="0" smtClean="0">
                          <a:latin typeface="Cambria Math" panose="02040503050406030204" pitchFamily="18" charset="0"/>
                        </a:rPr>
                        <m:t> =(19± 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Purity of the de-ionized water: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&gt;99.9%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BA5A2B-498F-4EE8-96F9-4CC44025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84" y="1056307"/>
                <a:ext cx="3940502" cy="1569660"/>
              </a:xfrm>
              <a:prstGeom prst="rect">
                <a:avLst/>
              </a:prstGeom>
              <a:blipFill>
                <a:blip r:embed="rId4"/>
                <a:stretch>
                  <a:fillRect l="-2477" t="-3101" r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B03F903-2276-4B34-9817-0D357ED8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" y="3618000"/>
            <a:ext cx="5389140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63AD51-A1B0-4573-AE36-3DF19691F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969" y="3534863"/>
            <a:ext cx="5363135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FD4180-84C0-497F-8F0D-28D6E012B7CC}"/>
                  </a:ext>
                </a:extLst>
              </p:cNvPr>
              <p:cNvSpPr txBox="1"/>
              <p:nvPr/>
            </p:nvSpPr>
            <p:spPr>
              <a:xfrm>
                <a:off x="9797225" y="5079278"/>
                <a:ext cx="1757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FD4180-84C0-497F-8F0D-28D6E012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25" y="5079278"/>
                <a:ext cx="1757469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9FC4803-5E54-4B48-88E4-40E9127938B4}"/>
              </a:ext>
            </a:extLst>
          </p:cNvPr>
          <p:cNvSpPr txBox="1"/>
          <p:nvPr/>
        </p:nvSpPr>
        <p:spPr>
          <a:xfrm>
            <a:off x="1279519" y="3075057"/>
            <a:ext cx="297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Debye model of water </a:t>
            </a:r>
          </a:p>
          <a:p>
            <a:pPr algn="ctr"/>
            <a:r>
              <a:rPr lang="en-US" altLang="zh-CN" sz="2000" dirty="0">
                <a:latin typeface="+mj-lt"/>
              </a:rPr>
              <a:t>at different temperatures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C0725E-4BFA-4B55-B104-1B49F1AB2C9E}"/>
              </a:ext>
            </a:extLst>
          </p:cNvPr>
          <p:cNvSpPr txBox="1"/>
          <p:nvPr/>
        </p:nvSpPr>
        <p:spPr>
          <a:xfrm>
            <a:off x="6631263" y="3075057"/>
            <a:ext cx="297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Debye model of water </a:t>
            </a:r>
          </a:p>
          <a:p>
            <a:pPr algn="ctr"/>
            <a:r>
              <a:rPr lang="en-US" altLang="zh-CN" sz="2000" dirty="0">
                <a:latin typeface="+mj-lt"/>
              </a:rPr>
              <a:t>according to our lab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85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45D90CF-348A-41DC-9BF5-D6F62E27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25" y="2126918"/>
            <a:ext cx="5363135" cy="32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A1EF05-AF94-42D6-8FD1-E7C3D89B5E9B}"/>
                  </a:ext>
                </a:extLst>
              </p:cNvPr>
              <p:cNvSpPr txBox="1"/>
              <p:nvPr/>
            </p:nvSpPr>
            <p:spPr>
              <a:xfrm>
                <a:off x="7401984" y="1593987"/>
                <a:ext cx="30144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Debye model of water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and measured data of water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A1EF05-AF94-42D6-8FD1-E7C3D89B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84" y="1593987"/>
                <a:ext cx="3014415" cy="646331"/>
              </a:xfrm>
              <a:prstGeom prst="rect">
                <a:avLst/>
              </a:prstGeom>
              <a:blipFill>
                <a:blip r:embed="rId3"/>
                <a:stretch>
                  <a:fillRect l="-1616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36F76CD-BFB9-4597-9C59-8C9BA3C1C7A3}"/>
              </a:ext>
            </a:extLst>
          </p:cNvPr>
          <p:cNvSpPr/>
          <p:nvPr/>
        </p:nvSpPr>
        <p:spPr>
          <a:xfrm>
            <a:off x="8931970" y="2305088"/>
            <a:ext cx="284481" cy="2259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E334BC-DA73-48CD-BB1D-35CA8E87A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3" r="49086"/>
          <a:stretch/>
        </p:blipFill>
        <p:spPr>
          <a:xfrm>
            <a:off x="3040424" y="532931"/>
            <a:ext cx="3187201" cy="1980000"/>
          </a:xfrm>
          <a:prstGeom prst="rect">
            <a:avLst/>
          </a:prstGeom>
        </p:spPr>
      </p:pic>
      <p:pic>
        <p:nvPicPr>
          <p:cNvPr id="23" name="内容占位符 4">
            <a:extLst>
              <a:ext uri="{FF2B5EF4-FFF2-40B4-BE49-F238E27FC236}">
                <a16:creationId xmlns:a16="http://schemas.microsoft.com/office/drawing/2014/main" id="{17C0F93F-0155-494F-A3CE-484986EA5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8" t="75859" r="34193"/>
          <a:stretch/>
        </p:blipFill>
        <p:spPr>
          <a:xfrm>
            <a:off x="26894" y="481732"/>
            <a:ext cx="3069531" cy="1980000"/>
          </a:xfr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0A61AB1-BCDD-4D9D-8B62-286065870ACD}"/>
              </a:ext>
            </a:extLst>
          </p:cNvPr>
          <p:cNvSpPr txBox="1"/>
          <p:nvPr/>
        </p:nvSpPr>
        <p:spPr>
          <a:xfrm>
            <a:off x="2251934" y="4088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Resonant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88D1F5-F809-4170-9289-8A656CDDCD44}"/>
                  </a:ext>
                </a:extLst>
              </p:cNvPr>
              <p:cNvSpPr txBox="1"/>
              <p:nvPr/>
            </p:nvSpPr>
            <p:spPr>
              <a:xfrm>
                <a:off x="628132" y="2432996"/>
                <a:ext cx="56755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Water problem: </a:t>
                </a:r>
              </a:p>
              <a:p>
                <a:r>
                  <a:rPr lang="en-US" altLang="zh-CN" dirty="0"/>
                  <a:t>Due to the large absorption, the shifted peak is hard to find.</a:t>
                </a:r>
              </a:p>
              <a:p>
                <a:r>
                  <a:rPr lang="en-US" altLang="zh-CN" dirty="0"/>
                  <a:t>This method is inaccurate for large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material.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88D1F5-F809-4170-9289-8A656CDD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2" y="2432996"/>
                <a:ext cx="5675593" cy="923330"/>
              </a:xfrm>
              <a:prstGeom prst="rect">
                <a:avLst/>
              </a:prstGeom>
              <a:blipFill>
                <a:blip r:embed="rId7"/>
                <a:stretch>
                  <a:fillRect l="-859" t="-3289" r="-10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7484018-72B0-472A-ABE5-009660F19213}"/>
              </a:ext>
            </a:extLst>
          </p:cNvPr>
          <p:cNvSpPr txBox="1"/>
          <p:nvPr/>
        </p:nvSpPr>
        <p:spPr>
          <a:xfrm>
            <a:off x="2051580" y="341615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Non-Resonant method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8E0C1B9-339F-404B-AD17-15C0471E6E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828" y="3746918"/>
            <a:ext cx="3574831" cy="21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D653BDA-7EB1-46E7-9C3E-B5A5DA4486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7" y="3746918"/>
            <a:ext cx="3575423" cy="2160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8B819F9-30F4-40D5-A320-60A314BB8067}"/>
              </a:ext>
            </a:extLst>
          </p:cNvPr>
          <p:cNvSpPr txBox="1"/>
          <p:nvPr/>
        </p:nvSpPr>
        <p:spPr>
          <a:xfrm>
            <a:off x="628132" y="6001903"/>
            <a:ext cx="567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Broadband measurement can determine the dielectric constant of water.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5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728428-8CAD-4AFD-B2D1-BD84EA7CC6A2}"/>
              </a:ext>
            </a:extLst>
          </p:cNvPr>
          <p:cNvSpPr/>
          <p:nvPr/>
        </p:nvSpPr>
        <p:spPr>
          <a:xfrm>
            <a:off x="1739955" y="1908277"/>
            <a:ext cx="1187777" cy="143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C9EA9C-7A00-4D52-92B1-8CC3427262AB}"/>
              </a:ext>
            </a:extLst>
          </p:cNvPr>
          <p:cNvSpPr/>
          <p:nvPr/>
        </p:nvSpPr>
        <p:spPr>
          <a:xfrm>
            <a:off x="3225045" y="1908277"/>
            <a:ext cx="1187777" cy="143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92E4F9-3C59-4D31-B9BA-ECA0E65A6088}"/>
              </a:ext>
            </a:extLst>
          </p:cNvPr>
          <p:cNvSpPr/>
          <p:nvPr/>
        </p:nvSpPr>
        <p:spPr>
          <a:xfrm>
            <a:off x="2287305" y="4034085"/>
            <a:ext cx="416009" cy="143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A9D6C3-6440-4ADD-920C-570683F63425}"/>
              </a:ext>
            </a:extLst>
          </p:cNvPr>
          <p:cNvSpPr/>
          <p:nvPr/>
        </p:nvSpPr>
        <p:spPr>
          <a:xfrm>
            <a:off x="2997345" y="4034085"/>
            <a:ext cx="416009" cy="1439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5BC5E4-1B0A-46D9-9497-5C0E1F037B8C}"/>
              </a:ext>
            </a:extLst>
          </p:cNvPr>
          <p:cNvSpPr/>
          <p:nvPr/>
        </p:nvSpPr>
        <p:spPr>
          <a:xfrm>
            <a:off x="1446849" y="1787242"/>
            <a:ext cx="3118374" cy="42259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3B58B2-80DA-42B5-94E1-AC0E462B7848}"/>
              </a:ext>
            </a:extLst>
          </p:cNvPr>
          <p:cNvSpPr/>
          <p:nvPr/>
        </p:nvSpPr>
        <p:spPr>
          <a:xfrm>
            <a:off x="1140845" y="3917778"/>
            <a:ext cx="3118374" cy="42259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09FA4B-F3EC-478D-B098-BFBA22C0552D}"/>
              </a:ext>
            </a:extLst>
          </p:cNvPr>
          <p:cNvGrpSpPr/>
          <p:nvPr/>
        </p:nvGrpSpPr>
        <p:grpSpPr>
          <a:xfrm>
            <a:off x="3155431" y="2263115"/>
            <a:ext cx="1331488" cy="1215147"/>
            <a:chOff x="2175511" y="889859"/>
            <a:chExt cx="1331488" cy="1215147"/>
          </a:xfrm>
        </p:grpSpPr>
        <p:sp>
          <p:nvSpPr>
            <p:cNvPr id="12" name="弦形 11">
              <a:extLst>
                <a:ext uri="{FF2B5EF4-FFF2-40B4-BE49-F238E27FC236}">
                  <a16:creationId xmlns:a16="http://schemas.microsoft.com/office/drawing/2014/main" id="{B862D571-4BA5-4B00-86A7-1DFFDDB1BE71}"/>
                </a:ext>
              </a:extLst>
            </p:cNvPr>
            <p:cNvSpPr/>
            <p:nvPr/>
          </p:nvSpPr>
          <p:spPr>
            <a:xfrm>
              <a:off x="2175511" y="889859"/>
              <a:ext cx="1331488" cy="1215147"/>
            </a:xfrm>
            <a:prstGeom prst="chord">
              <a:avLst>
                <a:gd name="adj1" fmla="val 12427726"/>
                <a:gd name="adj2" fmla="val 1997830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D61C60-401A-4A11-A79A-D4A8E6C3640A}"/>
                </a:ext>
              </a:extLst>
            </p:cNvPr>
            <p:cNvSpPr/>
            <p:nvPr/>
          </p:nvSpPr>
          <p:spPr>
            <a:xfrm>
              <a:off x="2265045" y="1193800"/>
              <a:ext cx="1148715" cy="7649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B53110-90BF-405B-9761-84508E96FE8E}"/>
              </a:ext>
            </a:extLst>
          </p:cNvPr>
          <p:cNvGrpSpPr/>
          <p:nvPr/>
        </p:nvGrpSpPr>
        <p:grpSpPr>
          <a:xfrm>
            <a:off x="1668099" y="2599721"/>
            <a:ext cx="1331488" cy="1215147"/>
            <a:chOff x="2175511" y="889859"/>
            <a:chExt cx="1331488" cy="1215147"/>
          </a:xfrm>
        </p:grpSpPr>
        <p:sp>
          <p:nvSpPr>
            <p:cNvPr id="17" name="弦形 16">
              <a:extLst>
                <a:ext uri="{FF2B5EF4-FFF2-40B4-BE49-F238E27FC236}">
                  <a16:creationId xmlns:a16="http://schemas.microsoft.com/office/drawing/2014/main" id="{85549DB5-A2E7-482B-B329-B566EDE46BB0}"/>
                </a:ext>
              </a:extLst>
            </p:cNvPr>
            <p:cNvSpPr/>
            <p:nvPr/>
          </p:nvSpPr>
          <p:spPr>
            <a:xfrm>
              <a:off x="2175511" y="889859"/>
              <a:ext cx="1331488" cy="1215147"/>
            </a:xfrm>
            <a:prstGeom prst="chord">
              <a:avLst>
                <a:gd name="adj1" fmla="val 12427726"/>
                <a:gd name="adj2" fmla="val 1997830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8FA8D9-C439-4C03-8730-06DE42712713}"/>
                </a:ext>
              </a:extLst>
            </p:cNvPr>
            <p:cNvSpPr/>
            <p:nvPr/>
          </p:nvSpPr>
          <p:spPr>
            <a:xfrm>
              <a:off x="2265045" y="1193800"/>
              <a:ext cx="1148715" cy="4267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35C42A-4C2C-45EC-B6CC-CB04879DE13B}"/>
              </a:ext>
            </a:extLst>
          </p:cNvPr>
          <p:cNvGrpSpPr/>
          <p:nvPr/>
        </p:nvGrpSpPr>
        <p:grpSpPr>
          <a:xfrm>
            <a:off x="2940445" y="4562272"/>
            <a:ext cx="529588" cy="894945"/>
            <a:chOff x="2048476" y="1075829"/>
            <a:chExt cx="1581848" cy="882955"/>
          </a:xfrm>
        </p:grpSpPr>
        <p:sp>
          <p:nvSpPr>
            <p:cNvPr id="20" name="弦形 19">
              <a:extLst>
                <a:ext uri="{FF2B5EF4-FFF2-40B4-BE49-F238E27FC236}">
                  <a16:creationId xmlns:a16="http://schemas.microsoft.com/office/drawing/2014/main" id="{E903B8D2-84E3-4616-A235-E475C859F436}"/>
                </a:ext>
              </a:extLst>
            </p:cNvPr>
            <p:cNvSpPr/>
            <p:nvPr/>
          </p:nvSpPr>
          <p:spPr>
            <a:xfrm>
              <a:off x="2048476" y="1075829"/>
              <a:ext cx="1581848" cy="882955"/>
            </a:xfrm>
            <a:prstGeom prst="chord">
              <a:avLst>
                <a:gd name="adj1" fmla="val 14408259"/>
                <a:gd name="adj2" fmla="val 1800069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E774E6C-73FD-4B4C-B555-4D6E8F9B6A34}"/>
                </a:ext>
              </a:extLst>
            </p:cNvPr>
            <p:cNvSpPr/>
            <p:nvPr/>
          </p:nvSpPr>
          <p:spPr>
            <a:xfrm>
              <a:off x="2265045" y="1193800"/>
              <a:ext cx="1148715" cy="7649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460DF2-227A-44D3-A1EB-E57B5F8327FA}"/>
              </a:ext>
            </a:extLst>
          </p:cNvPr>
          <p:cNvGrpSpPr/>
          <p:nvPr/>
        </p:nvGrpSpPr>
        <p:grpSpPr>
          <a:xfrm>
            <a:off x="2230515" y="4943271"/>
            <a:ext cx="529588" cy="879325"/>
            <a:chOff x="2048476" y="1075829"/>
            <a:chExt cx="1581848" cy="867544"/>
          </a:xfrm>
        </p:grpSpPr>
        <p:sp>
          <p:nvSpPr>
            <p:cNvPr id="23" name="弦形 22">
              <a:extLst>
                <a:ext uri="{FF2B5EF4-FFF2-40B4-BE49-F238E27FC236}">
                  <a16:creationId xmlns:a16="http://schemas.microsoft.com/office/drawing/2014/main" id="{E26195E7-9536-4968-9EF4-B6933F26D5AC}"/>
                </a:ext>
              </a:extLst>
            </p:cNvPr>
            <p:cNvSpPr/>
            <p:nvPr/>
          </p:nvSpPr>
          <p:spPr>
            <a:xfrm>
              <a:off x="2048476" y="1075829"/>
              <a:ext cx="1581848" cy="867544"/>
            </a:xfrm>
            <a:prstGeom prst="chord">
              <a:avLst>
                <a:gd name="adj1" fmla="val 14408259"/>
                <a:gd name="adj2" fmla="val 1800069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EEECE3E-0F26-48ED-A027-FB1958D23357}"/>
                </a:ext>
              </a:extLst>
            </p:cNvPr>
            <p:cNvSpPr/>
            <p:nvPr/>
          </p:nvSpPr>
          <p:spPr>
            <a:xfrm>
              <a:off x="2265044" y="1193800"/>
              <a:ext cx="1148715" cy="3868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9F9C338-E318-497F-A4DB-C7880A267D68}"/>
              </a:ext>
            </a:extLst>
          </p:cNvPr>
          <p:cNvSpPr txBox="1"/>
          <p:nvPr/>
        </p:nvSpPr>
        <p:spPr>
          <a:xfrm>
            <a:off x="1320048" y="1816471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band: 1.450 mL and 1.153 mL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4D2442-5F27-435E-B34B-5077CE861E87}"/>
              </a:ext>
            </a:extLst>
          </p:cNvPr>
          <p:cNvSpPr/>
          <p:nvPr/>
        </p:nvSpPr>
        <p:spPr>
          <a:xfrm>
            <a:off x="1262339" y="3782203"/>
            <a:ext cx="3330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Ku band: 0.485 mL and 0.982 mL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4818CD-F049-45E9-B96E-E7EAC3828BE7}"/>
              </a:ext>
            </a:extLst>
          </p:cNvPr>
          <p:cNvSpPr txBox="1"/>
          <p:nvPr/>
        </p:nvSpPr>
        <p:spPr>
          <a:xfrm>
            <a:off x="2407154" y="14872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– 12GHz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4EAEFE-2443-4A3D-82DD-B95D95D02B71}"/>
              </a:ext>
            </a:extLst>
          </p:cNvPr>
          <p:cNvSpPr txBox="1"/>
          <p:nvPr/>
        </p:nvSpPr>
        <p:spPr>
          <a:xfrm>
            <a:off x="2341563" y="346358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 – 18GHz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10724B-4290-4510-9377-6CA77A504779}"/>
              </a:ext>
            </a:extLst>
          </p:cNvPr>
          <p:cNvSpPr txBox="1"/>
          <p:nvPr/>
        </p:nvSpPr>
        <p:spPr>
          <a:xfrm>
            <a:off x="5595433" y="151300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Debye relaxation for water [1]: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3473E33-4609-488E-B70D-C5D47DB6CB07}"/>
                  </a:ext>
                </a:extLst>
              </p:cNvPr>
              <p:cNvSpPr txBox="1"/>
              <p:nvPr/>
            </p:nvSpPr>
            <p:spPr>
              <a:xfrm>
                <a:off x="6527267" y="2001137"/>
                <a:ext cx="4495718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3473E33-4609-488E-B70D-C5D47DB6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67" y="2001137"/>
                <a:ext cx="4495718" cy="692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C17F98D-17DA-4204-9A54-4309118ADAB1}"/>
                  </a:ext>
                </a:extLst>
              </p:cNvPr>
              <p:cNvSpPr/>
              <p:nvPr/>
            </p:nvSpPr>
            <p:spPr>
              <a:xfrm>
                <a:off x="6527267" y="2703221"/>
                <a:ext cx="4255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--- fitting parameters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C17F98D-17DA-4204-9A54-4309118AD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67" y="2703221"/>
                <a:ext cx="425526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2115FCC9-DD03-4C55-BAEC-5128B5A9623A}"/>
              </a:ext>
            </a:extLst>
          </p:cNvPr>
          <p:cNvSpPr/>
          <p:nvPr/>
        </p:nvSpPr>
        <p:spPr>
          <a:xfrm>
            <a:off x="266064" y="599929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[1]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8996C10-2F21-4B66-8735-697E8400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4" y="5999291"/>
            <a:ext cx="3922385" cy="85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5BB17DF-9253-48B8-A5D4-0254163BA5F2}"/>
                  </a:ext>
                </a:extLst>
              </p:cNvPr>
              <p:cNvSpPr/>
              <p:nvPr/>
            </p:nvSpPr>
            <p:spPr>
              <a:xfrm>
                <a:off x="9590499" y="4004802"/>
                <a:ext cx="2311851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=4.42</m:t>
                    </m:r>
                  </m:oMath>
                </a14:m>
                <a:r>
                  <a:rPr lang="en-US" altLang="zh-CN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(Fixed)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=80.89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=6.53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(Fixed)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9.26</m:t>
                    </m:r>
                  </m:oMath>
                </a14:m>
                <a:r>
                  <a:rPr lang="en-US" altLang="zh-CN" sz="2000" dirty="0"/>
                  <a:t> ps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altLang="zh-CN" sz="2000" b="0" dirty="0"/>
                  <a:t> </a:t>
                </a:r>
                <a:r>
                  <a:rPr lang="en-US" altLang="zh-CN" sz="2000" b="0" dirty="0" err="1"/>
                  <a:t>ps</a:t>
                </a:r>
                <a:r>
                  <a:rPr lang="en-US" altLang="zh-CN" sz="2000" b="0" dirty="0"/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(Fixed)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5BB17DF-9253-48B8-A5D4-0254163BA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499" y="4004802"/>
                <a:ext cx="2311851" cy="1631216"/>
              </a:xfrm>
              <a:prstGeom prst="rect">
                <a:avLst/>
              </a:prstGeom>
              <a:blipFill>
                <a:blip r:embed="rId5"/>
                <a:stretch>
                  <a:fillRect t="-2239" r="-2111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25E660DB-EF7E-41E5-ACCE-3468C97AA81C}"/>
              </a:ext>
            </a:extLst>
          </p:cNvPr>
          <p:cNvSpPr/>
          <p:nvPr/>
        </p:nvSpPr>
        <p:spPr>
          <a:xfrm>
            <a:off x="9590499" y="367780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Fitting results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F187E3-CC0F-449D-8D2C-9902D909F6A2}"/>
              </a:ext>
            </a:extLst>
          </p:cNvPr>
          <p:cNvSpPr txBox="1"/>
          <p:nvPr/>
        </p:nvSpPr>
        <p:spPr>
          <a:xfrm>
            <a:off x="8784439" y="363163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CF8FF4-B567-4ABB-ABD6-72046C0BE35E}"/>
              </a:ext>
            </a:extLst>
          </p:cNvPr>
          <p:cNvSpPr txBox="1"/>
          <p:nvPr/>
        </p:nvSpPr>
        <p:spPr>
          <a:xfrm>
            <a:off x="8761042" y="529340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3EFF"/>
                </a:solidFill>
              </a:rPr>
              <a:t>Im</a:t>
            </a:r>
            <a:endParaRPr lang="zh-CN" altLang="en-US" sz="2400" dirty="0">
              <a:solidFill>
                <a:srgbClr val="003E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C109B-BB27-44A4-933B-DE6102472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808" y="3543914"/>
            <a:ext cx="4794019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48A194-EB4D-4DD3-AE63-8119FE376307}"/>
                  </a:ext>
                </a:extLst>
              </p:cNvPr>
              <p:cNvSpPr/>
              <p:nvPr/>
            </p:nvSpPr>
            <p:spPr>
              <a:xfrm>
                <a:off x="9702689" y="6089015"/>
                <a:ext cx="1502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48A194-EB4D-4DD3-AE63-8119FE376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89" y="6089015"/>
                <a:ext cx="1502527" cy="369332"/>
              </a:xfrm>
              <a:prstGeom prst="rect">
                <a:avLst/>
              </a:prstGeom>
              <a:blipFill>
                <a:blip r:embed="rId7"/>
                <a:stretch>
                  <a:fillRect l="-3659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9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C8A4CC-7AD2-49C7-884A-B353C8D538F5}"/>
              </a:ext>
            </a:extLst>
          </p:cNvPr>
          <p:cNvSpPr txBox="1"/>
          <p:nvPr/>
        </p:nvSpPr>
        <p:spPr>
          <a:xfrm>
            <a:off x="553303" y="0"/>
            <a:ext cx="54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Debye relaxation  model for water solutions[2]: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4ADD0B-2512-4ABA-BCFC-5050A8430A0A}"/>
                  </a:ext>
                </a:extLst>
              </p:cNvPr>
              <p:cNvSpPr txBox="1"/>
              <p:nvPr/>
            </p:nvSpPr>
            <p:spPr>
              <a:xfrm>
                <a:off x="1485137" y="369332"/>
                <a:ext cx="5383205" cy="751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4ADD0B-2512-4ABA-BCFC-5050A843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37" y="369332"/>
                <a:ext cx="5383205" cy="751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DFDD34-0D8B-4807-8FB5-ABBEC8C18650}"/>
                  </a:ext>
                </a:extLst>
              </p:cNvPr>
              <p:cNvSpPr/>
              <p:nvPr/>
            </p:nvSpPr>
            <p:spPr>
              <a:xfrm>
                <a:off x="1485137" y="1220997"/>
                <a:ext cx="49606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--- dc conductivity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--- vacuum permittivity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8.85×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altLang="zh-CN" sz="2000" dirty="0"/>
                  <a:t>F/m)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DFDD34-0D8B-4807-8FB5-ABBEC8C18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37" y="1220997"/>
                <a:ext cx="4960653" cy="707886"/>
              </a:xfrm>
              <a:prstGeom prst="rect">
                <a:avLst/>
              </a:prstGeom>
              <a:blipFill>
                <a:blip r:embed="rId3"/>
                <a:stretch>
                  <a:fillRect t="-4310" r="-615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BFD1C1-F26E-4AF2-9025-32BA7E4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61" y="1535536"/>
            <a:ext cx="4066794" cy="66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1028C1-A9C2-4537-911D-545778D169FF}"/>
              </a:ext>
            </a:extLst>
          </p:cNvPr>
          <p:cNvSpPr/>
          <p:nvPr/>
        </p:nvSpPr>
        <p:spPr>
          <a:xfrm>
            <a:off x="7561294" y="144406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[2]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A15805-FBA9-4AD0-BD05-24740C06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2" y="1928883"/>
            <a:ext cx="3412919" cy="48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BAE1B3-BFBE-4BCF-93F8-E900606A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57" y="1288898"/>
            <a:ext cx="7076031" cy="42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278</Words>
  <Application>Microsoft Office PowerPoint</Application>
  <PresentationFormat>宽屏</PresentationFormat>
  <Paragraphs>58</Paragraphs>
  <Slides>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Office 主题​​</vt:lpstr>
      <vt:lpstr>Complex permittivity of water at room temperature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121</cp:revision>
  <dcterms:created xsi:type="dcterms:W3CDTF">2019-01-08T20:57:09Z</dcterms:created>
  <dcterms:modified xsi:type="dcterms:W3CDTF">2019-01-20T22:11:24Z</dcterms:modified>
</cp:coreProperties>
</file>