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00"/>
    <a:srgbClr val="FFAA00"/>
    <a:srgbClr val="00CCCC"/>
    <a:srgbClr val="00C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9DEAF-C43F-4767-B076-47729D60F0D0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47ACA-ABBD-4CDF-812A-CE7694A0E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594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47ACA-ABBD-4CDF-812A-CE7694A0E8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218E-BD19-4A2E-9CEC-CA8DC308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015CD9-367C-4CDA-A0AC-95326E8E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D6BB0-9264-4183-ADD2-603AD364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BE194-EE0E-4425-A9C7-AF6523A4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14107-8FDE-4B4A-8416-5A01F341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1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9B6CC-7C25-4902-A9B6-EFC31E4D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B8E6-D5FE-4475-9FA6-20E8E591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ABD6F-56A3-4B61-AF9C-A7D5C192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63B77F-790C-4333-B014-FCFBC85C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0A43D-156C-44F7-BB0F-EB4A0A77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CB0B1-45DF-44F9-BF1C-8D9CC085C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15133E-0339-4325-BC90-7B1CA47D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2FA92-55D7-48DE-8E42-D1FC9F9E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CBF9F-187C-4C7B-8684-A42C5830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193A6-4EF5-43B6-80D9-92029C4F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93DD2-660D-4AB0-8B82-A8CE9E34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032EB-24B2-4767-B0A9-046DAD88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4D5A2-D3B7-4BF3-A36B-F5CE86F2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08D57-6337-4CA3-8086-869CE9C0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87457-395A-4214-A748-4FBFD03B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9E39A-B90A-4AD1-853E-0C92982E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E7D8E9-5CE8-4BBC-985B-CB55938C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67E30-A700-4C37-AB73-8EEBF223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8B9AC-3F1F-4F69-978F-A27D4499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F8C3D-CDDA-421C-A590-7E7F7530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2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104E-D41D-40B7-8404-3AC398C8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E1FC8-0997-41AF-B1D7-C442181B7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58D05-EF57-4102-B814-1CA129FD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3D802-7B70-4A42-95D2-39F78FE7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B555D-F02D-43E6-8563-368B4424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3A50D-9255-44A5-84E5-3F9A30AB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2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B366A-1DE5-4477-B9D0-1D325619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DF49A-EF03-4E61-BC70-05FF06CC4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2B349-86A7-43B3-8976-0A7035CE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ACEDF8-AB48-4440-8B28-7131F6562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B005D4-7945-4C78-89D3-F37B02E79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6DE675-9434-4DA2-9EE5-23B5E2CA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FB9498-4B0F-43CB-88DF-C61DCCC8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F546F4-6F24-473E-89DA-9851BDF3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96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3A27-74B5-417C-9727-0D0AF98C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DCACD-C00F-42CD-971B-EC424DB8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AF8CC-F657-465A-814C-79B7F072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207923-1DC6-4978-A549-C264C1B0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9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183E6C-A053-4184-A1EA-4920E59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C01B7-9615-4471-9FB4-76C93DE5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D8C6E-5FCB-411C-A2A6-EBD495D7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4FDC5-C14E-44D9-B331-F524D3C6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B091F-4A01-4233-86BE-53F7625B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A7D120-F7E6-49EA-A1DE-2FE0874EA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D1577-C9A1-4523-ACB3-005E50BD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F33F8-4534-48DD-B7D3-FD16BDBF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4892C-B7A4-438C-8F65-46F4EB3C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399F4-7947-4B2C-BD11-62C50272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F7F0DA-0811-450B-A91E-B4422E137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5A0AC-7380-422A-9592-0F16174E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29AAD-DA9C-4ACB-8653-97F662E9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49CC0-B10F-4FA9-B0B5-F5442644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580FB-4D8E-48DD-997A-46F0DF79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5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312464-0013-45A7-8D67-EB5C3F79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BAE05-0470-41B8-A606-2C36DBC9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BAAE2-46E5-4BE6-BDBF-CF2BFE258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49D6-BD1B-45BB-9F9E-E02A45BABE3F}" type="datetimeFigureOut">
              <a:rPr lang="zh-CN" altLang="en-US" smtClean="0"/>
              <a:t>2019/1/28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D02A4-5E81-417B-BE7B-E5EB3EEE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E7CCA-E9B9-4B3E-B1C4-1AB09621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3775-3C10-4B2D-896A-E68877F9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9.png"/><Relationship Id="rId5" Type="http://schemas.openxmlformats.org/officeDocument/2006/relationships/image" Target="../media/image6.jpeg"/><Relationship Id="rId10" Type="http://schemas.openxmlformats.org/officeDocument/2006/relationships/image" Target="../media/image8.gif"/><Relationship Id="rId4" Type="http://schemas.openxmlformats.org/officeDocument/2006/relationships/image" Target="../media/image5.jpe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BF85A-630B-41F0-A8CD-68748237B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DRDC project results </a:t>
            </a:r>
            <a:br>
              <a:rPr lang="en-US" altLang="zh-CN" dirty="0"/>
            </a:br>
            <a:r>
              <a:rPr lang="en-US" altLang="zh-CN" dirty="0"/>
              <a:t>and </a:t>
            </a:r>
            <a:br>
              <a:rPr lang="en-US" altLang="zh-CN" dirty="0"/>
            </a:br>
            <a:r>
              <a:rPr lang="en-US" altLang="zh-CN" dirty="0"/>
              <a:t>Magnetic nanoparticle imaging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946307-C0D7-4F8D-B1D9-B387EF1A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86"/>
            <a:ext cx="9144000" cy="1480009"/>
          </a:xfrm>
        </p:spPr>
        <p:txBody>
          <a:bodyPr/>
          <a:lstStyle/>
          <a:p>
            <a:r>
              <a:rPr lang="en-US" altLang="zh-CN" dirty="0"/>
              <a:t>Yutong Zhao </a:t>
            </a:r>
          </a:p>
          <a:p>
            <a:r>
              <a:rPr lang="en-US" altLang="zh-CN" dirty="0"/>
              <a:t>Jan 28</a:t>
            </a:r>
            <a:r>
              <a:rPr lang="en-US" altLang="zh-CN" baseline="30000" dirty="0"/>
              <a:t>th</a:t>
            </a:r>
            <a:r>
              <a:rPr lang="en-US" altLang="zh-CN" dirty="0"/>
              <a:t>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91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29BBF3-0121-42D2-9152-C6572F191467}"/>
              </a:ext>
            </a:extLst>
          </p:cNvPr>
          <p:cNvSpPr txBox="1"/>
          <p:nvPr/>
        </p:nvSpPr>
        <p:spPr>
          <a:xfrm>
            <a:off x="546754" y="196277"/>
            <a:ext cx="545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we can do for MPI?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702EDB-DCDA-4334-B1A5-288DC1F0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2" y="1161611"/>
            <a:ext cx="4392891" cy="32946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AB110C-73CF-4A15-9840-FDA4610819C1}"/>
              </a:ext>
            </a:extLst>
          </p:cNvPr>
          <p:cNvSpPr txBox="1"/>
          <p:nvPr/>
        </p:nvSpPr>
        <p:spPr>
          <a:xfrm>
            <a:off x="1195076" y="4532535"/>
            <a:ext cx="3733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Microwave imaging for nanoparticles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Imaging without strong H field?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Shallow in vivo imaging?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1FDA94-11B9-4AC5-B852-58AC86BCAFD3}"/>
                  </a:ext>
                </a:extLst>
              </p:cNvPr>
              <p:cNvSpPr txBox="1"/>
              <p:nvPr/>
            </p:nvSpPr>
            <p:spPr>
              <a:xfrm>
                <a:off x="7620386" y="4715266"/>
                <a:ext cx="288232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material near field imaging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Repeatability problem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Re-design the sensor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1FDA94-11B9-4AC5-B852-58AC86BCA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86" y="4715266"/>
                <a:ext cx="2882328" cy="1200329"/>
              </a:xfrm>
              <a:prstGeom prst="rect">
                <a:avLst/>
              </a:prstGeom>
              <a:blipFill>
                <a:blip r:embed="rId3"/>
                <a:stretch>
                  <a:fillRect l="-1268" t="-3061" r="-1057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111D9F3-2E25-4A72-BF27-8C6ABD084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332" y="1115266"/>
            <a:ext cx="240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47D8B5-7F30-4022-850C-6F3C014050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08"/>
          <a:stretch/>
        </p:blipFill>
        <p:spPr>
          <a:xfrm>
            <a:off x="7065948" y="1115266"/>
            <a:ext cx="1833402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FF2AE3-CB57-48A0-9C2F-5F88D1567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759" y="2915266"/>
            <a:ext cx="2400000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94178A-AC12-4675-B282-2EE7364EB8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3215"/>
          <a:stretch/>
        </p:blipFill>
        <p:spPr>
          <a:xfrm>
            <a:off x="7065948" y="2915266"/>
            <a:ext cx="1842829" cy="18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D365A2-7939-42C0-8792-71161F5E348C}"/>
              </a:ext>
            </a:extLst>
          </p:cNvPr>
          <p:cNvSpPr txBox="1"/>
          <p:nvPr/>
        </p:nvSpPr>
        <p:spPr>
          <a:xfrm>
            <a:off x="7163963" y="792279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Without H field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6EF9C-7DB6-4E6C-80B6-EDF4083F2689}"/>
              </a:ext>
            </a:extLst>
          </p:cNvPr>
          <p:cNvSpPr txBox="1"/>
          <p:nvPr/>
        </p:nvSpPr>
        <p:spPr>
          <a:xfrm>
            <a:off x="9236016" y="792279"/>
            <a:ext cx="134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 H field</a:t>
            </a:r>
            <a:endParaRPr lang="zh-CN" altLang="en-US" dirty="0"/>
          </a:p>
        </p:txBody>
      </p:sp>
      <p:pic>
        <p:nvPicPr>
          <p:cNvPr id="1030" name="Picture 6" descr="âmagnetic probesâçå¾çæç´¢ç»æ">
            <a:extLst>
              <a:ext uri="{FF2B5EF4-FFF2-40B4-BE49-F238E27FC236}">
                <a16:creationId xmlns:a16="http://schemas.microsoft.com/office/drawing/2014/main" id="{F0E49E31-F077-453D-9509-72CD3A6FB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5409" r="75072" b="42247"/>
          <a:stretch/>
        </p:blipFill>
        <p:spPr bwMode="auto">
          <a:xfrm>
            <a:off x="6748612" y="5132699"/>
            <a:ext cx="634672" cy="13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âmagnetic probesâçå¾çæç´¢ç»æ">
            <a:extLst>
              <a:ext uri="{FF2B5EF4-FFF2-40B4-BE49-F238E27FC236}">
                <a16:creationId xmlns:a16="http://schemas.microsoft.com/office/drawing/2014/main" id="{E4E07B50-3EE7-4F1E-9E97-56E585934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8" t="7074" r="29398" b="40582"/>
          <a:stretch/>
        </p:blipFill>
        <p:spPr bwMode="auto">
          <a:xfrm>
            <a:off x="10432483" y="5132699"/>
            <a:ext cx="634672" cy="139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21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94D72-896E-4270-8AE9-DBDE2B09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DRDC project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ED4E5F-AFD9-418F-91DF-F1CCB848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251"/>
            <a:ext cx="12192000" cy="498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240D00-5138-412B-B211-180C1234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824"/>
            <a:ext cx="12192000" cy="542917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7B115DC-6567-4D07-A1C8-4964A95E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DRDC project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5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22137B-F8AF-4876-A8E9-89290EBED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9" y="834201"/>
            <a:ext cx="9744349" cy="324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6968F4-4FC7-491D-AA58-4277B07F3106}"/>
              </a:ext>
            </a:extLst>
          </p:cNvPr>
          <p:cNvSpPr txBox="1"/>
          <p:nvPr/>
        </p:nvSpPr>
        <p:spPr>
          <a:xfrm>
            <a:off x="2885112" y="59638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Real part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56EB76-9599-4873-B9E7-32C34ACC28F9}"/>
              </a:ext>
            </a:extLst>
          </p:cNvPr>
          <p:cNvSpPr txBox="1"/>
          <p:nvPr/>
        </p:nvSpPr>
        <p:spPr>
          <a:xfrm>
            <a:off x="7024540" y="571502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Imaginary part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804EC7-AE97-49FC-9D03-B7D432C47A32}"/>
              </a:ext>
            </a:extLst>
          </p:cNvPr>
          <p:cNvSpPr txBox="1"/>
          <p:nvPr/>
        </p:nvSpPr>
        <p:spPr>
          <a:xfrm>
            <a:off x="9693181" y="267161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CCCC"/>
                </a:solidFill>
              </a:rPr>
              <a:t>Sugar</a:t>
            </a:r>
            <a:endParaRPr lang="zh-CN" altLang="en-US" dirty="0">
              <a:solidFill>
                <a:srgbClr val="00CCCC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3685C4-BBF2-42DF-A000-704288B77525}"/>
              </a:ext>
            </a:extLst>
          </p:cNvPr>
          <p:cNvSpPr txBox="1"/>
          <p:nvPr/>
        </p:nvSpPr>
        <p:spPr>
          <a:xfrm>
            <a:off x="4187071" y="17832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CA61"/>
                </a:solidFill>
              </a:rPr>
              <a:t>KClO</a:t>
            </a:r>
            <a:r>
              <a:rPr lang="en-US" altLang="zh-CN" baseline="-25000" dirty="0">
                <a:solidFill>
                  <a:srgbClr val="00CA61"/>
                </a:solidFill>
              </a:rPr>
              <a:t>3</a:t>
            </a:r>
            <a:endParaRPr lang="zh-CN" altLang="en-US" baseline="-25000" dirty="0">
              <a:solidFill>
                <a:srgbClr val="00CA6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BA67E0-4BB3-4204-B9A5-773C134FC7BE}"/>
              </a:ext>
            </a:extLst>
          </p:cNvPr>
          <p:cNvSpPr txBox="1"/>
          <p:nvPr/>
        </p:nvSpPr>
        <p:spPr>
          <a:xfrm>
            <a:off x="9693181" y="171587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BCB00"/>
                </a:solidFill>
              </a:rPr>
              <a:t>NaNO</a:t>
            </a:r>
            <a:r>
              <a:rPr lang="en-US" altLang="zh-CN" baseline="-25000" dirty="0">
                <a:solidFill>
                  <a:srgbClr val="CBCB00"/>
                </a:solidFill>
              </a:rPr>
              <a:t>3</a:t>
            </a:r>
            <a:endParaRPr lang="zh-CN" altLang="en-US" baseline="-25000" dirty="0">
              <a:solidFill>
                <a:srgbClr val="CBCB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3FD973-959C-42CE-A3FD-9628B5B6A3DB}"/>
              </a:ext>
            </a:extLst>
          </p:cNvPr>
          <p:cNvSpPr txBox="1"/>
          <p:nvPr/>
        </p:nvSpPr>
        <p:spPr>
          <a:xfrm>
            <a:off x="9693181" y="21952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AA00"/>
                </a:solidFill>
              </a:rPr>
              <a:t>KNO</a:t>
            </a:r>
            <a:r>
              <a:rPr lang="en-US" altLang="zh-CN" baseline="-25000" dirty="0">
                <a:solidFill>
                  <a:srgbClr val="FFAA00"/>
                </a:solidFill>
              </a:rPr>
              <a:t>3</a:t>
            </a:r>
            <a:endParaRPr lang="zh-CN" altLang="en-US" baseline="-25000" dirty="0">
              <a:solidFill>
                <a:srgbClr val="FFAA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E89655-D777-4864-A405-FD21FFD6F0EF}"/>
              </a:ext>
            </a:extLst>
          </p:cNvPr>
          <p:cNvSpPr txBox="1"/>
          <p:nvPr/>
        </p:nvSpPr>
        <p:spPr>
          <a:xfrm>
            <a:off x="9635599" y="9643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NaCl</a:t>
            </a:r>
            <a:endParaRPr lang="zh-CN" altLang="en-US" baseline="-25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07D8F9-9754-47CC-A90D-5278AA835B43}"/>
              </a:ext>
            </a:extLst>
          </p:cNvPr>
          <p:cNvSpPr txBox="1"/>
          <p:nvPr/>
        </p:nvSpPr>
        <p:spPr>
          <a:xfrm>
            <a:off x="9648295" y="127971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NH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6578C25E-2499-430B-97AA-C6042B68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647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Summary of solutions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C0D72D6-CE79-485F-9B40-EA48E6486F34}"/>
              </a:ext>
            </a:extLst>
          </p:cNvPr>
          <p:cNvSpPr txBox="1"/>
          <p:nvPr/>
        </p:nvSpPr>
        <p:spPr>
          <a:xfrm>
            <a:off x="1445656" y="3740074"/>
            <a:ext cx="9300688" cy="2948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Conclusion: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 determined 5 ionic solutions and 1 molecular solution.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Real part:  all of these solutions decrease with the concentration (C).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Imaginary part: NaCl, NH4NO</a:t>
            </a:r>
            <a:r>
              <a:rPr lang="en-US" altLang="zh-CN" baseline="-25000" dirty="0"/>
              <a:t>3 </a:t>
            </a:r>
            <a:r>
              <a:rPr lang="en-US" altLang="zh-CN" dirty="0"/>
              <a:t>increase and Sugar drops with C.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Remaining problem: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For gasoline, it has been stored 1 year. The high evaporation property may result the difference.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Solution</a:t>
            </a:r>
            <a:r>
              <a:rPr lang="zh-CN" altLang="en-US" dirty="0"/>
              <a:t>： </a:t>
            </a:r>
            <a:r>
              <a:rPr lang="en-US" altLang="zh-CN" dirty="0"/>
              <a:t> get some fresh gasoline from gas station.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7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ç¸å³å¾ç">
            <a:extLst>
              <a:ext uri="{FF2B5EF4-FFF2-40B4-BE49-F238E27FC236}">
                <a16:creationId xmlns:a16="http://schemas.microsoft.com/office/drawing/2014/main" id="{5DF80E5F-27B9-4FCA-B060-200C727FF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9" t="54677" r="24914" b="6254"/>
          <a:stretch/>
        </p:blipFill>
        <p:spPr bwMode="auto">
          <a:xfrm>
            <a:off x="4298709" y="2086691"/>
            <a:ext cx="3525626" cy="26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A2B6A37-2423-4D2B-B5CA-389E5B41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6340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Medical imaging methods</a:t>
            </a:r>
            <a:endParaRPr lang="zh-CN" alt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5F84EC-73C6-40D3-BD8E-FA8533297F53}"/>
              </a:ext>
            </a:extLst>
          </p:cNvPr>
          <p:cNvSpPr txBox="1"/>
          <p:nvPr/>
        </p:nvSpPr>
        <p:spPr>
          <a:xfrm>
            <a:off x="4135139" y="1424747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Magnetic Resonance Imaging(MRI) 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9DF56F-F8D1-456D-885C-5C0CA85F45A7}"/>
              </a:ext>
            </a:extLst>
          </p:cNvPr>
          <p:cNvGrpSpPr/>
          <p:nvPr/>
        </p:nvGrpSpPr>
        <p:grpSpPr>
          <a:xfrm>
            <a:off x="9215751" y="1424747"/>
            <a:ext cx="2138049" cy="2069745"/>
            <a:chOff x="9354608" y="1198192"/>
            <a:chExt cx="2138049" cy="2069745"/>
          </a:xfrm>
        </p:grpSpPr>
        <p:pic>
          <p:nvPicPr>
            <p:cNvPr id="9" name="Picture 2" descr="ç¸å³å¾ç">
              <a:extLst>
                <a:ext uri="{FF2B5EF4-FFF2-40B4-BE49-F238E27FC236}">
                  <a16:creationId xmlns:a16="http://schemas.microsoft.com/office/drawing/2014/main" id="{39C46BFD-E6F1-458C-A9F3-9A4644683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58"/>
            <a:stretch/>
          </p:blipFill>
          <p:spPr bwMode="auto">
            <a:xfrm>
              <a:off x="9612676" y="1198192"/>
              <a:ext cx="1879981" cy="2069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âmagnetâçå¾çæç´¢ç»æ">
              <a:extLst>
                <a:ext uri="{FF2B5EF4-FFF2-40B4-BE49-F238E27FC236}">
                  <a16:creationId xmlns:a16="http://schemas.microsoft.com/office/drawing/2014/main" id="{A1E989FA-E52F-44C6-9C91-B2E6DF7A62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10" t="13007" r="19358" b="15033"/>
            <a:stretch/>
          </p:blipFill>
          <p:spPr bwMode="auto">
            <a:xfrm>
              <a:off x="9354608" y="1350945"/>
              <a:ext cx="778298" cy="101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https://www.for.org/sites/default/files/TG2_2240_Fig_1a.jpg">
            <a:extLst>
              <a:ext uri="{FF2B5EF4-FFF2-40B4-BE49-F238E27FC236}">
                <a16:creationId xmlns:a16="http://schemas.microsoft.com/office/drawing/2014/main" id="{CC1274FC-5D0F-4FFB-A65A-57E48F0BE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r="52567"/>
          <a:stretch/>
        </p:blipFill>
        <p:spPr bwMode="auto">
          <a:xfrm>
            <a:off x="1009528" y="1760941"/>
            <a:ext cx="1702469" cy="310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2B3D41-CD32-4938-A8F8-7306F073AA08}"/>
              </a:ext>
            </a:extLst>
          </p:cNvPr>
          <p:cNvSpPr txBox="1"/>
          <p:nvPr/>
        </p:nvSpPr>
        <p:spPr>
          <a:xfrm>
            <a:off x="8656201" y="973661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Magnetic Particle Imaging(MPI)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06090B-E7CD-4B5A-B3D6-D4F67E2BB168}"/>
              </a:ext>
            </a:extLst>
          </p:cNvPr>
          <p:cNvSpPr txBox="1"/>
          <p:nvPr/>
        </p:nvSpPr>
        <p:spPr>
          <a:xfrm>
            <a:off x="370788" y="1437018"/>
            <a:ext cx="31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Computed Tomography(CT)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664BDE-BF9B-48A6-9A74-7E4E3458A7E6}"/>
              </a:ext>
            </a:extLst>
          </p:cNvPr>
          <p:cNvSpPr txBox="1"/>
          <p:nvPr/>
        </p:nvSpPr>
        <p:spPr>
          <a:xfrm>
            <a:off x="2040972" y="353990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Sliced X-ray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376C9F-5D51-433B-A2E5-7FDB1A4CDE1A}"/>
                  </a:ext>
                </a:extLst>
              </p:cNvPr>
              <p:cNvSpPr txBox="1"/>
              <p:nvPr/>
            </p:nvSpPr>
            <p:spPr>
              <a:xfrm>
                <a:off x="4135139" y="5414177"/>
                <a:ext cx="1046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376C9F-5D51-433B-A2E5-7FDB1A4C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39" y="5414177"/>
                <a:ext cx="1046569" cy="276999"/>
              </a:xfrm>
              <a:prstGeom prst="rect">
                <a:avLst/>
              </a:prstGeom>
              <a:blipFill>
                <a:blip r:embed="rId7"/>
                <a:stretch>
                  <a:fillRect l="-4651" r="-639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4B3C993C-9A8B-486E-B802-50A9CCC4A40C}"/>
              </a:ext>
            </a:extLst>
          </p:cNvPr>
          <p:cNvSpPr txBox="1"/>
          <p:nvPr/>
        </p:nvSpPr>
        <p:spPr>
          <a:xfrm>
            <a:off x="3843756" y="453833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Broadband RF signal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04ED3-7D60-43C8-AEA9-8872E8DF3E59}"/>
                  </a:ext>
                </a:extLst>
              </p:cNvPr>
              <p:cNvSpPr txBox="1"/>
              <p:nvPr/>
            </p:nvSpPr>
            <p:spPr>
              <a:xfrm>
                <a:off x="713012" y="4897580"/>
                <a:ext cx="2295500" cy="745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+mj-lt"/>
                  </a:rPr>
                  <a:t>Beer–Lambert law</a:t>
                </a:r>
                <a:endParaRPr lang="en-US" altLang="zh-CN" sz="24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AB04ED3-7D60-43C8-AEA9-8872E8DF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2" y="4897580"/>
                <a:ext cx="2295500" cy="745204"/>
              </a:xfrm>
              <a:prstGeom prst="rect">
                <a:avLst/>
              </a:prstGeom>
              <a:blipFill>
                <a:blip r:embed="rId8"/>
                <a:stretch>
                  <a:fillRect l="-8223" t="-12195" r="-6366" b="-6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AA234A7-C3BE-423B-8868-6BDA9C1CEF83}"/>
                  </a:ext>
                </a:extLst>
              </p:cNvPr>
              <p:cNvSpPr/>
              <p:nvPr/>
            </p:nvSpPr>
            <p:spPr>
              <a:xfrm>
                <a:off x="769469" y="5885156"/>
                <a:ext cx="2182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attenuation factor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AA234A7-C3BE-423B-8868-6BDA9C1C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9" y="5885156"/>
                <a:ext cx="2182585" cy="369332"/>
              </a:xfrm>
              <a:prstGeom prst="rect">
                <a:avLst/>
              </a:prstGeom>
              <a:blipFill>
                <a:blip r:embed="rId9"/>
                <a:stretch>
                  <a:fillRect t="-8197" r="-167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âNMRâçå¾çæç´¢ç»æ">
            <a:extLst>
              <a:ext uri="{FF2B5EF4-FFF2-40B4-BE49-F238E27FC236}">
                <a16:creationId xmlns:a16="http://schemas.microsoft.com/office/drawing/2014/main" id="{2BD8D1FC-8A36-44BB-8640-D08E7EAA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37" y="5270182"/>
            <a:ext cx="2378559" cy="15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BB873A-3BD8-47E6-96F2-4B898868B984}"/>
              </a:ext>
            </a:extLst>
          </p:cNvPr>
          <p:cNvGrpSpPr/>
          <p:nvPr/>
        </p:nvGrpSpPr>
        <p:grpSpPr>
          <a:xfrm>
            <a:off x="8903163" y="3694916"/>
            <a:ext cx="2595997" cy="2839298"/>
            <a:chOff x="8903163" y="3694916"/>
            <a:chExt cx="2595997" cy="2839298"/>
          </a:xfrm>
        </p:grpSpPr>
        <p:pic>
          <p:nvPicPr>
            <p:cNvPr id="8" name="Picture 2" descr="ç¸å³å¾ç">
              <a:extLst>
                <a:ext uri="{FF2B5EF4-FFF2-40B4-BE49-F238E27FC236}">
                  <a16:creationId xmlns:a16="http://schemas.microsoft.com/office/drawing/2014/main" id="{827CB627-5A85-4E4F-AE23-F696AE9226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35"/>
            <a:stretch/>
          </p:blipFill>
          <p:spPr bwMode="auto">
            <a:xfrm>
              <a:off x="8903163" y="4469179"/>
              <a:ext cx="2595997" cy="206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âsuperparamagneticâçå¾çæç´¢ç»æ">
              <a:extLst>
                <a:ext uri="{FF2B5EF4-FFF2-40B4-BE49-F238E27FC236}">
                  <a16:creationId xmlns:a16="http://schemas.microsoft.com/office/drawing/2014/main" id="{5300F05F-4E43-41CF-AC57-8F5828E8B8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46" t="31289" r="15308" b="28947"/>
            <a:stretch/>
          </p:blipFill>
          <p:spPr bwMode="auto">
            <a:xfrm>
              <a:off x="9437195" y="3694916"/>
              <a:ext cx="1879980" cy="846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3492112-5021-4F1E-8979-509CE95A438F}"/>
                  </a:ext>
                </a:extLst>
              </p:cNvPr>
              <p:cNvSpPr/>
              <p:nvPr/>
            </p:nvSpPr>
            <p:spPr>
              <a:xfrm>
                <a:off x="4172370" y="4916198"/>
                <a:ext cx="2197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- gyromagnetic ratio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3492112-5021-4F1E-8979-509CE95A4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370" y="4916198"/>
                <a:ext cx="2197846" cy="369332"/>
              </a:xfrm>
              <a:prstGeom prst="rect">
                <a:avLst/>
              </a:prstGeom>
              <a:blipFill>
                <a:blip r:embed="rId13"/>
                <a:stretch>
                  <a:fillRect t="-8197" r="-166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  <p:bldP spid="5" grpId="0"/>
      <p:bldP spid="12" grpId="0"/>
      <p:bldP spid="22" grpId="0"/>
      <p:bldP spid="3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9BBEE0-119F-4F97-AFA1-0A1C7C3D0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 t="5053" r="4425" b="-681"/>
          <a:stretch/>
        </p:blipFill>
        <p:spPr>
          <a:xfrm>
            <a:off x="842669" y="189000"/>
            <a:ext cx="4320000" cy="324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F537D8-8DA1-4455-A007-929AC48F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9" y="3429000"/>
            <a:ext cx="4245267" cy="32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0F1F31-5142-46E6-8011-05BF5EA0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2404"/>
            <a:ext cx="4320000" cy="46365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1AEBEB-0868-4114-863D-ADCB1117862A}"/>
              </a:ext>
            </a:extLst>
          </p:cNvPr>
          <p:cNvSpPr txBox="1"/>
          <p:nvPr/>
        </p:nvSpPr>
        <p:spPr>
          <a:xfrm>
            <a:off x="6100203" y="631596"/>
            <a:ext cx="431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Response at different magnetic field for </a:t>
            </a:r>
          </a:p>
          <a:p>
            <a:r>
              <a:rPr lang="en-US" altLang="zh-CN" sz="2000" dirty="0"/>
              <a:t>Superparamagnetic nanoparticles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00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414C26-81FA-4070-B3BE-12BCFAF6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8" y="1543595"/>
            <a:ext cx="6289711" cy="34314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97542C-AC63-4815-AB06-CFAAE48F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089" y="1543595"/>
            <a:ext cx="4495800" cy="3495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7BD1A9-36F7-4F86-B01E-97B52B10FEF9}"/>
              </a:ext>
            </a:extLst>
          </p:cNvPr>
          <p:cNvSpPr txBox="1"/>
          <p:nvPr/>
        </p:nvSpPr>
        <p:spPr>
          <a:xfrm>
            <a:off x="978085" y="433633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MPI principle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837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98E5079-2EEB-4805-B6B2-DBC88231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305" y="755831"/>
            <a:ext cx="5724058" cy="6002481"/>
          </a:xfrm>
          <a:prstGeom prst="rect">
            <a:avLst/>
          </a:prstGeom>
        </p:spPr>
      </p:pic>
      <p:pic>
        <p:nvPicPr>
          <p:cNvPr id="7" name="Picture 14" descr="âct scan imageâçå¾çæç´¢ç»æ">
            <a:extLst>
              <a:ext uri="{FF2B5EF4-FFF2-40B4-BE49-F238E27FC236}">
                <a16:creationId xmlns:a16="http://schemas.microsoft.com/office/drawing/2014/main" id="{22CD23B7-2D5D-4C4B-99D1-E2C1DC1DB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10197" r="7985" b="14569"/>
          <a:stretch/>
        </p:blipFill>
        <p:spPr bwMode="auto">
          <a:xfrm>
            <a:off x="766713" y="2169357"/>
            <a:ext cx="4538459" cy="216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97637A-7E56-498B-842D-E31EAE5614E4}"/>
              </a:ext>
            </a:extLst>
          </p:cNvPr>
          <p:cNvSpPr txBox="1"/>
          <p:nvPr/>
        </p:nvSpPr>
        <p:spPr>
          <a:xfrm>
            <a:off x="766712" y="651601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</a:t>
            </a:r>
            <a:r>
              <a:rPr lang="zh-CN" altLang="en-US" dirty="0"/>
              <a:t>：</a:t>
            </a:r>
            <a:r>
              <a:rPr lang="en-US" altLang="zh-CN" dirty="0"/>
              <a:t>X-ray </a:t>
            </a:r>
          </a:p>
          <a:p>
            <a:r>
              <a:rPr lang="en-US" altLang="zh-CN" dirty="0"/>
              <a:t>Sensitive to heavy elements:</a:t>
            </a:r>
          </a:p>
          <a:p>
            <a:r>
              <a:rPr lang="en-US" altLang="zh-CN" dirty="0"/>
              <a:t>Bones (Calcium)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B01DD4-E788-4D3C-AA56-8A15EBE4E1DE}"/>
              </a:ext>
            </a:extLst>
          </p:cNvPr>
          <p:cNvSpPr txBox="1"/>
          <p:nvPr/>
        </p:nvSpPr>
        <p:spPr>
          <a:xfrm>
            <a:off x="766712" y="4601852"/>
            <a:ext cx="4229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MRI</a:t>
            </a:r>
            <a:r>
              <a:rPr lang="zh-CN" altLang="en-US" dirty="0"/>
              <a:t>：</a:t>
            </a:r>
            <a:r>
              <a:rPr lang="en-US" altLang="zh-CN" dirty="0"/>
              <a:t>Larmor procession</a:t>
            </a:r>
          </a:p>
          <a:p>
            <a:r>
              <a:rPr lang="en-US" altLang="zh-CN" dirty="0"/>
              <a:t>Sensitive to light elements:</a:t>
            </a:r>
          </a:p>
          <a:p>
            <a:r>
              <a:rPr lang="en-US" altLang="zh-CN" dirty="0"/>
              <a:t>Soft tissue (Hydrogen)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28D833-FE10-46A5-841D-5E9BAE420BD6}"/>
              </a:ext>
            </a:extLst>
          </p:cNvPr>
          <p:cNvSpPr txBox="1"/>
          <p:nvPr/>
        </p:nvSpPr>
        <p:spPr>
          <a:xfrm>
            <a:off x="7362333" y="282269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MPI: high resolution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2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F063F2-154F-473C-BB62-10562530D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8" y="415194"/>
            <a:ext cx="4281489" cy="12811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AF87FA-C7A4-4E76-9CAD-113DC2D3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51" y="264413"/>
            <a:ext cx="4842238" cy="2199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D0FCD9-425F-4D8E-8EB0-483B1EA7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18" y="1670893"/>
            <a:ext cx="3703048" cy="1809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A9908B-ABC0-4925-BE22-AF2732AB1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773" y="3013091"/>
            <a:ext cx="4990900" cy="8318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458E66-F843-4FD3-B002-097952C45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979" y="3821586"/>
            <a:ext cx="4573694" cy="27996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04C0A3-7B0E-45E4-BF98-1EC7FC010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17" y="4378756"/>
            <a:ext cx="2354089" cy="21343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17A42A-102D-4649-8C83-76DDEA13A4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2706" y="4188643"/>
            <a:ext cx="2857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229</Words>
  <Application>Microsoft Office PowerPoint</Application>
  <PresentationFormat>宽屏</PresentationFormat>
  <Paragraphs>54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Cambria Math</vt:lpstr>
      <vt:lpstr>Times New Roman</vt:lpstr>
      <vt:lpstr>Office 主题​​</vt:lpstr>
      <vt:lpstr>DRDC project results  and  Magnetic nanoparticle imaging</vt:lpstr>
      <vt:lpstr>DRDC project results</vt:lpstr>
      <vt:lpstr>DRDC project results</vt:lpstr>
      <vt:lpstr>Summary of solutions</vt:lpstr>
      <vt:lpstr>Medical imaging methods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116</cp:revision>
  <dcterms:created xsi:type="dcterms:W3CDTF">2019-01-27T20:30:44Z</dcterms:created>
  <dcterms:modified xsi:type="dcterms:W3CDTF">2019-01-28T21:15:01Z</dcterms:modified>
</cp:coreProperties>
</file>