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B2CC-724A-42A9-93C1-F2CC0188074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DD8C7-8F00-4222-B8C3-2C9913A7B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DD8C7-8F00-4222-B8C3-2C9913A7B5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3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60AED-C3CF-4789-A72C-FF42C790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8CA8C-E785-4C00-98DB-80D0C538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B0252-8E9B-47AB-97D0-9F8A25B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78F3B-23E6-434A-B0E5-2846CDCA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FA387-5E33-4992-AFB8-3A550662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3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690-0915-434B-816E-9851652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C93C5-A227-451E-945A-316D97AA2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71B58-3D4B-4FB3-A7F4-CF044CC4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EC3B-BDFD-4F46-84CB-DC0A0C77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A0B7E-6B92-422C-B109-183E9C1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C8EF7D-9564-4487-BB80-AB2BD37DD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EEA9D-83CD-49B0-9DC4-B1EA7011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EDFA5-7343-43D8-AABA-DB433110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062A5-83B3-440C-A1E3-F44CF6A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1821-3DE8-4E41-9670-314F773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CF8B8-DB86-49E0-A92C-F99A00C4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6329F-1AC9-4360-ACCE-ACAB8502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38AE6-D7FF-42A6-B931-B06AC6FA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BDAF-8C28-4E6D-8F3A-39CED46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65642-E6BB-49EC-9A0B-663AEC06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FED8-4CD6-463F-BEB8-6F5AEE3F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84EE8-D096-4115-A400-30F7C533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3EE1A-E579-4017-B551-2212907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CE65D-F626-4D38-AC3D-10DC2944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87BDB-FCE1-4CB8-B277-808D16D7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41FED-1811-4972-8B59-CE23A1F7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C1E70-3FD1-49D0-AF70-448E50CD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912FB-AAC0-425B-BD57-11B9F0E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1D189-C98B-43E3-93DB-3FCF25DD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275E2-15FF-4B4B-82C7-F6F64068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ED7AF-4420-4780-9208-433E19D5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77FA-E767-4CB7-8F58-A72E034E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4A0CC-D78E-4C70-B2B1-54716E29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BA6B-D557-462A-8BA3-77D561E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E96A5-91F4-4E20-BF9B-D89748D7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F55F8E-D0C9-4A28-829B-80269C75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E1B63-D659-49C6-A6ED-A7317949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73C90D-33DC-4F7F-A304-6D8335C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B75C53-98F1-4FD1-BA46-0103A141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4AC94-AB9B-4D11-8CD9-D21AAB00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6CC441-9034-453D-BB50-A0156081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0A142-75D0-470F-8F76-55813267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9E9A9-7F34-46B4-84DB-9564684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52F113-0DAD-4E35-9756-37E2BC2B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A94F17-FD31-4D5A-A61D-40A8A71F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51CB9-9AE2-4075-9E47-ABD4D9F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1D48C-D320-4878-8E65-91F0BE04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80C7D-2B43-4972-ADC8-FC4022C4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38E23-A5B4-4C74-8A56-461F8A97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435C8-4645-478E-9194-7D0224EE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B705B-0767-4B4C-901B-CB17889E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96ABC-3671-45ED-8A52-003E5D7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40336-9392-41BC-B05E-0EDD3443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599C4-5F45-46CC-84EF-2CFC57F7F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C85EB-FD43-4904-960D-064DB5F9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DDB36-7976-4A90-8AFC-57F7AE8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6294B-5994-4BF9-941E-DCDA39BE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C3A5-889B-4AE6-8ADB-30CBEB9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E5D96C-BEF6-4AA2-B55C-A6C1D69C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83AB0-16D0-4BB2-BD3D-85EAFE28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272E4-6EA8-40CD-9394-E92B4131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134A-EE15-423F-9B6A-FAAE4B9FCBA9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2F586-D543-43DC-B298-7182C96B1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7E719-1429-4089-AD06-C75ED755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5BB6-5D07-4158-BE7D-BA81A0E2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3F8D9-774B-4E98-AB8A-1691C895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1122362"/>
            <a:ext cx="10812544" cy="2704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Level attraction in metamaterials</a:t>
            </a:r>
            <a:br>
              <a:rPr lang="en-US" altLang="zh-CN" dirty="0"/>
            </a:br>
            <a:r>
              <a:rPr lang="en-US" altLang="zh-CN" sz="4400" dirty="0"/>
              <a:t>simulation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3F798-F814-47D7-88EF-9452E681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6330"/>
            <a:ext cx="9144000" cy="921470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Feb 11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C5BC46-ED72-419F-B525-32AAF4E5C7FD}"/>
              </a:ext>
            </a:extLst>
          </p:cNvPr>
          <p:cNvGrpSpPr/>
          <p:nvPr/>
        </p:nvGrpSpPr>
        <p:grpSpPr>
          <a:xfrm>
            <a:off x="961445" y="905302"/>
            <a:ext cx="7161461" cy="3576721"/>
            <a:chOff x="669022" y="409222"/>
            <a:chExt cx="7161461" cy="357672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928234-F9D8-47F9-98FF-BEA0ABD603A3}"/>
                </a:ext>
              </a:extLst>
            </p:cNvPr>
            <p:cNvGrpSpPr/>
            <p:nvPr/>
          </p:nvGrpSpPr>
          <p:grpSpPr>
            <a:xfrm>
              <a:off x="843062" y="593888"/>
              <a:ext cx="6987421" cy="3252403"/>
              <a:chOff x="616819" y="810705"/>
              <a:chExt cx="6987421" cy="3252403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30B9D6C-466E-428E-8C2E-10119695B4F9}"/>
                  </a:ext>
                </a:extLst>
              </p:cNvPr>
              <p:cNvGrpSpPr/>
              <p:nvPr/>
            </p:nvGrpSpPr>
            <p:grpSpPr>
              <a:xfrm>
                <a:off x="616819" y="810705"/>
                <a:ext cx="6987421" cy="3175028"/>
                <a:chOff x="616819" y="810705"/>
                <a:chExt cx="6987421" cy="3175028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CE59AD2F-B439-4B1F-B439-3DDBF4C3D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819" y="997436"/>
                  <a:ext cx="2754050" cy="2685854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8E1AD959-A940-4A18-9FBB-013E483ED0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0869" y="810705"/>
                  <a:ext cx="4233371" cy="3175028"/>
                </a:xfrm>
                <a:prstGeom prst="rect">
                  <a:avLst/>
                </a:prstGeom>
              </p:spPr>
            </p:pic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BBDD3504-5019-4CAF-88E7-9368C7DC7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3030" y="1941921"/>
                  <a:ext cx="0" cy="8107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A432877-36E3-4296-A778-972D6A1EFAAC}"/>
                    </a:ext>
                  </a:extLst>
                </p:cNvPr>
                <p:cNvSpPr txBox="1"/>
                <p:nvPr/>
              </p:nvSpPr>
              <p:spPr>
                <a:xfrm>
                  <a:off x="2516504" y="2348452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L</a:t>
                  </a:r>
                  <a:endParaRPr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71AF62-6AC0-4185-A30A-0C89DC08ADA0}"/>
                    </a:ext>
                  </a:extLst>
                </p:cNvPr>
                <p:cNvSpPr txBox="1"/>
                <p:nvPr/>
              </p:nvSpPr>
              <p:spPr>
                <a:xfrm>
                  <a:off x="616819" y="1848482"/>
                  <a:ext cx="724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port1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EF9B0B5-29DF-4FD0-8882-4748546F7794}"/>
                    </a:ext>
                  </a:extLst>
                </p:cNvPr>
                <p:cNvSpPr txBox="1"/>
                <p:nvPr/>
              </p:nvSpPr>
              <p:spPr>
                <a:xfrm>
                  <a:off x="2645991" y="1851157"/>
                  <a:ext cx="724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17D2E42-4679-47D5-8087-FA8E8C0B6773}"/>
                    </a:ext>
                  </a:extLst>
                </p:cNvPr>
                <p:cNvSpPr txBox="1"/>
                <p:nvPr/>
              </p:nvSpPr>
              <p:spPr>
                <a:xfrm>
                  <a:off x="1949967" y="926034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open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5C40EF4-9087-49D4-83A3-BED375C701DD}"/>
                    </a:ext>
                  </a:extLst>
                </p:cNvPr>
                <p:cNvSpPr txBox="1"/>
                <p:nvPr/>
              </p:nvSpPr>
              <p:spPr>
                <a:xfrm>
                  <a:off x="1993844" y="3280312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open</a:t>
                  </a:r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320806A-F056-443A-81EB-40B1AEF6AAC2}"/>
                    </a:ext>
                  </a:extLst>
                </p:cNvPr>
                <p:cNvSpPr txBox="1"/>
                <p:nvPr/>
              </p:nvSpPr>
              <p:spPr>
                <a:xfrm>
                  <a:off x="3822274" y="1110700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highlight>
                        <a:srgbClr val="FFFF00"/>
                      </a:highlight>
                    </a:rPr>
                    <a:t>S21</a:t>
                  </a:r>
                  <a:endParaRPr lang="zh-CN" altLang="en-US" dirty="0">
                    <a:highlight>
                      <a:srgbClr val="FFFF00"/>
                    </a:highlight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0E10A6-B300-416B-A893-9258168917F4}"/>
                  </a:ext>
                </a:extLst>
              </p:cNvPr>
              <p:cNvSpPr txBox="1"/>
              <p:nvPr/>
            </p:nvSpPr>
            <p:spPr>
              <a:xfrm>
                <a:off x="4893630" y="3693776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</a:t>
                </a:r>
                <a:endParaRPr lang="zh-CN" altLang="en-US" dirty="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7A1111-FC2F-420D-BB0B-97E3A10D0D59}"/>
                </a:ext>
              </a:extLst>
            </p:cNvPr>
            <p:cNvSpPr txBox="1"/>
            <p:nvPr/>
          </p:nvSpPr>
          <p:spPr>
            <a:xfrm>
              <a:off x="4866930" y="409222"/>
              <a:ext cx="169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CST simulation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D62F6E9-CA16-4560-B00D-A3A966C4ADF5}"/>
                </a:ext>
              </a:extLst>
            </p:cNvPr>
            <p:cNvSpPr txBox="1"/>
            <p:nvPr/>
          </p:nvSpPr>
          <p:spPr>
            <a:xfrm>
              <a:off x="1836008" y="40922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Set up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938A5A-A42F-493D-B0D5-AA612D38C75D}"/>
                </a:ext>
              </a:extLst>
            </p:cNvPr>
            <p:cNvSpPr txBox="1"/>
            <p:nvPr/>
          </p:nvSpPr>
          <p:spPr>
            <a:xfrm>
              <a:off x="669022" y="3616611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SSR is 0.2 mm above the board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3E2F3B3-97AF-4F89-923D-E247B78AF479}"/>
              </a:ext>
            </a:extLst>
          </p:cNvPr>
          <p:cNvGrpSpPr/>
          <p:nvPr/>
        </p:nvGrpSpPr>
        <p:grpSpPr>
          <a:xfrm>
            <a:off x="4469384" y="1318229"/>
            <a:ext cx="2723744" cy="2618335"/>
            <a:chOff x="3630207" y="1303190"/>
            <a:chExt cx="2723744" cy="261833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B8D3E6B-58D8-4E4D-AF72-B78E11AC3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279" y="1303190"/>
              <a:ext cx="0" cy="2602793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87D2E5-ABF6-4320-B64A-4F40AB215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3611" y="1310101"/>
              <a:ext cx="0" cy="2602793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563B271-3561-4D19-9564-969DFC16C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951" y="1310100"/>
              <a:ext cx="0" cy="2602793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0226D3A-8E9E-44D0-9584-4D5BF13D3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510" y="1307726"/>
              <a:ext cx="0" cy="2602793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0D8C630-976D-4D2B-802D-C26180F3E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207" y="1318732"/>
              <a:ext cx="0" cy="2602793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3326C6-6183-451B-B3D5-AA658C942D1F}"/>
              </a:ext>
            </a:extLst>
          </p:cNvPr>
          <p:cNvGrpSpPr/>
          <p:nvPr/>
        </p:nvGrpSpPr>
        <p:grpSpPr>
          <a:xfrm>
            <a:off x="1298252" y="4804122"/>
            <a:ext cx="3036786" cy="1227388"/>
            <a:chOff x="560288" y="4852535"/>
            <a:chExt cx="3036786" cy="1227388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322D3DB6-9D1C-488B-A975-1D6FC92F6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509" y="4852535"/>
              <a:ext cx="2185648" cy="1227388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498226F-C120-439B-97A8-0D1912C0C63B}"/>
                </a:ext>
              </a:extLst>
            </p:cNvPr>
            <p:cNvSpPr txBox="1"/>
            <p:nvPr/>
          </p:nvSpPr>
          <p:spPr>
            <a:xfrm>
              <a:off x="2764795" y="5357420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0.2mm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29C56A3-0168-4F49-A594-3C56CE97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13" y="5008880"/>
              <a:ext cx="0" cy="445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72F744A-9ECB-4107-9255-5A72654CD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13" y="5635004"/>
              <a:ext cx="0" cy="444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0F6B1CD-1149-41D3-98AC-79E75E86826B}"/>
                </a:ext>
              </a:extLst>
            </p:cNvPr>
            <p:cNvSpPr txBox="1"/>
            <p:nvPr/>
          </p:nvSpPr>
          <p:spPr>
            <a:xfrm>
              <a:off x="560288" y="503983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SSR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F899C24-71E0-4C84-8799-A0B4BFF819C4}"/>
                </a:ext>
              </a:extLst>
            </p:cNvPr>
            <p:cNvSpPr txBox="1"/>
            <p:nvPr/>
          </p:nvSpPr>
          <p:spPr>
            <a:xfrm>
              <a:off x="560288" y="5529482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Cross cavity</a:t>
              </a:r>
              <a:endParaRPr lang="zh-CN" altLang="en-US" dirty="0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9C7BD76B-8E4C-4F06-A82C-A9E7DF6CC126}"/>
              </a:ext>
            </a:extLst>
          </p:cNvPr>
          <p:cNvSpPr txBox="1"/>
          <p:nvPr/>
        </p:nvSpPr>
        <p:spPr>
          <a:xfrm>
            <a:off x="4358848" y="4263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213B496-ED65-48B4-857E-BC87CD39B51F}"/>
              </a:ext>
            </a:extLst>
          </p:cNvPr>
          <p:cNvSpPr txBox="1"/>
          <p:nvPr/>
        </p:nvSpPr>
        <p:spPr>
          <a:xfrm>
            <a:off x="5015244" y="42632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205A67-A552-4D8A-8112-2C22695E6006}"/>
              </a:ext>
            </a:extLst>
          </p:cNvPr>
          <p:cNvSpPr txBox="1"/>
          <p:nvPr/>
        </p:nvSpPr>
        <p:spPr>
          <a:xfrm>
            <a:off x="5595843" y="4263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III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3D7EA5-42AC-4C9F-9284-0A33DCDF938A}"/>
              </a:ext>
            </a:extLst>
          </p:cNvPr>
          <p:cNvSpPr txBox="1"/>
          <p:nvPr/>
        </p:nvSpPr>
        <p:spPr>
          <a:xfrm>
            <a:off x="6221910" y="4263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IV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ECEB144-380D-4675-855E-3167942FEE8D}"/>
              </a:ext>
            </a:extLst>
          </p:cNvPr>
          <p:cNvSpPr txBox="1"/>
          <p:nvPr/>
        </p:nvSpPr>
        <p:spPr>
          <a:xfrm>
            <a:off x="7033716" y="42632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32F2BD7-A428-4ABA-A57F-EAE8C3D33E62}"/>
              </a:ext>
            </a:extLst>
          </p:cNvPr>
          <p:cNvGrpSpPr/>
          <p:nvPr/>
        </p:nvGrpSpPr>
        <p:grpSpPr>
          <a:xfrm>
            <a:off x="8114261" y="742943"/>
            <a:ext cx="3288157" cy="5437968"/>
            <a:chOff x="7345630" y="416529"/>
            <a:chExt cx="3288157" cy="543796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8E4008A-9E72-4D65-A756-752FA967EEED}"/>
                </a:ext>
              </a:extLst>
            </p:cNvPr>
            <p:cNvGrpSpPr/>
            <p:nvPr/>
          </p:nvGrpSpPr>
          <p:grpSpPr>
            <a:xfrm>
              <a:off x="7345630" y="416529"/>
              <a:ext cx="3288157" cy="5437968"/>
              <a:chOff x="7359088" y="623919"/>
              <a:chExt cx="3288157" cy="5437968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0966EA3-8DD7-47AE-BC14-18A146E7C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9089" y="623919"/>
                <a:ext cx="3279511" cy="1260000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03910EAE-1D87-4328-A8E8-98C832370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7733" y="1669905"/>
                <a:ext cx="3279512" cy="12600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25C0F22F-FFC3-41AC-8141-625791BA0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9088" y="2719272"/>
                <a:ext cx="3279512" cy="126000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AF6D4920-71C3-4B42-80A3-8D739B293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9088" y="3747863"/>
                <a:ext cx="3279512" cy="126000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B717AC8C-3D71-44C6-8FC7-74B8C01F6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9088" y="4801887"/>
                <a:ext cx="3279512" cy="1260000"/>
              </a:xfrm>
              <a:prstGeom prst="rect">
                <a:avLst/>
              </a:prstGeom>
            </p:spPr>
          </p:pic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F7FA4BF-04C7-453C-92A7-589761332218}"/>
                </a:ext>
              </a:extLst>
            </p:cNvPr>
            <p:cNvSpPr txBox="1"/>
            <p:nvPr/>
          </p:nvSpPr>
          <p:spPr>
            <a:xfrm>
              <a:off x="10021929" y="467459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D3BE15-AEB6-4E71-87F6-E5ECF1220548}"/>
                </a:ext>
              </a:extLst>
            </p:cNvPr>
            <p:cNvSpPr txBox="1"/>
            <p:nvPr/>
          </p:nvSpPr>
          <p:spPr>
            <a:xfrm>
              <a:off x="9989869" y="373824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D18DAA4-A7F7-4315-97A2-65FBCECCFEAD}"/>
                </a:ext>
              </a:extLst>
            </p:cNvPr>
            <p:cNvSpPr txBox="1"/>
            <p:nvPr/>
          </p:nvSpPr>
          <p:spPr>
            <a:xfrm>
              <a:off x="9977045" y="2677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III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921927D-19A0-4882-8E1D-FED52404A02C}"/>
                </a:ext>
              </a:extLst>
            </p:cNvPr>
            <p:cNvSpPr txBox="1"/>
            <p:nvPr/>
          </p:nvSpPr>
          <p:spPr>
            <a:xfrm>
              <a:off x="9938573" y="15595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IV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8746835-04D6-4892-A73F-64C9444C0323}"/>
                </a:ext>
              </a:extLst>
            </p:cNvPr>
            <p:cNvSpPr txBox="1"/>
            <p:nvPr/>
          </p:nvSpPr>
          <p:spPr>
            <a:xfrm>
              <a:off x="9977045" y="5788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CB126B02-15B0-4493-91C7-F8108EA62D34}"/>
              </a:ext>
            </a:extLst>
          </p:cNvPr>
          <p:cNvSpPr txBox="1"/>
          <p:nvPr/>
        </p:nvSpPr>
        <p:spPr>
          <a:xfrm>
            <a:off x="2275829" y="28382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EB1E041-F0C1-4B48-9EC2-4F10F4948BE3}"/>
              </a:ext>
            </a:extLst>
          </p:cNvPr>
          <p:cNvSpPr txBox="1"/>
          <p:nvPr/>
        </p:nvSpPr>
        <p:spPr>
          <a:xfrm>
            <a:off x="9343316" y="3997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spectra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1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737CEB-3753-45BD-8F8B-E04E2D6B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83" y="110700"/>
            <a:ext cx="4233370" cy="31750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80206A-6CA7-4285-BF0A-677BBF3A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74" y="426718"/>
            <a:ext cx="2520000" cy="2498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1D2F8C-2B09-475B-9AE3-9CEEE399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997" y="903746"/>
            <a:ext cx="1800000" cy="15659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4259D-0933-4943-81F6-325AAB9071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93"/>
          <a:stretch/>
        </p:blipFill>
        <p:spPr>
          <a:xfrm>
            <a:off x="9867239" y="903746"/>
            <a:ext cx="1800000" cy="156594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C32FDC-ABBB-48FB-878C-4D44B1135D67}"/>
              </a:ext>
            </a:extLst>
          </p:cNvPr>
          <p:cNvCxnSpPr>
            <a:cxnSpLocks/>
          </p:cNvCxnSpPr>
          <p:nvPr/>
        </p:nvCxnSpPr>
        <p:spPr>
          <a:xfrm flipV="1">
            <a:off x="6447934" y="1998482"/>
            <a:ext cx="1300899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CE359C0-D962-4664-B474-C48E30661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74" y="3824842"/>
            <a:ext cx="2520000" cy="24797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B2AB21-3627-4F50-A976-9F2324AFE5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29"/>
          <a:stretch/>
        </p:blipFill>
        <p:spPr>
          <a:xfrm>
            <a:off x="2909374" y="3974638"/>
            <a:ext cx="4748148" cy="218019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ABB881-33F7-4E97-8A88-F2D4328EA6F7}"/>
              </a:ext>
            </a:extLst>
          </p:cNvPr>
          <p:cNvCxnSpPr>
            <a:cxnSpLocks/>
          </p:cNvCxnSpPr>
          <p:nvPr/>
        </p:nvCxnSpPr>
        <p:spPr>
          <a:xfrm flipH="1" flipV="1">
            <a:off x="5283448" y="5466082"/>
            <a:ext cx="274072" cy="32511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4E309C55-2078-421B-B0FD-A1BE717E9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550" y="3886265"/>
            <a:ext cx="2152252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E18D0C-0177-4BD1-A1C3-1B6CA9C90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7239" y="3886265"/>
            <a:ext cx="2160000" cy="216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8B80085-E3F4-4D85-8A7F-0C9FE5887941}"/>
              </a:ext>
            </a:extLst>
          </p:cNvPr>
          <p:cNvSpPr txBox="1"/>
          <p:nvPr/>
        </p:nvSpPr>
        <p:spPr>
          <a:xfrm>
            <a:off x="8368681" y="5648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E field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A41A43-93A4-423B-8D2A-13F9DB5FCDF8}"/>
              </a:ext>
            </a:extLst>
          </p:cNvPr>
          <p:cNvSpPr txBox="1"/>
          <p:nvPr/>
        </p:nvSpPr>
        <p:spPr>
          <a:xfrm>
            <a:off x="10363923" y="56489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H field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F88054-24B7-48F6-AC78-5CE1D5C9E074}"/>
              </a:ext>
            </a:extLst>
          </p:cNvPr>
          <p:cNvSpPr txBox="1"/>
          <p:nvPr/>
        </p:nvSpPr>
        <p:spPr>
          <a:xfrm>
            <a:off x="8300360" y="345884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E field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0BE71A-1CB2-4CF0-AA93-846D6BA4B61A}"/>
              </a:ext>
            </a:extLst>
          </p:cNvPr>
          <p:cNvSpPr txBox="1"/>
          <p:nvPr/>
        </p:nvSpPr>
        <p:spPr>
          <a:xfrm>
            <a:off x="10531099" y="34566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H field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6D3EA7-45B0-456C-B674-C1227C0B68B0}"/>
              </a:ext>
            </a:extLst>
          </p:cNvPr>
          <p:cNvSpPr txBox="1"/>
          <p:nvPr/>
        </p:nvSpPr>
        <p:spPr>
          <a:xfrm>
            <a:off x="485697" y="53441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Characterize SSR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6BE43E-FE6C-4CFF-8C40-8B4EC0025C6A}"/>
              </a:ext>
            </a:extLst>
          </p:cNvPr>
          <p:cNvSpPr txBox="1"/>
          <p:nvPr/>
        </p:nvSpPr>
        <p:spPr>
          <a:xfrm>
            <a:off x="7605298" y="4607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Distributions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7CD871-101F-4DDD-A387-77E22FA5603F}"/>
              </a:ext>
            </a:extLst>
          </p:cNvPr>
          <p:cNvSpPr txBox="1"/>
          <p:nvPr/>
        </p:nvSpPr>
        <p:spPr>
          <a:xfrm>
            <a:off x="3554246" y="2879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S21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2245E1-C2C5-4572-8C70-C81ED163A88C}"/>
              </a:ext>
            </a:extLst>
          </p:cNvPr>
          <p:cNvSpPr txBox="1"/>
          <p:nvPr/>
        </p:nvSpPr>
        <p:spPr>
          <a:xfrm>
            <a:off x="3347902" y="38248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B1833A-7670-4B39-8022-22D7B780001F}"/>
              </a:ext>
            </a:extLst>
          </p:cNvPr>
          <p:cNvSpPr txBox="1"/>
          <p:nvPr/>
        </p:nvSpPr>
        <p:spPr>
          <a:xfrm>
            <a:off x="389374" y="3429000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Characterize cross cavity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9DACB2-C5FE-486C-AC8B-DB455A156E40}"/>
              </a:ext>
            </a:extLst>
          </p:cNvPr>
          <p:cNvSpPr txBox="1"/>
          <p:nvPr/>
        </p:nvSpPr>
        <p:spPr>
          <a:xfrm>
            <a:off x="1368451" y="2257338"/>
            <a:ext cx="8778240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2000" dirty="0"/>
              <a:t>Experiment design: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2000" dirty="0"/>
              <a:t>Using a varactor diode can brings the ability changing the resonance of the SRR. </a:t>
            </a:r>
            <a:r>
              <a:rPr lang="en-CA" altLang="zh-CN" sz="2000" dirty="0">
                <a:sym typeface="Wingdings" panose="05000000000000000000" pitchFamily="2" charset="2"/>
              </a:rPr>
              <a:t></a:t>
            </a:r>
            <a:r>
              <a:rPr lang="en-CA" altLang="zh-CN" sz="2000" dirty="0"/>
              <a:t> (~600MHz)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2000" dirty="0"/>
              <a:t>Changing the resistance on SRR is easier than YIG sphere. </a:t>
            </a:r>
            <a:r>
              <a:rPr lang="en-CA" altLang="zh-CN" sz="2000" dirty="0">
                <a:sym typeface="Wingdings" panose="05000000000000000000" pitchFamily="2" charset="2"/>
              </a:rPr>
              <a:t> tunable damping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A6242E-8823-4603-BC5E-39616438DEAD}"/>
              </a:ext>
            </a:extLst>
          </p:cNvPr>
          <p:cNvGrpSpPr/>
          <p:nvPr/>
        </p:nvGrpSpPr>
        <p:grpSpPr>
          <a:xfrm>
            <a:off x="4663440" y="457200"/>
            <a:ext cx="1991360" cy="1757680"/>
            <a:chOff x="6380480" y="487680"/>
            <a:chExt cx="1991360" cy="17576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02B6D5-8ADF-461A-AF94-9DA6C4CBB76C}"/>
                </a:ext>
              </a:extLst>
            </p:cNvPr>
            <p:cNvSpPr/>
            <p:nvPr/>
          </p:nvSpPr>
          <p:spPr>
            <a:xfrm>
              <a:off x="6380480" y="487680"/>
              <a:ext cx="1991360" cy="17576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A29664-EA83-41A6-B8DC-D11268FF50D2}"/>
                </a:ext>
              </a:extLst>
            </p:cNvPr>
            <p:cNvSpPr/>
            <p:nvPr/>
          </p:nvSpPr>
          <p:spPr>
            <a:xfrm>
              <a:off x="6748824" y="812800"/>
              <a:ext cx="1254672" cy="1107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735DCA-230E-46A1-B7EA-C2642A91F084}"/>
                </a:ext>
              </a:extLst>
            </p:cNvPr>
            <p:cNvSpPr/>
            <p:nvPr/>
          </p:nvSpPr>
          <p:spPr>
            <a:xfrm>
              <a:off x="7165384" y="1373637"/>
              <a:ext cx="424136" cy="871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2D0B1D5-9C0A-4469-809F-DF272D999DD4}"/>
              </a:ext>
            </a:extLst>
          </p:cNvPr>
          <p:cNvSpPr/>
          <p:nvPr/>
        </p:nvSpPr>
        <p:spPr>
          <a:xfrm>
            <a:off x="5024208" y="457200"/>
            <a:ext cx="424136" cy="87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61BECF-0D57-4F00-9497-9CD13BCC36AA}"/>
              </a:ext>
            </a:extLst>
          </p:cNvPr>
          <p:cNvSpPr/>
          <p:nvPr/>
        </p:nvSpPr>
        <p:spPr>
          <a:xfrm>
            <a:off x="5875152" y="457200"/>
            <a:ext cx="424136" cy="87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Varicap symbol.svg">
            <a:extLst>
              <a:ext uri="{FF2B5EF4-FFF2-40B4-BE49-F238E27FC236}">
                <a16:creationId xmlns:a16="http://schemas.microsoft.com/office/drawing/2014/main" id="{33118056-2576-4D3D-891C-08A7A1F6B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4" r="34949"/>
          <a:stretch/>
        </p:blipFill>
        <p:spPr bwMode="auto">
          <a:xfrm>
            <a:off x="4972116" y="216117"/>
            <a:ext cx="528320" cy="7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resistor symbolâçå¾çæç´¢ç»æ">
            <a:extLst>
              <a:ext uri="{FF2B5EF4-FFF2-40B4-BE49-F238E27FC236}">
                <a16:creationId xmlns:a16="http://schemas.microsoft.com/office/drawing/2014/main" id="{8BDC268E-7904-48C8-882E-74D2C8405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9" r="27583"/>
          <a:stretch/>
        </p:blipFill>
        <p:spPr bwMode="auto">
          <a:xfrm flipV="1">
            <a:off x="5757571" y="372065"/>
            <a:ext cx="602430" cy="4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D96138-A6C5-4A24-A41C-18F0220EA0E1}"/>
              </a:ext>
            </a:extLst>
          </p:cNvPr>
          <p:cNvSpPr txBox="1"/>
          <p:nvPr/>
        </p:nvSpPr>
        <p:spPr>
          <a:xfrm>
            <a:off x="1368451" y="4551680"/>
            <a:ext cx="8828058" cy="142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2000" dirty="0"/>
              <a:t>Objective: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2000" dirty="0"/>
              <a:t>Realizing the microwave circuit of the level attraction.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2000" dirty="0">
                <a:sym typeface="Wingdings" panose="05000000000000000000" pitchFamily="2" charset="2"/>
              </a:rPr>
              <a:t>Gives the possible approach to explore the exceptional point of level attraction. 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944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A1C9F0-C14E-4F0A-A370-2992E718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1399341"/>
            <a:ext cx="8375650" cy="40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120</Words>
  <Application>Microsoft Office PowerPoint</Application>
  <PresentationFormat>宽屏</PresentationFormat>
  <Paragraphs>44</Paragraphs>
  <Slides>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Times New Roman</vt:lpstr>
      <vt:lpstr>Office 主题​​</vt:lpstr>
      <vt:lpstr>Level attraction in metamaterials simulation results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attraction in metamaterials Simulation results</dc:title>
  <dc:creator>Yutong Zhao</dc:creator>
  <cp:lastModifiedBy>Yutong Zhao</cp:lastModifiedBy>
  <cp:revision>35</cp:revision>
  <dcterms:created xsi:type="dcterms:W3CDTF">2019-02-11T16:06:28Z</dcterms:created>
  <dcterms:modified xsi:type="dcterms:W3CDTF">2019-02-11T23:07:20Z</dcterms:modified>
</cp:coreProperties>
</file>