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0" autoAdjust="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DF94C-6932-4E2C-BED1-0BB87BC82689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7A62F-5F7F-4D05-8868-3F4A51CAE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00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CBA3B-F78E-40DD-B1CD-D393448EF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A8818F-533B-406B-A159-2F2248B55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FD138-9958-4744-9869-CF48885F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2D86-E7BE-44DA-A3BA-1B204447CC42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90C5A-BC45-4A92-9079-362DC07A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ADE57-6441-4120-B278-99284E5E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C909-9160-458E-9F96-4972CE35E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4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24FB7-180D-43F5-B3CF-B48BB5CB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2334B8-D8E3-42D8-A2EF-33BF88B6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423FC-A029-4A78-965D-DCC76F9C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2D86-E7BE-44DA-A3BA-1B204447CC42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F1923-7672-4E3B-893C-E38DC89C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446E4-C390-47F4-80F3-8C41E6B7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C909-9160-458E-9F96-4972CE35E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18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142F39-8C77-4CC9-AA4E-3DE89B5E9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5875F2-4A14-448E-89AF-84DD4993C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07BE0-FCF8-4F94-ACBF-F367803C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2D86-E7BE-44DA-A3BA-1B204447CC42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98B88-52D0-4B03-B44C-D42FCD21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4E85D-E3CC-4E32-BB8E-612DE84C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C909-9160-458E-9F96-4972CE35E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78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10CE0-3EA3-47D0-9366-D0E732BF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A7390-5BA4-47E5-9596-60307A5C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179A6-5632-469E-B011-A471A061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2D86-E7BE-44DA-A3BA-1B204447CC42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7220C-1C3D-4076-9EAA-D697D975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20C1-B59F-4B80-9B07-138AF8FC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C909-9160-458E-9F96-4972CE35E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9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5E452-BEE9-4850-9AA0-9A5176B8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C6589E-BCC3-449D-8BF1-FDCA1BB33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9AA22-BA1A-4A67-A2F0-DE5F80A8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2D86-E7BE-44DA-A3BA-1B204447CC42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5214D-15C5-43D6-A19E-4A6800DF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680B4-1B54-44CC-958C-F67DA275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C909-9160-458E-9F96-4972CE35E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9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122A3-EAC3-4A0F-8983-D7674FB1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1892F-1403-48D5-9B5C-039B54398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506725-FD6E-4019-B751-A18528C12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8E548-FD89-4AD4-A4F4-A499825B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2D86-E7BE-44DA-A3BA-1B204447CC42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1419A-8186-4172-9393-46CA51FE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68D8F2-0316-45F4-9A2D-FC0BFE15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C909-9160-458E-9F96-4972CE35E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1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304E-16EF-410D-BBDC-A1B4CCDE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EAA61-FAEB-4854-B0CE-3738EB3D7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471CF4-789B-40D4-A061-70209BC4C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AD2430-38E6-4774-8D2A-330BB640D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BBDF4D-CED1-4CED-8CA8-AF33E3966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578A52-50AA-443C-A1CA-E96EF2AF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2D86-E7BE-44DA-A3BA-1B204447CC42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A6F7BA-4C86-4032-A8E8-ED8DAE7F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905BA4-0DF7-464C-8218-0DE7F74F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C909-9160-458E-9F96-4972CE35E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8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489C0-B2DC-473E-89B8-DF53F00F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F2ACB0-2440-4E4F-A888-D27F5E2D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2D86-E7BE-44DA-A3BA-1B204447CC42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3E4082-B7E4-4A0F-B87F-10A25414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824F6-59A2-4C3F-ADFA-49B154C7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C909-9160-458E-9F96-4972CE35E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93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D41638-F81D-46CD-A9F6-554F81A5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2D86-E7BE-44DA-A3BA-1B204447CC42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61D196-36C8-4978-BD2F-65E260AC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C10D39-4DC0-4AAE-954C-B2C407CF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C909-9160-458E-9F96-4972CE35E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9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BE6B9-6027-44E3-BD32-056016EC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9E2E2-E2B6-4E08-96C9-E36E1BC0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A0534-557E-4B64-86B9-5090565DE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4A586-C8B0-45FC-A874-1A837CF7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2D86-E7BE-44DA-A3BA-1B204447CC42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CF6F4-242B-4CEC-8A2A-F48FCE41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E94CB-30EF-4A02-BE9C-4F4D585D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C909-9160-458E-9F96-4972CE35E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83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70D92-D0FA-4863-9E80-DE4A536C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41EEDD-F292-4469-9DF3-54AEA91C1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6CE375-E669-41B5-BF8F-A459D522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FB387B-01B9-46FC-BFFF-DBEE86FA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2D86-E7BE-44DA-A3BA-1B204447CC42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5F49A-8C87-41AB-AB68-C70C901B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E27B3-CA17-4AFB-BBAE-F6ED55B4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C909-9160-458E-9F96-4972CE35E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50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B1B573-9FC6-40CD-89C6-2EE4CF2C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D1D52-F4AB-43F5-A5DC-ABF278F1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C715-96A1-444B-870D-CC1F753DF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F2D86-E7BE-44DA-A3BA-1B204447CC42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5B034-81D3-4F6D-8A8C-3DA62CCBE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949C6-33AF-42CE-B65A-DA7AD512F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2C909-9160-458E-9F96-4972CE35E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6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F836B-872B-401A-A1EA-1EF749AF4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1122363"/>
            <a:ext cx="11684000" cy="2387600"/>
          </a:xfrm>
        </p:spPr>
        <p:txBody>
          <a:bodyPr/>
          <a:lstStyle/>
          <a:p>
            <a:r>
              <a:rPr lang="en-US" altLang="zh-CN" dirty="0"/>
              <a:t>Level attraction in Metamaterials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E2320F-E57B-4832-A640-126F5D298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671"/>
            <a:ext cx="9144000" cy="1700965"/>
          </a:xfrm>
        </p:spPr>
        <p:txBody>
          <a:bodyPr/>
          <a:lstStyle/>
          <a:p>
            <a:r>
              <a:rPr lang="en-US" altLang="zh-CN" dirty="0"/>
              <a:t>Yutong Zhao </a:t>
            </a:r>
          </a:p>
          <a:p>
            <a:r>
              <a:rPr lang="en-US" altLang="zh-CN" dirty="0"/>
              <a:t>Feb 25</a:t>
            </a:r>
            <a:r>
              <a:rPr lang="en-US" altLang="zh-CN" baseline="30000" dirty="0"/>
              <a:t>th</a:t>
            </a:r>
            <a:r>
              <a:rPr lang="en-US" altLang="zh-CN" dirty="0"/>
              <a:t> 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52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0E1FC28-6644-42BC-A28E-B4B1742B34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16"/>
          <a:stretch/>
        </p:blipFill>
        <p:spPr>
          <a:xfrm>
            <a:off x="337014" y="3577890"/>
            <a:ext cx="3893219" cy="2880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17C81DB-2A77-44E7-8D70-2623FBEE8E64}"/>
              </a:ext>
            </a:extLst>
          </p:cNvPr>
          <p:cNvSpPr txBox="1"/>
          <p:nvPr/>
        </p:nvSpPr>
        <p:spPr>
          <a:xfrm>
            <a:off x="0" y="0"/>
            <a:ext cx="2109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Experiment results</a:t>
            </a:r>
            <a:endParaRPr lang="zh-CN" altLang="en-US" sz="20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5F33B9E-2A74-48D0-94E1-8B55E307F872}"/>
              </a:ext>
            </a:extLst>
          </p:cNvPr>
          <p:cNvGrpSpPr/>
          <p:nvPr/>
        </p:nvGrpSpPr>
        <p:grpSpPr>
          <a:xfrm>
            <a:off x="18312" y="400110"/>
            <a:ext cx="4737221" cy="3131077"/>
            <a:chOff x="656361" y="454405"/>
            <a:chExt cx="4737221" cy="3131077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E1D399A-6C00-4B8D-BD10-6D8FC34BF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5576" y="303463"/>
              <a:ext cx="2469527" cy="3463999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7498919-3B38-4FF1-81D4-C7CC0B6A5D18}"/>
                </a:ext>
              </a:extLst>
            </p:cNvPr>
            <p:cNvSpPr txBox="1"/>
            <p:nvPr/>
          </p:nvSpPr>
          <p:spPr>
            <a:xfrm>
              <a:off x="2828039" y="45440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open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BF406E2-580B-487D-AC9D-B664DF63CBC6}"/>
                </a:ext>
              </a:extLst>
            </p:cNvPr>
            <p:cNvSpPr txBox="1"/>
            <p:nvPr/>
          </p:nvSpPr>
          <p:spPr>
            <a:xfrm>
              <a:off x="2828039" y="321615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open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E1125D-7AB6-4981-9F5E-86DB2A80D583}"/>
                </a:ext>
              </a:extLst>
            </p:cNvPr>
            <p:cNvSpPr txBox="1"/>
            <p:nvPr/>
          </p:nvSpPr>
          <p:spPr>
            <a:xfrm>
              <a:off x="656361" y="185079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port1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EA1FF3F-9458-41FC-B988-9D9BD56292FD}"/>
                </a:ext>
              </a:extLst>
            </p:cNvPr>
            <p:cNvSpPr txBox="1"/>
            <p:nvPr/>
          </p:nvSpPr>
          <p:spPr>
            <a:xfrm>
              <a:off x="4721603" y="1839695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port2</a:t>
              </a:r>
              <a:endParaRPr lang="zh-CN" altLang="en-US" dirty="0"/>
            </a:p>
          </p:txBody>
        </p:sp>
      </p:grpSp>
      <p:sp>
        <p:nvSpPr>
          <p:cNvPr id="58" name="箭头: 上 57">
            <a:extLst>
              <a:ext uri="{FF2B5EF4-FFF2-40B4-BE49-F238E27FC236}">
                <a16:creationId xmlns:a16="http://schemas.microsoft.com/office/drawing/2014/main" id="{645AA7D0-A4BD-4D9F-BBDF-C99F24B99E7F}"/>
              </a:ext>
            </a:extLst>
          </p:cNvPr>
          <p:cNvSpPr/>
          <p:nvPr/>
        </p:nvSpPr>
        <p:spPr>
          <a:xfrm>
            <a:off x="1715545" y="5665790"/>
            <a:ext cx="299034" cy="29897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0E2F047-85A4-477B-BE07-FCAE0E536941}"/>
              </a:ext>
            </a:extLst>
          </p:cNvPr>
          <p:cNvGrpSpPr/>
          <p:nvPr/>
        </p:nvGrpSpPr>
        <p:grpSpPr>
          <a:xfrm>
            <a:off x="4684219" y="1807"/>
            <a:ext cx="834189" cy="6779748"/>
            <a:chOff x="4684219" y="1807"/>
            <a:chExt cx="834189" cy="6779748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2F70BF5E-3B13-4E86-9E00-A3F54E613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1" t="23406" r="3429" b="24740"/>
            <a:stretch/>
          </p:blipFill>
          <p:spPr>
            <a:xfrm rot="16200000">
              <a:off x="1921155" y="3183605"/>
              <a:ext cx="6447934" cy="744430"/>
            </a:xfrm>
            <a:prstGeom prst="rect">
              <a:avLst/>
            </a:prstGeom>
          </p:spPr>
        </p:pic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AED5E1A-431E-48DB-9956-31207C18668B}"/>
                </a:ext>
              </a:extLst>
            </p:cNvPr>
            <p:cNvSpPr txBox="1"/>
            <p:nvPr/>
          </p:nvSpPr>
          <p:spPr>
            <a:xfrm>
              <a:off x="4807957" y="180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SRRs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8CF7FC8-6DAE-4EF1-BD6C-FB8606CC6B70}"/>
                </a:ext>
              </a:extLst>
            </p:cNvPr>
            <p:cNvSpPr txBox="1"/>
            <p:nvPr/>
          </p:nvSpPr>
          <p:spPr>
            <a:xfrm>
              <a:off x="4729103" y="923329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5mm</a:t>
              </a:r>
              <a:endParaRPr lang="zh-CN" altLang="en-US" sz="14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2A0F424-B48C-4745-AF31-9B84FFAA8FE6}"/>
                </a:ext>
              </a:extLst>
            </p:cNvPr>
            <p:cNvSpPr txBox="1"/>
            <p:nvPr/>
          </p:nvSpPr>
          <p:spPr>
            <a:xfrm>
              <a:off x="4729103" y="2509171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7mm</a:t>
              </a:r>
              <a:endParaRPr lang="zh-CN" altLang="en-US" sz="14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4B721B1-5515-4467-9AEA-244A4522D107}"/>
                </a:ext>
              </a:extLst>
            </p:cNvPr>
            <p:cNvSpPr txBox="1"/>
            <p:nvPr/>
          </p:nvSpPr>
          <p:spPr>
            <a:xfrm>
              <a:off x="4729103" y="3302092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8mm</a:t>
              </a:r>
              <a:endParaRPr lang="zh-CN" altLang="en-US" sz="14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486E412-E8C6-4B35-B799-F725B1C1C8BF}"/>
                </a:ext>
              </a:extLst>
            </p:cNvPr>
            <p:cNvSpPr txBox="1"/>
            <p:nvPr/>
          </p:nvSpPr>
          <p:spPr>
            <a:xfrm>
              <a:off x="4729103" y="4095013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9mm</a:t>
              </a:r>
              <a:endParaRPr lang="zh-CN" altLang="en-US" sz="14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900E96A-FD1C-4CA8-BAF3-10B024D13F9D}"/>
                </a:ext>
              </a:extLst>
            </p:cNvPr>
            <p:cNvSpPr txBox="1"/>
            <p:nvPr/>
          </p:nvSpPr>
          <p:spPr>
            <a:xfrm>
              <a:off x="4684219" y="4887934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10mm</a:t>
              </a:r>
              <a:endParaRPr lang="zh-CN" altLang="en-US" sz="1400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68B70FA-7592-4058-8D81-082BA29C996C}"/>
                </a:ext>
              </a:extLst>
            </p:cNvPr>
            <p:cNvSpPr txBox="1"/>
            <p:nvPr/>
          </p:nvSpPr>
          <p:spPr>
            <a:xfrm>
              <a:off x="4687553" y="5680855"/>
              <a:ext cx="636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11mm</a:t>
              </a:r>
              <a:endParaRPr lang="zh-CN" altLang="en-US" sz="14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D45AA40-88AA-47AB-A5A3-4C8BB6D0596D}"/>
                </a:ext>
              </a:extLst>
            </p:cNvPr>
            <p:cNvSpPr txBox="1"/>
            <p:nvPr/>
          </p:nvSpPr>
          <p:spPr>
            <a:xfrm>
              <a:off x="4684219" y="6473778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12mm</a:t>
              </a:r>
              <a:endParaRPr lang="zh-CN" altLang="en-US" sz="14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201245F-5634-40FD-A7C4-A3FCE7C9F25D}"/>
                </a:ext>
              </a:extLst>
            </p:cNvPr>
            <p:cNvSpPr txBox="1"/>
            <p:nvPr/>
          </p:nvSpPr>
          <p:spPr>
            <a:xfrm>
              <a:off x="4729103" y="171625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6mm</a:t>
              </a:r>
              <a:endParaRPr lang="zh-CN" altLang="en-US" sz="1400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E24DA3E-113D-42D3-904B-4D84EEC6D8DE}"/>
              </a:ext>
            </a:extLst>
          </p:cNvPr>
          <p:cNvGrpSpPr/>
          <p:nvPr/>
        </p:nvGrpSpPr>
        <p:grpSpPr>
          <a:xfrm>
            <a:off x="5744459" y="-19184"/>
            <a:ext cx="6447541" cy="6840000"/>
            <a:chOff x="5744459" y="-19184"/>
            <a:chExt cx="6447541" cy="684000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939089EA-E59B-43DD-8AC6-8BBAB30C7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459" y="3400816"/>
              <a:ext cx="6436989" cy="3420000"/>
            </a:xfrm>
            <a:prstGeom prst="rect">
              <a:avLst/>
            </a:prstGeom>
          </p:spPr>
        </p:pic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ACA3C5C-4162-402E-80C4-3F667EC6CCF8}"/>
                </a:ext>
              </a:extLst>
            </p:cNvPr>
            <p:cNvSpPr/>
            <p:nvPr/>
          </p:nvSpPr>
          <p:spPr>
            <a:xfrm>
              <a:off x="7960432" y="5794068"/>
              <a:ext cx="520624" cy="468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9FC2144-D793-42A9-9B05-7F3EF51B0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459" y="-19184"/>
              <a:ext cx="6447541" cy="342000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71C86B9-D1C7-40B4-BF96-5AFED42D2434}"/>
                </a:ext>
              </a:extLst>
            </p:cNvPr>
            <p:cNvSpPr txBox="1"/>
            <p:nvPr/>
          </p:nvSpPr>
          <p:spPr>
            <a:xfrm>
              <a:off x="6439771" y="92333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6mm</a:t>
              </a:r>
              <a:endParaRPr lang="zh-CN" altLang="en-US" sz="14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42B76E4-43D0-4485-B208-C517B9FBB7F4}"/>
                </a:ext>
              </a:extLst>
            </p:cNvPr>
            <p:cNvSpPr txBox="1"/>
            <p:nvPr/>
          </p:nvSpPr>
          <p:spPr>
            <a:xfrm>
              <a:off x="6439771" y="430887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7mm</a:t>
              </a:r>
              <a:endParaRPr lang="zh-CN" altLang="en-US" sz="14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09362E5-B95C-439B-AF2D-224D0A1D4382}"/>
                </a:ext>
              </a:extLst>
            </p:cNvPr>
            <p:cNvSpPr txBox="1"/>
            <p:nvPr/>
          </p:nvSpPr>
          <p:spPr>
            <a:xfrm>
              <a:off x="6439770" y="738664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8mm</a:t>
              </a:r>
              <a:endParaRPr lang="zh-CN" altLang="en-US" sz="14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A4C552A-9B02-4053-B5CC-AB8BBACA266C}"/>
                </a:ext>
              </a:extLst>
            </p:cNvPr>
            <p:cNvSpPr txBox="1"/>
            <p:nvPr/>
          </p:nvSpPr>
          <p:spPr>
            <a:xfrm>
              <a:off x="6439770" y="1077218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9mm</a:t>
              </a:r>
              <a:endParaRPr lang="zh-CN" altLang="en-US" sz="14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EB4CF10-9127-4144-969B-E0723E3D6EC4}"/>
                </a:ext>
              </a:extLst>
            </p:cNvPr>
            <p:cNvSpPr txBox="1"/>
            <p:nvPr/>
          </p:nvSpPr>
          <p:spPr>
            <a:xfrm>
              <a:off x="6439770" y="1383039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10mm</a:t>
              </a:r>
              <a:endParaRPr lang="zh-CN" altLang="en-US" sz="14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D1B9502-D6E5-4BE1-8946-34FE71B5E069}"/>
                </a:ext>
              </a:extLst>
            </p:cNvPr>
            <p:cNvSpPr txBox="1"/>
            <p:nvPr/>
          </p:nvSpPr>
          <p:spPr>
            <a:xfrm>
              <a:off x="6435381" y="1673390"/>
              <a:ext cx="636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11mm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A2FFB8A-F802-4DBA-81D3-AC332AB78E0D}"/>
                </a:ext>
              </a:extLst>
            </p:cNvPr>
            <p:cNvSpPr txBox="1"/>
            <p:nvPr/>
          </p:nvSpPr>
          <p:spPr>
            <a:xfrm>
              <a:off x="6435381" y="1980811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12mm</a:t>
              </a:r>
              <a:endParaRPr lang="zh-CN" altLang="en-US" sz="14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65B388B-E32B-48B1-AE8E-1E5A6F2D81B2}"/>
                </a:ext>
              </a:extLst>
            </p:cNvPr>
            <p:cNvSpPr txBox="1"/>
            <p:nvPr/>
          </p:nvSpPr>
          <p:spPr>
            <a:xfrm>
              <a:off x="9466965" y="200055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5mm</a:t>
              </a:r>
              <a:endParaRPr lang="zh-CN" altLang="en-US" sz="14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FFC5391-D56D-44F0-A403-574526CAE61D}"/>
                </a:ext>
              </a:extLst>
            </p:cNvPr>
            <p:cNvSpPr txBox="1"/>
            <p:nvPr/>
          </p:nvSpPr>
          <p:spPr>
            <a:xfrm>
              <a:off x="9466965" y="892552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6mm</a:t>
              </a:r>
              <a:endParaRPr lang="zh-CN" altLang="en-US" sz="14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5455219-8074-45BD-BF12-BE20194803AC}"/>
                </a:ext>
              </a:extLst>
            </p:cNvPr>
            <p:cNvSpPr txBox="1"/>
            <p:nvPr/>
          </p:nvSpPr>
          <p:spPr>
            <a:xfrm>
              <a:off x="9466965" y="1585049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7mm</a:t>
              </a:r>
              <a:endParaRPr lang="zh-CN" altLang="en-US" sz="14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B54061F-36ED-4388-8411-6FE747534036}"/>
                </a:ext>
              </a:extLst>
            </p:cNvPr>
            <p:cNvSpPr txBox="1"/>
            <p:nvPr/>
          </p:nvSpPr>
          <p:spPr>
            <a:xfrm>
              <a:off x="9466965" y="2277546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8mm</a:t>
              </a:r>
              <a:endParaRPr lang="zh-CN" altLang="en-US" sz="14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F00118C-F70D-4754-8CB2-50883C26E961}"/>
                </a:ext>
              </a:extLst>
            </p:cNvPr>
            <p:cNvSpPr txBox="1"/>
            <p:nvPr/>
          </p:nvSpPr>
          <p:spPr>
            <a:xfrm>
              <a:off x="6370570" y="3590669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6mm</a:t>
              </a:r>
              <a:endParaRPr lang="zh-CN" altLang="en-US" sz="14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18E32D4-5EE6-4739-B663-ACDEE36B2D34}"/>
                </a:ext>
              </a:extLst>
            </p:cNvPr>
            <p:cNvSpPr txBox="1"/>
            <p:nvPr/>
          </p:nvSpPr>
          <p:spPr>
            <a:xfrm>
              <a:off x="6370570" y="3929223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7mm</a:t>
              </a:r>
              <a:endParaRPr lang="zh-CN" altLang="en-US" sz="14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2B87C9C-C443-4DF4-BDA5-C74423E0BC33}"/>
                </a:ext>
              </a:extLst>
            </p:cNvPr>
            <p:cNvSpPr txBox="1"/>
            <p:nvPr/>
          </p:nvSpPr>
          <p:spPr>
            <a:xfrm>
              <a:off x="6370569" y="423700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8mm</a:t>
              </a:r>
              <a:endParaRPr lang="zh-CN" altLang="en-US" sz="14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7B4B5BD-9671-4265-87D6-47CB5C1B23EA}"/>
                </a:ext>
              </a:extLst>
            </p:cNvPr>
            <p:cNvSpPr txBox="1"/>
            <p:nvPr/>
          </p:nvSpPr>
          <p:spPr>
            <a:xfrm>
              <a:off x="6370569" y="4575554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9mm</a:t>
              </a:r>
              <a:endParaRPr lang="zh-CN" altLang="en-US" sz="14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EAF7DB0-36BD-4934-965F-3B3C1FAF16A6}"/>
                </a:ext>
              </a:extLst>
            </p:cNvPr>
            <p:cNvSpPr txBox="1"/>
            <p:nvPr/>
          </p:nvSpPr>
          <p:spPr>
            <a:xfrm>
              <a:off x="6394404" y="5385642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10mm</a:t>
              </a:r>
              <a:endParaRPr lang="zh-CN" altLang="en-US" sz="14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54CAB49-551D-4B49-87F7-32768C1A8C2E}"/>
                </a:ext>
              </a:extLst>
            </p:cNvPr>
            <p:cNvSpPr txBox="1"/>
            <p:nvPr/>
          </p:nvSpPr>
          <p:spPr>
            <a:xfrm>
              <a:off x="6390015" y="5675993"/>
              <a:ext cx="636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11mm</a:t>
              </a:r>
              <a:endParaRPr lang="zh-CN" altLang="en-US" sz="14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B32746E-2656-4B31-88CC-C9FD603ED710}"/>
                </a:ext>
              </a:extLst>
            </p:cNvPr>
            <p:cNvSpPr txBox="1"/>
            <p:nvPr/>
          </p:nvSpPr>
          <p:spPr>
            <a:xfrm>
              <a:off x="6390015" y="5983414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12mm</a:t>
              </a:r>
              <a:endParaRPr lang="zh-CN" altLang="en-US" sz="14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87FF17F-F8E4-4BCB-9371-BDC238360DCE}"/>
                </a:ext>
              </a:extLst>
            </p:cNvPr>
            <p:cNvSpPr txBox="1"/>
            <p:nvPr/>
          </p:nvSpPr>
          <p:spPr>
            <a:xfrm>
              <a:off x="9420264" y="3697195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5mm</a:t>
              </a:r>
              <a:endParaRPr lang="zh-CN" altLang="en-US" sz="14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4B50917-A22D-4FD7-AC40-73B4402E982E}"/>
                </a:ext>
              </a:extLst>
            </p:cNvPr>
            <p:cNvSpPr txBox="1"/>
            <p:nvPr/>
          </p:nvSpPr>
          <p:spPr>
            <a:xfrm>
              <a:off x="9420264" y="4212777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6mm</a:t>
              </a:r>
              <a:endParaRPr lang="zh-CN" altLang="en-US" sz="1400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1E748FC-6964-4A32-9A0F-C39A1A8E1611}"/>
                </a:ext>
              </a:extLst>
            </p:cNvPr>
            <p:cNvSpPr txBox="1"/>
            <p:nvPr/>
          </p:nvSpPr>
          <p:spPr>
            <a:xfrm>
              <a:off x="9420264" y="4754917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7mm</a:t>
              </a:r>
              <a:endParaRPr lang="zh-CN" altLang="en-US" sz="1400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6865D17-E1EC-4D84-907C-824E6AC49AA4}"/>
                </a:ext>
              </a:extLst>
            </p:cNvPr>
            <p:cNvSpPr txBox="1"/>
            <p:nvPr/>
          </p:nvSpPr>
          <p:spPr>
            <a:xfrm>
              <a:off x="9420263" y="5324418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8mm</a:t>
              </a:r>
              <a:endParaRPr lang="zh-CN" altLang="en-US" sz="1400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6BD84B11-9C27-4052-8997-1ADCC3169799}"/>
                </a:ext>
              </a:extLst>
            </p:cNvPr>
            <p:cNvCxnSpPr/>
            <p:nvPr/>
          </p:nvCxnSpPr>
          <p:spPr>
            <a:xfrm>
              <a:off x="7569200" y="2595134"/>
              <a:ext cx="7213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弧形 71">
              <a:extLst>
                <a:ext uri="{FF2B5EF4-FFF2-40B4-BE49-F238E27FC236}">
                  <a16:creationId xmlns:a16="http://schemas.microsoft.com/office/drawing/2014/main" id="{9D7392AA-937C-4B08-97E8-B962CD107B2C}"/>
                </a:ext>
              </a:extLst>
            </p:cNvPr>
            <p:cNvSpPr/>
            <p:nvPr/>
          </p:nvSpPr>
          <p:spPr>
            <a:xfrm>
              <a:off x="7730172" y="2393947"/>
              <a:ext cx="399415" cy="399415"/>
            </a:xfrm>
            <a:prstGeom prst="arc">
              <a:avLst>
                <a:gd name="adj1" fmla="val 11621387"/>
                <a:gd name="adj2" fmla="val 1014736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168E004-8D89-473E-92DF-0565C6A0FF15}"/>
                </a:ext>
              </a:extLst>
            </p:cNvPr>
            <p:cNvCxnSpPr/>
            <p:nvPr/>
          </p:nvCxnSpPr>
          <p:spPr>
            <a:xfrm>
              <a:off x="10745481" y="2595134"/>
              <a:ext cx="7213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弧形 73">
              <a:extLst>
                <a:ext uri="{FF2B5EF4-FFF2-40B4-BE49-F238E27FC236}">
                  <a16:creationId xmlns:a16="http://schemas.microsoft.com/office/drawing/2014/main" id="{9A7F4124-043A-41DD-89DF-74FFD8E483B1}"/>
                </a:ext>
              </a:extLst>
            </p:cNvPr>
            <p:cNvSpPr/>
            <p:nvPr/>
          </p:nvSpPr>
          <p:spPr>
            <a:xfrm rot="16200000">
              <a:off x="10906453" y="2393947"/>
              <a:ext cx="399415" cy="399415"/>
            </a:xfrm>
            <a:prstGeom prst="arc">
              <a:avLst>
                <a:gd name="adj1" fmla="val 11621387"/>
                <a:gd name="adj2" fmla="val 1014736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14E26E4-2535-477A-A1C9-9AD1E609DDA9}"/>
                </a:ext>
              </a:extLst>
            </p:cNvPr>
            <p:cNvCxnSpPr/>
            <p:nvPr/>
          </p:nvCxnSpPr>
          <p:spPr>
            <a:xfrm>
              <a:off x="10745481" y="6064447"/>
              <a:ext cx="7213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弧形 75">
              <a:extLst>
                <a:ext uri="{FF2B5EF4-FFF2-40B4-BE49-F238E27FC236}">
                  <a16:creationId xmlns:a16="http://schemas.microsoft.com/office/drawing/2014/main" id="{459D5448-76E8-49C7-B004-B795CE9157FC}"/>
                </a:ext>
              </a:extLst>
            </p:cNvPr>
            <p:cNvSpPr/>
            <p:nvPr/>
          </p:nvSpPr>
          <p:spPr>
            <a:xfrm rot="16200000">
              <a:off x="10906453" y="5863260"/>
              <a:ext cx="399415" cy="399415"/>
            </a:xfrm>
            <a:prstGeom prst="arc">
              <a:avLst>
                <a:gd name="adj1" fmla="val 11621387"/>
                <a:gd name="adj2" fmla="val 1014736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1564AAC7-6D08-4460-BE04-E48BCB5E4F37}"/>
                </a:ext>
              </a:extLst>
            </p:cNvPr>
            <p:cNvCxnSpPr>
              <a:cxnSpLocks/>
            </p:cNvCxnSpPr>
            <p:nvPr/>
          </p:nvCxnSpPr>
          <p:spPr>
            <a:xfrm>
              <a:off x="11094720" y="5720924"/>
              <a:ext cx="0" cy="676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1B5669C9-1503-4504-9CC6-F6DFE83DAF38}"/>
                </a:ext>
              </a:extLst>
            </p:cNvPr>
            <p:cNvCxnSpPr/>
            <p:nvPr/>
          </p:nvCxnSpPr>
          <p:spPr>
            <a:xfrm>
              <a:off x="7819691" y="6015134"/>
              <a:ext cx="7213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弧形 84">
              <a:extLst>
                <a:ext uri="{FF2B5EF4-FFF2-40B4-BE49-F238E27FC236}">
                  <a16:creationId xmlns:a16="http://schemas.microsoft.com/office/drawing/2014/main" id="{2166F8A9-75D5-48BA-91B4-1DD7139CD031}"/>
                </a:ext>
              </a:extLst>
            </p:cNvPr>
            <p:cNvSpPr/>
            <p:nvPr/>
          </p:nvSpPr>
          <p:spPr>
            <a:xfrm>
              <a:off x="7980663" y="5813947"/>
              <a:ext cx="399415" cy="399415"/>
            </a:xfrm>
            <a:prstGeom prst="arc">
              <a:avLst>
                <a:gd name="adj1" fmla="val 11621387"/>
                <a:gd name="adj2" fmla="val 1014736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9F8EE513-34EF-4659-99DF-BB25C0260131}"/>
                </a:ext>
              </a:extLst>
            </p:cNvPr>
            <p:cNvCxnSpPr>
              <a:cxnSpLocks/>
            </p:cNvCxnSpPr>
            <p:nvPr/>
          </p:nvCxnSpPr>
          <p:spPr>
            <a:xfrm>
              <a:off x="8168930" y="5671611"/>
              <a:ext cx="0" cy="676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21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20C050-9D45-401D-8704-24B019B92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25"/>
          <a:stretch/>
        </p:blipFill>
        <p:spPr>
          <a:xfrm>
            <a:off x="2351914" y="542099"/>
            <a:ext cx="3907745" cy="2846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BA332E-3969-422A-B3DC-E03955C80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9" r="8936"/>
          <a:stretch/>
        </p:blipFill>
        <p:spPr>
          <a:xfrm>
            <a:off x="2418607" y="3922225"/>
            <a:ext cx="3907745" cy="284615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0E71E2B7-9E99-4F43-8516-34A8EF6C73A8}"/>
              </a:ext>
            </a:extLst>
          </p:cNvPr>
          <p:cNvGrpSpPr/>
          <p:nvPr/>
        </p:nvGrpSpPr>
        <p:grpSpPr>
          <a:xfrm>
            <a:off x="87150" y="1420507"/>
            <a:ext cx="2468224" cy="3154571"/>
            <a:chOff x="87150" y="1420507"/>
            <a:chExt cx="2468224" cy="315457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72D02A1-7465-4D6B-8674-3D6892BFF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71" y="1974505"/>
              <a:ext cx="2253236" cy="2600573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9A1335C-0E07-4569-886A-37682B70D022}"/>
                </a:ext>
              </a:extLst>
            </p:cNvPr>
            <p:cNvSpPr txBox="1"/>
            <p:nvPr/>
          </p:nvSpPr>
          <p:spPr>
            <a:xfrm>
              <a:off x="850621" y="2140514"/>
              <a:ext cx="941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diode </a:t>
              </a:r>
            </a:p>
            <a:p>
              <a:r>
                <a:rPr lang="en-US" altLang="zh-CN" dirty="0"/>
                <a:t>varactor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12D4F3-B649-4EF9-9FE6-568258D40788}"/>
                </a:ext>
              </a:extLst>
            </p:cNvPr>
            <p:cNvSpPr txBox="1"/>
            <p:nvPr/>
          </p:nvSpPr>
          <p:spPr>
            <a:xfrm>
              <a:off x="1062218" y="420574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gap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19AC139-FB73-4EC4-A515-930499655C6D}"/>
                </a:ext>
              </a:extLst>
            </p:cNvPr>
            <p:cNvSpPr txBox="1"/>
            <p:nvPr/>
          </p:nvSpPr>
          <p:spPr>
            <a:xfrm>
              <a:off x="1601267" y="266529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inductor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49F4583-3EA5-4D3E-B1C1-D844750FA295}"/>
                </a:ext>
              </a:extLst>
            </p:cNvPr>
            <p:cNvSpPr txBox="1"/>
            <p:nvPr/>
          </p:nvSpPr>
          <p:spPr>
            <a:xfrm>
              <a:off x="87150" y="266529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inductor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C4B7F7F-9BC3-492B-8BBF-22042C7C433E}"/>
                </a:ext>
              </a:extLst>
            </p:cNvPr>
            <p:cNvSpPr txBox="1"/>
            <p:nvPr/>
          </p:nvSpPr>
          <p:spPr>
            <a:xfrm>
              <a:off x="433839" y="1420507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 voltage supply</a:t>
              </a:r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A73B504-DE38-42F1-9DA0-FEA8F22440B7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564204" y="1789839"/>
              <a:ext cx="757058" cy="350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C2F25FF-4D1D-4DD5-A5C6-BD482AF307FB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1321262" y="1789839"/>
              <a:ext cx="685250" cy="4061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29849B3-6648-4592-8031-B57BF1DB524F}"/>
              </a:ext>
            </a:extLst>
          </p:cNvPr>
          <p:cNvSpPr txBox="1"/>
          <p:nvPr/>
        </p:nvSpPr>
        <p:spPr>
          <a:xfrm>
            <a:off x="3779484" y="274320"/>
            <a:ext cx="189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Vara</a:t>
            </a:r>
            <a:r>
              <a:rPr lang="en-US" altLang="zh-CN" dirty="0"/>
              <a:t>-SRR + Cross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22A44A-26D3-4240-AB18-F31A3042F031}"/>
              </a:ext>
            </a:extLst>
          </p:cNvPr>
          <p:cNvSpPr txBox="1"/>
          <p:nvPr/>
        </p:nvSpPr>
        <p:spPr>
          <a:xfrm>
            <a:off x="3256905" y="3656032"/>
            <a:ext cx="293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Vara</a:t>
            </a:r>
            <a:r>
              <a:rPr lang="en-US" altLang="zh-CN" dirty="0"/>
              <a:t>-SRR + transmission line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982DA2-6231-4546-A6F8-A08E5A618E39}"/>
              </a:ext>
            </a:extLst>
          </p:cNvPr>
          <p:cNvSpPr txBox="1"/>
          <p:nvPr/>
        </p:nvSpPr>
        <p:spPr>
          <a:xfrm>
            <a:off x="0" y="0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Experiment results(2)</a:t>
            </a:r>
            <a:endParaRPr lang="zh-CN" altLang="en-US" sz="20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7F9A0C1-4563-476F-AF6B-031D0605A1FC}"/>
              </a:ext>
            </a:extLst>
          </p:cNvPr>
          <p:cNvGrpSpPr/>
          <p:nvPr/>
        </p:nvGrpSpPr>
        <p:grpSpPr>
          <a:xfrm>
            <a:off x="7030183" y="643652"/>
            <a:ext cx="4996447" cy="5431589"/>
            <a:chOff x="7030183" y="643652"/>
            <a:chExt cx="4996447" cy="543158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B1B49F4-E515-4CAA-B001-AF90D39919FA}"/>
                </a:ext>
              </a:extLst>
            </p:cNvPr>
            <p:cNvGrpSpPr/>
            <p:nvPr/>
          </p:nvGrpSpPr>
          <p:grpSpPr>
            <a:xfrm>
              <a:off x="7030183" y="1069825"/>
              <a:ext cx="4996447" cy="5005416"/>
              <a:chOff x="7030183" y="1069825"/>
              <a:chExt cx="4996447" cy="5005416"/>
            </a:xfrm>
          </p:grpSpPr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AC6FBD75-C1E7-4D04-BE39-F2A077D061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" r="53136"/>
              <a:stretch/>
            </p:blipFill>
            <p:spPr>
              <a:xfrm>
                <a:off x="9561204" y="1069825"/>
                <a:ext cx="2465426" cy="5005415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432C8B61-BCCD-40F2-812E-E05B47E089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385" r="6360"/>
              <a:stretch/>
            </p:blipFill>
            <p:spPr>
              <a:xfrm>
                <a:off x="7030183" y="1069826"/>
                <a:ext cx="2543647" cy="5005415"/>
              </a:xfrm>
              <a:prstGeom prst="rect">
                <a:avLst/>
              </a:prstGeom>
            </p:spPr>
          </p:pic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8D69B6BE-018E-4D48-9549-D89DCA1D5EFF}"/>
                  </a:ext>
                </a:extLst>
              </p:cNvPr>
              <p:cNvCxnSpPr/>
              <p:nvPr/>
            </p:nvCxnSpPr>
            <p:spPr>
              <a:xfrm>
                <a:off x="8764281" y="5383727"/>
                <a:ext cx="721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弧形 25">
                <a:extLst>
                  <a:ext uri="{FF2B5EF4-FFF2-40B4-BE49-F238E27FC236}">
                    <a16:creationId xmlns:a16="http://schemas.microsoft.com/office/drawing/2014/main" id="{425B61C7-91A5-4854-951A-3B9033A55869}"/>
                  </a:ext>
                </a:extLst>
              </p:cNvPr>
              <p:cNvSpPr/>
              <p:nvPr/>
            </p:nvSpPr>
            <p:spPr>
              <a:xfrm rot="16200000">
                <a:off x="8925253" y="5182540"/>
                <a:ext cx="399415" cy="399415"/>
              </a:xfrm>
              <a:prstGeom prst="arc">
                <a:avLst>
                  <a:gd name="adj1" fmla="val 12588113"/>
                  <a:gd name="adj2" fmla="val 921608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A2A563FB-F568-454C-841C-1F3A11A80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3520" y="5040204"/>
                <a:ext cx="0" cy="676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21B7FEE9-99CC-48F9-B285-5C3991B07552}"/>
                  </a:ext>
                </a:extLst>
              </p:cNvPr>
              <p:cNvCxnSpPr/>
              <p:nvPr/>
            </p:nvCxnSpPr>
            <p:spPr>
              <a:xfrm>
                <a:off x="11215392" y="5385206"/>
                <a:ext cx="721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弧形 29">
                <a:extLst>
                  <a:ext uri="{FF2B5EF4-FFF2-40B4-BE49-F238E27FC236}">
                    <a16:creationId xmlns:a16="http://schemas.microsoft.com/office/drawing/2014/main" id="{82A6B946-5162-43B5-80A8-3BAA57F5A297}"/>
                  </a:ext>
                </a:extLst>
              </p:cNvPr>
              <p:cNvSpPr/>
              <p:nvPr/>
            </p:nvSpPr>
            <p:spPr>
              <a:xfrm>
                <a:off x="11376364" y="5184019"/>
                <a:ext cx="399415" cy="399415"/>
              </a:xfrm>
              <a:prstGeom prst="arc">
                <a:avLst>
                  <a:gd name="adj1" fmla="val 12325408"/>
                  <a:gd name="adj2" fmla="val 919847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29FFC6C5-2989-4EC5-887E-D64FD4CAEA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64631" y="5041683"/>
                <a:ext cx="0" cy="676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E13E2F9-9EBD-48CF-B901-F5D2CAD79C3C}"/>
                  </a:ext>
                </a:extLst>
              </p:cNvPr>
              <p:cNvSpPr txBox="1"/>
              <p:nvPr/>
            </p:nvSpPr>
            <p:spPr>
              <a:xfrm>
                <a:off x="8857874" y="1669758"/>
                <a:ext cx="4667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zh-CN" dirty="0"/>
                  <a:t>S</a:t>
                </a:r>
                <a:r>
                  <a:rPr lang="en-CA" altLang="zh-CN" baseline="-25000" dirty="0"/>
                  <a:t>21</a:t>
                </a:r>
              </a:p>
              <a:p>
                <a:r>
                  <a:rPr lang="en-CA" altLang="zh-CN" dirty="0">
                    <a:solidFill>
                      <a:srgbClr val="FF0000"/>
                    </a:solidFill>
                  </a:rPr>
                  <a:t>S</a:t>
                </a:r>
                <a:r>
                  <a:rPr lang="en-CA" altLang="zh-CN" baseline="-25000" dirty="0">
                    <a:solidFill>
                      <a:srgbClr val="FF0000"/>
                    </a:solidFill>
                  </a:rPr>
                  <a:t>12</a:t>
                </a:r>
                <a:endParaRPr lang="zh-CN" altLang="en-US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80F7299-41A6-47EC-AFA7-F324D850ACD0}"/>
                  </a:ext>
                </a:extLst>
              </p:cNvPr>
              <p:cNvSpPr txBox="1"/>
              <p:nvPr/>
            </p:nvSpPr>
            <p:spPr>
              <a:xfrm>
                <a:off x="11341379" y="1669758"/>
                <a:ext cx="4667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zh-CN" dirty="0">
                    <a:solidFill>
                      <a:srgbClr val="003EFF"/>
                    </a:solidFill>
                  </a:rPr>
                  <a:t>S</a:t>
                </a:r>
                <a:r>
                  <a:rPr lang="en-CA" altLang="zh-CN" baseline="-25000" dirty="0">
                    <a:solidFill>
                      <a:srgbClr val="003EFF"/>
                    </a:solidFill>
                  </a:rPr>
                  <a:t>21</a:t>
                </a:r>
              </a:p>
              <a:p>
                <a:r>
                  <a:rPr lang="en-CA" altLang="zh-CN" dirty="0">
                    <a:solidFill>
                      <a:srgbClr val="FF0000"/>
                    </a:solidFill>
                  </a:rPr>
                  <a:t>S</a:t>
                </a:r>
                <a:r>
                  <a:rPr lang="en-CA" altLang="zh-CN" baseline="-25000" dirty="0">
                    <a:solidFill>
                      <a:srgbClr val="FF0000"/>
                    </a:solidFill>
                  </a:rPr>
                  <a:t>12</a:t>
                </a:r>
                <a:endParaRPr lang="zh-CN" altLang="en-US" baseline="-25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D8D0482-2C41-4B64-B22D-8C0241255B5C}"/>
                </a:ext>
              </a:extLst>
            </p:cNvPr>
            <p:cNvSpPr txBox="1"/>
            <p:nvPr/>
          </p:nvSpPr>
          <p:spPr>
            <a:xfrm>
              <a:off x="8153021" y="643652"/>
              <a:ext cx="3361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Observe Reciprocal Phenomenon 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461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30092-DBD6-4943-B5E6-B7DA98E2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227"/>
            <a:ext cx="10515600" cy="2306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Next step</a:t>
            </a:r>
          </a:p>
          <a:p>
            <a:r>
              <a:rPr lang="en-US" altLang="zh-CN" dirty="0"/>
              <a:t>Use RO5880 board to reduce the damping of the SRR.</a:t>
            </a:r>
          </a:p>
          <a:p>
            <a:r>
              <a:rPr lang="en-US" altLang="zh-CN" dirty="0"/>
              <a:t>Data analysis: fitting, check phase…(2</a:t>
            </a:r>
            <a:r>
              <a:rPr lang="el-GR" altLang="zh-CN" dirty="0"/>
              <a:t>π</a:t>
            </a:r>
            <a:r>
              <a:rPr lang="en-US" altLang="zh-CN" dirty="0"/>
              <a:t> jump or not)</a:t>
            </a:r>
          </a:p>
          <a:p>
            <a:endParaRPr lang="en-US" altLang="zh-CN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07A0D48-A0C9-43B0-8E28-5F393EC9714E}"/>
              </a:ext>
            </a:extLst>
          </p:cNvPr>
          <p:cNvSpPr txBox="1">
            <a:spLocks/>
          </p:cNvSpPr>
          <p:nvPr/>
        </p:nvSpPr>
        <p:spPr>
          <a:xfrm>
            <a:off x="838200" y="1084349"/>
            <a:ext cx="10515600" cy="2217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dirty="0"/>
              <a:t>Summary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CN" dirty="0"/>
              <a:t>The level attraction has been observed in metamaterial (SRR).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Currently there is no evidence for non-reciprocal phenomenon.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541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121</Words>
  <Application>Microsoft Office PowerPoint</Application>
  <PresentationFormat>宽屏</PresentationFormat>
  <Paragraphs>59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Arial</vt:lpstr>
      <vt:lpstr>Times New Roman</vt:lpstr>
      <vt:lpstr>Office 主题​​</vt:lpstr>
      <vt:lpstr>Level attraction in Metamaterials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Yutong Zhao</dc:creator>
  <cp:lastModifiedBy>Yutong Zhao</cp:lastModifiedBy>
  <cp:revision>45</cp:revision>
  <dcterms:created xsi:type="dcterms:W3CDTF">2019-02-25T15:43:35Z</dcterms:created>
  <dcterms:modified xsi:type="dcterms:W3CDTF">2019-02-25T23:22:06Z</dcterms:modified>
</cp:coreProperties>
</file>