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4660"/>
  </p:normalViewPr>
  <p:slideViewPr>
    <p:cSldViewPr snapToGrid="0">
      <p:cViewPr>
        <p:scale>
          <a:sx n="75" d="100"/>
          <a:sy n="75" d="100"/>
        </p:scale>
        <p:origin x="32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467CF-54D1-44D5-9242-F97F9B7E5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96D6F0-7C93-4036-9A07-AA05F2030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044379-419A-4087-A36F-E4FAE8AF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5DE0-9FAB-4499-B61E-B785A079B048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ED4C0-F5A3-4453-9500-9F8DCF1A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1ECC7-B0C5-4998-9A02-D0EFCB1D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D5C3-F84E-483D-BEDC-D21FBF222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59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11FC8-E049-4CAA-B417-A77E78B0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0F61C3-35CC-4E61-A03B-E44934409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71C16E-9FF4-4223-8E2E-2C332701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5DE0-9FAB-4499-B61E-B785A079B048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15D56-73D2-4825-99DB-2F213725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2FE49-793C-4F8B-924E-E9238E92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D5C3-F84E-483D-BEDC-D21FBF222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95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F1F714-12DA-43A7-9872-AEE482280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23C5C8-2930-4DBD-8AD1-5352F4A37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4CBE0-C205-49A9-97A0-65922E58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5DE0-9FAB-4499-B61E-B785A079B048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A6B2E-8593-42BF-B973-C7232D27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BCDA2B-5A36-4496-8742-2C56AA99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D5C3-F84E-483D-BEDC-D21FBF222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68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FB2FD-A281-4DB1-AEF9-CF781D95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FD24F-C609-440F-A35F-81A4F3DD2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6DFDE-71AD-448B-A627-3DC9F405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5DE0-9FAB-4499-B61E-B785A079B048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141B9-C570-41C2-A20C-A4043C61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006215-8F19-4A34-9AB7-EFFE2F79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D5C3-F84E-483D-BEDC-D21FBF222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69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5D379-9253-409C-BEAF-CAA0A422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A0076-9725-48FB-B5E4-5BF4D7EBD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D32EB2-2504-4C13-8DB3-31A0D0A4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5DE0-9FAB-4499-B61E-B785A079B048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5B8C7-2335-4787-8186-F22B1AC1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A9598-CD25-40BB-B7CB-7441E5E2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D5C3-F84E-483D-BEDC-D21FBF222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54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D1364-9C4A-4A62-8440-66860285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67BBD-0008-4DBF-85CA-DE6E96176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2DBF76-6AD9-40B8-995B-E2A2A7D5A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6D796F-2BA0-439D-969C-76A07372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5DE0-9FAB-4499-B61E-B785A079B048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1F424-6675-433E-B2CF-C0FFA702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C030B3-FD43-46A3-85D5-B664D56D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D5C3-F84E-483D-BEDC-D21FBF222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8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A2BCA-A42A-4F17-A407-0999D300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03813-82BF-41D6-B6DE-E2E95DB1F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FB4267-088C-48F2-A8D3-AC922C558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C53DE9-2D08-48A1-8FDC-4558D4738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34A716-5E53-4EF4-9156-5DC94FD35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A45918-F53E-4344-965A-6764ACA6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5DE0-9FAB-4499-B61E-B785A079B048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74F8A3-DCD3-49C8-B296-A665844F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B78643-11D3-4644-9D7D-398C9404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D5C3-F84E-483D-BEDC-D21FBF222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90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8CBC1-F47A-4A3C-B93E-3AB42619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309C8A-C10E-4893-AE73-37985232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5DE0-9FAB-4499-B61E-B785A079B048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23F55E-55D8-457E-88B0-E0AE74FF7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7082CA-42CE-4776-8543-D34F8A80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D5C3-F84E-483D-BEDC-D21FBF222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07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B90390-BA07-4815-AD20-9CC45B9A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5DE0-9FAB-4499-B61E-B785A079B048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808767-36BF-487C-A00A-045CD943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F15162-AB5B-46BF-8090-9CC6062D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D5C3-F84E-483D-BEDC-D21FBF222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11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7CDC1-4EE1-4ED1-88B6-02D74BD9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C69A6-6BC3-44F5-BBB0-26C051F01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46D5A-70CB-446D-9E31-15F0688A3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CB3EB8-7BDA-4C4C-B607-CE5AB2AD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5DE0-9FAB-4499-B61E-B785A079B048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FCF36B-4748-4F23-AA5D-DBE3F20A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92F320-295D-4E11-AFEC-17F4C712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D5C3-F84E-483D-BEDC-D21FBF222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01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CFB82-842A-4BF9-A6A8-E553C86E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D9E16C-3FA0-4A94-8357-C93B5245A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524C04-5949-47EB-AC0A-722DC9FD7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70E5B-DF53-4DF8-A6DB-29FE7DF7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5DE0-9FAB-4499-B61E-B785A079B048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1C7A33-4A45-49E0-B8F0-04EA1B5C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F8CF51-582C-4BC5-BFA2-6A3AE82F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1D5C3-F84E-483D-BEDC-D21FBF222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02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05D31C-26F1-48AA-B709-35CEA405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4D88A0-D708-4EDB-866A-93E7FAB16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8AC97-EB08-482F-8CF0-51FFD4DC7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55DE0-9FAB-4499-B61E-B785A079B048}" type="datetimeFigureOut">
              <a:rPr lang="zh-CN" altLang="en-US" smtClean="0"/>
              <a:t>2019/5/6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8664B-2775-4078-A441-7C9DE6988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68132-D4D8-4DAA-99CE-CE0C71A76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1D5C3-F84E-483D-BEDC-D21FBF222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46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jpe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692B8-D946-4211-8C0E-10C1471C0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Measuring the field distribution of a planar cavity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A025D6-0848-45B8-BF31-E0F32E367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8622"/>
            <a:ext cx="9144000" cy="959177"/>
          </a:xfrm>
        </p:spPr>
        <p:txBody>
          <a:bodyPr/>
          <a:lstStyle/>
          <a:p>
            <a:r>
              <a:rPr lang="en-US" altLang="zh-CN" dirty="0"/>
              <a:t>Yutong Zhao</a:t>
            </a:r>
          </a:p>
          <a:p>
            <a:r>
              <a:rPr lang="en-US" altLang="zh-CN" dirty="0"/>
              <a:t>May 6</a:t>
            </a:r>
            <a:r>
              <a:rPr lang="en-US" altLang="zh-CN" baseline="30000" dirty="0"/>
              <a:t>th</a:t>
            </a:r>
            <a:r>
              <a:rPr lang="en-US" altLang="zh-CN" dirty="0"/>
              <a:t> 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97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ABFF4-5442-47AD-9DA3-79DCD997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7265"/>
          </a:xfrm>
        </p:spPr>
        <p:txBody>
          <a:bodyPr/>
          <a:lstStyle/>
          <a:p>
            <a:r>
              <a:rPr lang="en-US" altLang="zh-CN" dirty="0"/>
              <a:t>Experiment setup</a:t>
            </a:r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155A8F3-3237-4A71-9148-5A19847F511D}"/>
              </a:ext>
            </a:extLst>
          </p:cNvPr>
          <p:cNvGrpSpPr/>
          <p:nvPr/>
        </p:nvGrpSpPr>
        <p:grpSpPr>
          <a:xfrm>
            <a:off x="1009410" y="1064983"/>
            <a:ext cx="5448865" cy="5500541"/>
            <a:chOff x="645668" y="1027521"/>
            <a:chExt cx="5448865" cy="5500541"/>
          </a:xfrm>
        </p:grpSpPr>
        <p:pic>
          <p:nvPicPr>
            <p:cNvPr id="7" name="图片 6" descr="图片包含 墙壁, 室内&#10;&#10;描述已自动生成">
              <a:extLst>
                <a:ext uri="{FF2B5EF4-FFF2-40B4-BE49-F238E27FC236}">
                  <a16:creationId xmlns:a16="http://schemas.microsoft.com/office/drawing/2014/main" id="{291F144B-0F70-4DC4-9887-B9A1E928C2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7" t="11451" b="16338"/>
            <a:stretch/>
          </p:blipFill>
          <p:spPr>
            <a:xfrm rot="5400000">
              <a:off x="1085405" y="2600475"/>
              <a:ext cx="4001677" cy="2194378"/>
            </a:xfrm>
            <a:prstGeom prst="rect">
              <a:avLst/>
            </a:prstGeom>
          </p:spPr>
        </p:pic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9ACF4F5-7829-4E15-A479-4F5B074C9FBD}"/>
                </a:ext>
              </a:extLst>
            </p:cNvPr>
            <p:cNvCxnSpPr/>
            <p:nvPr/>
          </p:nvCxnSpPr>
          <p:spPr>
            <a:xfrm>
              <a:off x="3971329" y="2290714"/>
              <a:ext cx="424207" cy="848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91D0D649-E6CB-46C8-BC55-52CB49B309D6}"/>
                    </a:ext>
                  </a:extLst>
                </p:cNvPr>
                <p:cNvSpPr/>
                <p:nvPr/>
              </p:nvSpPr>
              <p:spPr>
                <a:xfrm>
                  <a:off x="4395536" y="2130458"/>
                  <a:ext cx="1335961" cy="688156"/>
                </a:xfrm>
                <a:prstGeom prst="rect">
                  <a:avLst/>
                </a:prstGeom>
                <a:noFill/>
                <a:ln w="25400"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50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terminator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91D0D649-E6CB-46C8-BC55-52CB49B309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5536" y="2130458"/>
                  <a:ext cx="1335961" cy="688156"/>
                </a:xfrm>
                <a:prstGeom prst="rect">
                  <a:avLst/>
                </a:prstGeom>
                <a:blipFill>
                  <a:blip r:embed="rId4"/>
                  <a:stretch>
                    <a:fillRect b="-8547"/>
                  </a:stretch>
                </a:blipFill>
                <a:ln w="25400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FC3054D-7AD4-49B1-AC7A-EA1179FE64DF}"/>
                </a:ext>
              </a:extLst>
            </p:cNvPr>
            <p:cNvSpPr/>
            <p:nvPr/>
          </p:nvSpPr>
          <p:spPr>
            <a:xfrm>
              <a:off x="3059575" y="5839906"/>
              <a:ext cx="1335961" cy="688156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Signal generator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4DB1C70-1A26-4C68-83E1-8DDD17C59A02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3630393" y="5519394"/>
              <a:ext cx="97163" cy="3205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249880EB-6991-4A29-B0B6-BF71F351DBAF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3040721" y="1461153"/>
              <a:ext cx="0" cy="5844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559A500-ED5C-46AF-BD9B-753BCD1BD6B7}"/>
                </a:ext>
              </a:extLst>
            </p:cNvPr>
            <p:cNvSpPr/>
            <p:nvPr/>
          </p:nvSpPr>
          <p:spPr>
            <a:xfrm>
              <a:off x="2199669" y="1027521"/>
              <a:ext cx="1682104" cy="4336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Signal Analyzer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6" name="图片 15" descr="图片包含 墙壁, 室内&#10;&#10;描述已自动生成">
              <a:extLst>
                <a:ext uri="{FF2B5EF4-FFF2-40B4-BE49-F238E27FC236}">
                  <a16:creationId xmlns:a16="http://schemas.microsoft.com/office/drawing/2014/main" id="{C56DD997-BE74-471D-9DCE-5BB955C636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41" t="43872" r="40113" b="47927"/>
            <a:stretch/>
          </p:blipFill>
          <p:spPr>
            <a:xfrm rot="5400000">
              <a:off x="4400934" y="3752467"/>
              <a:ext cx="1325164" cy="1418236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9E85EBC-C40D-4693-8727-10D0449520DC}"/>
                </a:ext>
              </a:extLst>
            </p:cNvPr>
            <p:cNvSpPr txBox="1"/>
            <p:nvPr/>
          </p:nvSpPr>
          <p:spPr>
            <a:xfrm>
              <a:off x="4183432" y="3460449"/>
              <a:ext cx="19111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Magnetic field probe</a:t>
              </a:r>
              <a:endParaRPr lang="zh-CN" altLang="en-US" sz="1600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D87F391-424D-4963-BF0F-28FFF5F707AA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3254767" y="3998536"/>
              <a:ext cx="1099631" cy="4630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B4157F2-F68F-4C79-99F1-CCEC3FD4907B}"/>
                </a:ext>
              </a:extLst>
            </p:cNvPr>
            <p:cNvSpPr/>
            <p:nvPr/>
          </p:nvSpPr>
          <p:spPr>
            <a:xfrm>
              <a:off x="2973188" y="3857133"/>
              <a:ext cx="281571" cy="22972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124F721-AE71-483C-BA24-010461F883A4}"/>
                </a:ext>
              </a:extLst>
            </p:cNvPr>
            <p:cNvSpPr txBox="1"/>
            <p:nvPr/>
          </p:nvSpPr>
          <p:spPr>
            <a:xfrm>
              <a:off x="645668" y="2633948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3D stage</a:t>
              </a:r>
              <a:endParaRPr lang="zh-CN" altLang="en-US" dirty="0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458BEA3-1FFE-4680-B137-CEB7F2561B8C}"/>
                </a:ext>
              </a:extLst>
            </p:cNvPr>
            <p:cNvCxnSpPr>
              <a:stCxn id="23" idx="3"/>
            </p:cNvCxnSpPr>
            <p:nvPr/>
          </p:nvCxnSpPr>
          <p:spPr>
            <a:xfrm>
              <a:off x="1644659" y="2818614"/>
              <a:ext cx="10796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ED80CF4-CA21-4036-B8E2-76F0DDC0FECE}"/>
              </a:ext>
            </a:extLst>
          </p:cNvPr>
          <p:cNvGrpSpPr/>
          <p:nvPr/>
        </p:nvGrpSpPr>
        <p:grpSpPr>
          <a:xfrm>
            <a:off x="141277" y="3817259"/>
            <a:ext cx="1940163" cy="2978165"/>
            <a:chOff x="48891" y="3815254"/>
            <a:chExt cx="1940163" cy="2978165"/>
          </a:xfrm>
        </p:grpSpPr>
        <p:pic>
          <p:nvPicPr>
            <p:cNvPr id="1026" name="Picture 2" descr="âmagnetic field probeâçå¾çæç´¢ç»æ">
              <a:extLst>
                <a:ext uri="{FF2B5EF4-FFF2-40B4-BE49-F238E27FC236}">
                  <a16:creationId xmlns:a16="http://schemas.microsoft.com/office/drawing/2014/main" id="{2ACBCED4-E8C7-4D3A-913B-14CF5D1068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3" r="76068"/>
            <a:stretch/>
          </p:blipFill>
          <p:spPr bwMode="auto">
            <a:xfrm>
              <a:off x="397239" y="4219902"/>
              <a:ext cx="535115" cy="2469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âmagnetic field probeâçå¾çæç´¢ç»æ">
              <a:extLst>
                <a:ext uri="{FF2B5EF4-FFF2-40B4-BE49-F238E27FC236}">
                  <a16:creationId xmlns:a16="http://schemas.microsoft.com/office/drawing/2014/main" id="{5AFC1727-7FD1-4C11-A954-DB4197DF00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49" t="246" r="46652" b="-246"/>
            <a:stretch/>
          </p:blipFill>
          <p:spPr bwMode="auto">
            <a:xfrm>
              <a:off x="1009410" y="4219902"/>
              <a:ext cx="535115" cy="2469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A42E37C-30A1-4FE0-B062-993CA447E109}"/>
                </a:ext>
              </a:extLst>
            </p:cNvPr>
            <p:cNvSpPr txBox="1"/>
            <p:nvPr/>
          </p:nvSpPr>
          <p:spPr>
            <a:xfrm>
              <a:off x="48891" y="6424087"/>
              <a:ext cx="960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Electric 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11EB35F-5113-4A0F-9289-E2109B6848BB}"/>
                </a:ext>
              </a:extLst>
            </p:cNvPr>
            <p:cNvSpPr txBox="1"/>
            <p:nvPr/>
          </p:nvSpPr>
          <p:spPr>
            <a:xfrm>
              <a:off x="932354" y="6424086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Magnetic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48A867D-A358-4954-BEF8-0EAA39B6C53D}"/>
                </a:ext>
              </a:extLst>
            </p:cNvPr>
            <p:cNvSpPr txBox="1"/>
            <p:nvPr/>
          </p:nvSpPr>
          <p:spPr>
            <a:xfrm>
              <a:off x="269352" y="3815254"/>
              <a:ext cx="13260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Commercial</a:t>
              </a:r>
            </a:p>
            <a:p>
              <a:pPr algn="ctr"/>
              <a:r>
                <a:rPr lang="en-US" altLang="zh-CN" dirty="0"/>
                <a:t> products</a:t>
              </a:r>
              <a:endParaRPr lang="zh-CN" altLang="en-US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E0F0EDD-FAC5-40CE-A957-1D2952DC66CF}"/>
              </a:ext>
            </a:extLst>
          </p:cNvPr>
          <p:cNvGrpSpPr/>
          <p:nvPr/>
        </p:nvGrpSpPr>
        <p:grpSpPr>
          <a:xfrm>
            <a:off x="8259764" y="1447815"/>
            <a:ext cx="3120706" cy="344748"/>
            <a:chOff x="8136611" y="1733617"/>
            <a:chExt cx="3120706" cy="344748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70098F4-B463-4EEB-820B-3591B03A68AE}"/>
                </a:ext>
              </a:extLst>
            </p:cNvPr>
            <p:cNvSpPr/>
            <p:nvPr/>
          </p:nvSpPr>
          <p:spPr>
            <a:xfrm>
              <a:off x="8136611" y="1733617"/>
              <a:ext cx="777922" cy="344078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412F9D6-19C0-4EFE-A0ED-B82EF3931DF1}"/>
                </a:ext>
              </a:extLst>
            </p:cNvPr>
            <p:cNvSpPr/>
            <p:nvPr/>
          </p:nvSpPr>
          <p:spPr>
            <a:xfrm>
              <a:off x="10479395" y="1733617"/>
              <a:ext cx="777922" cy="344078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16E66F7-13C9-40B4-BB78-383BE201532E}"/>
                </a:ext>
              </a:extLst>
            </p:cNvPr>
            <p:cNvSpPr/>
            <p:nvPr/>
          </p:nvSpPr>
          <p:spPr>
            <a:xfrm>
              <a:off x="9177967" y="1734287"/>
              <a:ext cx="1037994" cy="344078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Cavity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CDE4B78B-E80E-45BC-B9C0-A1CCEB7B918C}"/>
                </a:ext>
              </a:extLst>
            </p:cNvPr>
            <p:cNvCxnSpPr>
              <a:cxnSpLocks/>
              <a:stCxn id="30" idx="3"/>
              <a:endCxn id="29" idx="1"/>
            </p:cNvCxnSpPr>
            <p:nvPr/>
          </p:nvCxnSpPr>
          <p:spPr>
            <a:xfrm flipV="1">
              <a:off x="10215961" y="1905656"/>
              <a:ext cx="263434" cy="6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DFF1FA1E-FFDC-4070-B706-53A47705FE47}"/>
                </a:ext>
              </a:extLst>
            </p:cNvPr>
            <p:cNvCxnSpPr>
              <a:cxnSpLocks/>
              <a:stCxn id="25" idx="3"/>
              <a:endCxn id="30" idx="1"/>
            </p:cNvCxnSpPr>
            <p:nvPr/>
          </p:nvCxnSpPr>
          <p:spPr>
            <a:xfrm>
              <a:off x="8914533" y="1905656"/>
              <a:ext cx="263434" cy="67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536DBFE6-7E48-4798-9A3B-AA75155FF5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07"/>
          <a:stretch/>
        </p:blipFill>
        <p:spPr>
          <a:xfrm>
            <a:off x="7352779" y="2486343"/>
            <a:ext cx="4477483" cy="3230769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4B3C88A3-AF1A-4C41-90CA-E77A4B03E63B}"/>
              </a:ext>
            </a:extLst>
          </p:cNvPr>
          <p:cNvSpPr txBox="1"/>
          <p:nvPr/>
        </p:nvSpPr>
        <p:spPr>
          <a:xfrm>
            <a:off x="8427861" y="6056759"/>
            <a:ext cx="973343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mode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806F4B3-71AF-466D-8A34-8BEC0F16C25D}"/>
              </a:ext>
            </a:extLst>
          </p:cNvPr>
          <p:cNvSpPr txBox="1"/>
          <p:nvPr/>
        </p:nvSpPr>
        <p:spPr>
          <a:xfrm>
            <a:off x="9679848" y="6056759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mode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6843342-473F-4114-80BE-F083C68D9BAF}"/>
              </a:ext>
            </a:extLst>
          </p:cNvPr>
          <p:cNvSpPr txBox="1"/>
          <p:nvPr/>
        </p:nvSpPr>
        <p:spPr>
          <a:xfrm>
            <a:off x="10995999" y="605675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baseline="30000" dirty="0"/>
              <a:t>rd</a:t>
            </a:r>
            <a:r>
              <a:rPr lang="en-US" altLang="zh-CN" dirty="0"/>
              <a:t>  mode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EA5BFA2-73AC-4F60-85EA-C822E249DD80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8914533" y="5008880"/>
            <a:ext cx="70686" cy="1047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67AD4B6-B352-492F-9D5E-60D3B0B0F22E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10192168" y="4640580"/>
            <a:ext cx="23793" cy="1416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43B55D5-C2D0-4065-B7E0-020F6712557A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1380470" y="4766310"/>
            <a:ext cx="143879" cy="1290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8AD73414-1DB2-496A-8A4B-8740A082F06E}"/>
              </a:ext>
            </a:extLst>
          </p:cNvPr>
          <p:cNvSpPr txBox="1"/>
          <p:nvPr/>
        </p:nvSpPr>
        <p:spPr>
          <a:xfrm>
            <a:off x="8726621" y="2204654"/>
            <a:ext cx="232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Transmission spectrum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970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567FBD1-EDB8-484C-BABA-A3CC93FC2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810" y="1792287"/>
            <a:ext cx="4187190" cy="31403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689575-32EF-46B9-8CDA-A87C5EE4D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3273"/>
            <a:ext cx="2875280" cy="26032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AC5D1A-FCE6-4406-AFF5-8D33D6BDBF09}"/>
              </a:ext>
            </a:extLst>
          </p:cNvPr>
          <p:cNvSpPr txBox="1"/>
          <p:nvPr/>
        </p:nvSpPr>
        <p:spPr>
          <a:xfrm>
            <a:off x="6686773" y="1609962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CST simulation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7BBF5C-7B58-4FB3-A93A-38CFEA2DFB90}"/>
              </a:ext>
            </a:extLst>
          </p:cNvPr>
          <p:cNvSpPr txBox="1"/>
          <p:nvPr/>
        </p:nvSpPr>
        <p:spPr>
          <a:xfrm>
            <a:off x="3098800" y="160762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Measurement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B36035-5BDC-4CE0-AA2F-8428459B4975}"/>
              </a:ext>
            </a:extLst>
          </p:cNvPr>
          <p:cNvSpPr/>
          <p:nvPr/>
        </p:nvSpPr>
        <p:spPr>
          <a:xfrm>
            <a:off x="6786880" y="2590800"/>
            <a:ext cx="1503680" cy="1463040"/>
          </a:xfrm>
          <a:prstGeom prst="rect">
            <a:avLst/>
          </a:prstGeom>
          <a:noFill/>
          <a:ln w="19050">
            <a:solidFill>
              <a:schemeClr val="bg1">
                <a:alpha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58E32A88-0AD3-4773-B3D9-4D00556CC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7265"/>
          </a:xfrm>
        </p:spPr>
        <p:txBody>
          <a:bodyPr/>
          <a:lstStyle/>
          <a:p>
            <a:r>
              <a:rPr lang="en-US" altLang="zh-CN" dirty="0"/>
              <a:t>Electric field results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F8C724A-7BC1-465D-9ABF-4F21A2EBED58}"/>
              </a:ext>
            </a:extLst>
          </p:cNvPr>
          <p:cNvGrpSpPr/>
          <p:nvPr/>
        </p:nvGrpSpPr>
        <p:grpSpPr>
          <a:xfrm>
            <a:off x="1645920" y="4057243"/>
            <a:ext cx="983524" cy="1198647"/>
            <a:chOff x="1381760" y="4053840"/>
            <a:chExt cx="983524" cy="1198647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1E724FA-E20B-418A-924C-B42175C7CEC8}"/>
                </a:ext>
              </a:extLst>
            </p:cNvPr>
            <p:cNvCxnSpPr/>
            <p:nvPr/>
          </p:nvCxnSpPr>
          <p:spPr>
            <a:xfrm>
              <a:off x="1381760" y="5181600"/>
              <a:ext cx="720000" cy="0"/>
            </a:xfrm>
            <a:prstGeom prst="straightConnector1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B4F5A3D-2433-4D6F-8AD6-F4B6D07C8D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1760" y="4461600"/>
              <a:ext cx="0" cy="720000"/>
            </a:xfrm>
            <a:prstGeom prst="straightConnector1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1698712B-D23A-4926-A368-FEC93359AE49}"/>
                    </a:ext>
                  </a:extLst>
                </p:cNvPr>
                <p:cNvSpPr txBox="1"/>
                <p:nvPr/>
              </p:nvSpPr>
              <p:spPr>
                <a:xfrm>
                  <a:off x="2073858" y="4821600"/>
                  <a:ext cx="29142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1698712B-D23A-4926-A368-FEC93359AE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858" y="4821600"/>
                  <a:ext cx="291426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31A93188-EF55-4C4F-90E6-663DBA250CFD}"/>
                    </a:ext>
                  </a:extLst>
                </p:cNvPr>
                <p:cNvSpPr txBox="1"/>
                <p:nvPr/>
              </p:nvSpPr>
              <p:spPr>
                <a:xfrm>
                  <a:off x="1385721" y="4053840"/>
                  <a:ext cx="27035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31A93188-EF55-4C4F-90E6-663DBA250C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721" y="4053840"/>
                  <a:ext cx="270358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333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>
            <a:extLst>
              <a:ext uri="{FF2B5EF4-FFF2-40B4-BE49-F238E27FC236}">
                <a16:creationId xmlns:a16="http://schemas.microsoft.com/office/drawing/2014/main" id="{229F8549-72C7-4270-A97B-7985FD5E2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058" y="281186"/>
            <a:ext cx="4800000" cy="360000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E7B3AA25-7F49-4B88-88B0-E4491AA7C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34" y="281186"/>
            <a:ext cx="4800000" cy="360000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C3642E8-9B9F-4905-9533-3D4CA6C16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742" y="4041296"/>
            <a:ext cx="3289684" cy="264636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DC8E3A40-C58C-4FDA-8701-0B7A3BE24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73" y="4087606"/>
            <a:ext cx="3162298" cy="26622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256D05C-4C51-4451-BFF8-B654399D3DAA}"/>
              </a:ext>
            </a:extLst>
          </p:cNvPr>
          <p:cNvSpPr txBox="1"/>
          <p:nvPr/>
        </p:nvSpPr>
        <p:spPr>
          <a:xfrm>
            <a:off x="1542759" y="0"/>
            <a:ext cx="206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x</a:t>
            </a:r>
            <a:r>
              <a:rPr lang="en-US" altLang="zh-CN" dirty="0"/>
              <a:t> field distribution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4A08C93-6F43-476C-9BBB-5CAFFD7462F1}"/>
              </a:ext>
            </a:extLst>
          </p:cNvPr>
          <p:cNvCxnSpPr>
            <a:cxnSpLocks/>
          </p:cNvCxnSpPr>
          <p:nvPr/>
        </p:nvCxnSpPr>
        <p:spPr>
          <a:xfrm>
            <a:off x="2193728" y="284491"/>
            <a:ext cx="0" cy="3341217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9449BF6-2E3D-4566-962D-3B88050AF3D9}"/>
              </a:ext>
            </a:extLst>
          </p:cNvPr>
          <p:cNvCxnSpPr>
            <a:cxnSpLocks/>
          </p:cNvCxnSpPr>
          <p:nvPr/>
        </p:nvCxnSpPr>
        <p:spPr>
          <a:xfrm>
            <a:off x="2317847" y="284491"/>
            <a:ext cx="0" cy="3341217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0FDF28D-1063-456E-8E5C-E5E7E3CADB50}"/>
              </a:ext>
            </a:extLst>
          </p:cNvPr>
          <p:cNvCxnSpPr>
            <a:cxnSpLocks/>
          </p:cNvCxnSpPr>
          <p:nvPr/>
        </p:nvCxnSpPr>
        <p:spPr>
          <a:xfrm flipH="1">
            <a:off x="623906" y="1912770"/>
            <a:ext cx="3304354" cy="0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9C15164-AC6A-4457-8D25-6A34AF9A4F7D}"/>
              </a:ext>
            </a:extLst>
          </p:cNvPr>
          <p:cNvCxnSpPr>
            <a:cxnSpLocks/>
          </p:cNvCxnSpPr>
          <p:nvPr/>
        </p:nvCxnSpPr>
        <p:spPr>
          <a:xfrm flipH="1">
            <a:off x="623906" y="2015679"/>
            <a:ext cx="3304354" cy="0"/>
          </a:xfrm>
          <a:prstGeom prst="line">
            <a:avLst/>
          </a:prstGeom>
          <a:ln w="1270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719CB60-3F16-4957-BDD7-EA15BAC90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1804" y="4333993"/>
            <a:ext cx="2531300" cy="2105474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C91CB005-B736-4943-A42E-B559ADD6EAC0}"/>
              </a:ext>
            </a:extLst>
          </p:cNvPr>
          <p:cNvSpPr/>
          <p:nvPr/>
        </p:nvSpPr>
        <p:spPr>
          <a:xfrm>
            <a:off x="1502848" y="4632960"/>
            <a:ext cx="1503680" cy="1463040"/>
          </a:xfrm>
          <a:prstGeom prst="rect">
            <a:avLst/>
          </a:prstGeom>
          <a:noFill/>
          <a:ln w="19050">
            <a:solidFill>
              <a:schemeClr val="bg1">
                <a:alpha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C3ADC2-556A-49E3-B98F-1BFAACB4CDB2}"/>
              </a:ext>
            </a:extLst>
          </p:cNvPr>
          <p:cNvSpPr/>
          <p:nvPr/>
        </p:nvSpPr>
        <p:spPr>
          <a:xfrm>
            <a:off x="6256066" y="4638491"/>
            <a:ext cx="1503680" cy="1463040"/>
          </a:xfrm>
          <a:prstGeom prst="rect">
            <a:avLst/>
          </a:prstGeom>
          <a:noFill/>
          <a:ln w="19050">
            <a:solidFill>
              <a:schemeClr val="bg1">
                <a:alpha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2444FBE-BE05-4AA8-AFC7-ABF8796EE50A}"/>
              </a:ext>
            </a:extLst>
          </p:cNvPr>
          <p:cNvSpPr txBox="1"/>
          <p:nvPr/>
        </p:nvSpPr>
        <p:spPr>
          <a:xfrm>
            <a:off x="6096000" y="-6388"/>
            <a:ext cx="206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y</a:t>
            </a:r>
            <a:r>
              <a:rPr lang="en-US" altLang="zh-CN" dirty="0"/>
              <a:t> field distribution</a:t>
            </a:r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29CBE19-EF40-4851-B9D9-9F094F9AD213}"/>
              </a:ext>
            </a:extLst>
          </p:cNvPr>
          <p:cNvGrpSpPr/>
          <p:nvPr/>
        </p:nvGrpSpPr>
        <p:grpSpPr>
          <a:xfrm>
            <a:off x="167918" y="2733993"/>
            <a:ext cx="983524" cy="1198647"/>
            <a:chOff x="1381760" y="4053840"/>
            <a:chExt cx="983524" cy="1198647"/>
          </a:xfrm>
        </p:grpSpPr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6B1F876-E0A1-464A-B027-8681D60A6E8C}"/>
                </a:ext>
              </a:extLst>
            </p:cNvPr>
            <p:cNvCxnSpPr/>
            <p:nvPr/>
          </p:nvCxnSpPr>
          <p:spPr>
            <a:xfrm>
              <a:off x="1381760" y="5181600"/>
              <a:ext cx="720000" cy="0"/>
            </a:xfrm>
            <a:prstGeom prst="straightConnector1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32C8DEA3-2702-4296-841E-B20A08D41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1760" y="4461600"/>
              <a:ext cx="0" cy="720000"/>
            </a:xfrm>
            <a:prstGeom prst="straightConnector1">
              <a:avLst/>
            </a:prstGeom>
            <a:ln w="508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448C5B5-048A-416A-8A90-C08A38D67154}"/>
                    </a:ext>
                  </a:extLst>
                </p:cNvPr>
                <p:cNvSpPr txBox="1"/>
                <p:nvPr/>
              </p:nvSpPr>
              <p:spPr>
                <a:xfrm>
                  <a:off x="2073858" y="4821600"/>
                  <a:ext cx="29142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448C5B5-048A-416A-8A90-C08A38D67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858" y="4821600"/>
                  <a:ext cx="291426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EE87D988-64C2-4412-843A-0D9F0B721732}"/>
                    </a:ext>
                  </a:extLst>
                </p:cNvPr>
                <p:cNvSpPr txBox="1"/>
                <p:nvPr/>
              </p:nvSpPr>
              <p:spPr>
                <a:xfrm>
                  <a:off x="1385721" y="4053840"/>
                  <a:ext cx="27035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EE87D988-64C2-4412-843A-0D9F0B721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721" y="4053840"/>
                  <a:ext cx="270358" cy="43088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DC9DF8EA-B2F1-453E-BB0E-45A468216D68}"/>
              </a:ext>
            </a:extLst>
          </p:cNvPr>
          <p:cNvSpPr txBox="1"/>
          <p:nvPr/>
        </p:nvSpPr>
        <p:spPr>
          <a:xfrm>
            <a:off x="5428462" y="4040437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CST simulation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F258C00-AB35-4BC7-B211-6F194F8AEC60}"/>
              </a:ext>
            </a:extLst>
          </p:cNvPr>
          <p:cNvSpPr txBox="1"/>
          <p:nvPr/>
        </p:nvSpPr>
        <p:spPr>
          <a:xfrm>
            <a:off x="704784" y="4045058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CST simulation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8D47526-1230-4BBF-BFA3-03922A4624E0}"/>
              </a:ext>
            </a:extLst>
          </p:cNvPr>
          <p:cNvSpPr txBox="1"/>
          <p:nvPr/>
        </p:nvSpPr>
        <p:spPr>
          <a:xfrm>
            <a:off x="704784" y="47703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Measurement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E9625D9-7C39-47EB-8CF5-CBD77E196155}"/>
              </a:ext>
            </a:extLst>
          </p:cNvPr>
          <p:cNvSpPr txBox="1"/>
          <p:nvPr/>
        </p:nvSpPr>
        <p:spPr>
          <a:xfrm>
            <a:off x="5343465" y="47703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Measurement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58C2C06-63D1-4BF0-8BBA-E8C530091363}"/>
              </a:ext>
            </a:extLst>
          </p:cNvPr>
          <p:cNvSpPr txBox="1"/>
          <p:nvPr/>
        </p:nvSpPr>
        <p:spPr>
          <a:xfrm>
            <a:off x="9543805" y="3861753"/>
            <a:ext cx="229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</a:t>
            </a:r>
            <a:r>
              <a:rPr lang="en-US" altLang="zh-CN" baseline="-25000" dirty="0" err="1"/>
              <a:t>abs</a:t>
            </a:r>
            <a:r>
              <a:rPr lang="en-US" altLang="zh-CN" dirty="0"/>
              <a:t> field distribution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529748B-34EE-4271-9D30-57529E3349DC}"/>
              </a:ext>
            </a:extLst>
          </p:cNvPr>
          <p:cNvSpPr txBox="1"/>
          <p:nvPr/>
        </p:nvSpPr>
        <p:spPr>
          <a:xfrm>
            <a:off x="9495680" y="4256181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CST simulation</a:t>
            </a:r>
            <a:endParaRPr lang="zh-CN" altLang="en-US" dirty="0">
              <a:highlight>
                <a:srgbClr val="FFFF00"/>
              </a:highlight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942F2569-4505-4EBE-806C-5A86157448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2088" y="4164302"/>
            <a:ext cx="811225" cy="2471941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3EAB430B-0E0D-46A9-8134-983AEE288F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6000" y="4128509"/>
            <a:ext cx="811225" cy="247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1E388-F9BE-4C4E-813B-2FD982CF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7265"/>
          </a:xfrm>
        </p:spPr>
        <p:txBody>
          <a:bodyPr/>
          <a:lstStyle/>
          <a:p>
            <a:r>
              <a:rPr lang="en-US" altLang="zh-CN" dirty="0"/>
              <a:t>Next step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D2C2F1-B14A-4514-B90E-3128D2069B6D}"/>
              </a:ext>
            </a:extLst>
          </p:cNvPr>
          <p:cNvSpPr txBox="1"/>
          <p:nvPr/>
        </p:nvSpPr>
        <p:spPr>
          <a:xfrm>
            <a:off x="1225485" y="1385740"/>
            <a:ext cx="832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Determine the standing wave using cavity perturbation method: 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AF8ACB22-BCB8-415C-813B-F2F8397C8943}"/>
              </a:ext>
            </a:extLst>
          </p:cNvPr>
          <p:cNvGrpSpPr/>
          <p:nvPr/>
        </p:nvGrpSpPr>
        <p:grpSpPr>
          <a:xfrm>
            <a:off x="1939984" y="2026167"/>
            <a:ext cx="5622932" cy="2177830"/>
            <a:chOff x="1442144" y="2341127"/>
            <a:chExt cx="5622932" cy="2177830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EC84081-9B3A-46B1-BFC4-155E4FD5E7F7}"/>
                </a:ext>
              </a:extLst>
            </p:cNvPr>
            <p:cNvCxnSpPr>
              <a:cxnSpLocks/>
            </p:cNvCxnSpPr>
            <p:nvPr/>
          </p:nvCxnSpPr>
          <p:spPr>
            <a:xfrm>
              <a:off x="1949095" y="2529840"/>
              <a:ext cx="1691589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060307E-2D38-4A1B-B8BE-B7A38522BAB3}"/>
                </a:ext>
              </a:extLst>
            </p:cNvPr>
            <p:cNvSpPr/>
            <p:nvPr/>
          </p:nvSpPr>
          <p:spPr>
            <a:xfrm>
              <a:off x="1913485" y="4105038"/>
              <a:ext cx="1762811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VNA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1E6B7C8-1AE9-476B-9317-4D42602EB210}"/>
                </a:ext>
              </a:extLst>
            </p:cNvPr>
            <p:cNvSpPr/>
            <p:nvPr/>
          </p:nvSpPr>
          <p:spPr>
            <a:xfrm>
              <a:off x="1913485" y="3429000"/>
              <a:ext cx="1762811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Planar cavity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5F2B881-F77C-4F80-942E-727A4F0B79C1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676296" y="3613666"/>
              <a:ext cx="4713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2D9DB9A-125E-4D90-AFEB-5D879077F7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7637" y="3613666"/>
              <a:ext cx="0" cy="6760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73FBB72-BECD-4471-A965-388B4363DF56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3676296" y="4289704"/>
              <a:ext cx="471341" cy="308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74193D1-1D36-4C6A-A214-D23A6B6E56AD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442144" y="3613666"/>
              <a:ext cx="4713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EB529ADA-832A-449E-8981-12A3A6AC0A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2144" y="3613666"/>
              <a:ext cx="0" cy="67603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0541E03-2F06-4091-BF65-44547E763143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1442144" y="4289704"/>
              <a:ext cx="4713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286E60B-4EB0-4C21-B83C-7DD5526773B4}"/>
                </a:ext>
              </a:extLst>
            </p:cNvPr>
            <p:cNvSpPr/>
            <p:nvPr/>
          </p:nvSpPr>
          <p:spPr>
            <a:xfrm>
              <a:off x="2672975" y="3031817"/>
              <a:ext cx="243830" cy="2438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BB32926-9FE9-4B41-96B1-E63F54F22E7E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2794890" y="2743200"/>
              <a:ext cx="0" cy="2886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A93BDD0-5B3B-465B-A587-2C6FE4FE4817}"/>
                </a:ext>
              </a:extLst>
            </p:cNvPr>
            <p:cNvSpPr/>
            <p:nvPr/>
          </p:nvSpPr>
          <p:spPr>
            <a:xfrm>
              <a:off x="2206501" y="2355780"/>
              <a:ext cx="1176780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3D stage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7D98021-1FD2-4E22-9BF9-F30A0ADBF1B4}"/>
                </a:ext>
              </a:extLst>
            </p:cNvPr>
            <p:cNvSpPr/>
            <p:nvPr/>
          </p:nvSpPr>
          <p:spPr>
            <a:xfrm>
              <a:off x="4679616" y="2341127"/>
              <a:ext cx="2336789" cy="2175745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3C4EAC2-EAA6-4397-A04B-5F2C112600F3}"/>
                </a:ext>
              </a:extLst>
            </p:cNvPr>
            <p:cNvSpPr/>
            <p:nvPr/>
          </p:nvSpPr>
          <p:spPr>
            <a:xfrm>
              <a:off x="4900996" y="2960731"/>
              <a:ext cx="2164080" cy="1308653"/>
            </a:xfrm>
            <a:custGeom>
              <a:avLst/>
              <a:gdLst>
                <a:gd name="connsiteX0" fmla="*/ 0 w 2164080"/>
                <a:gd name="connsiteY0" fmla="*/ 0 h 1308653"/>
                <a:gd name="connsiteX1" fmla="*/ 650240 w 2164080"/>
                <a:gd name="connsiteY1" fmla="*/ 20320 h 1308653"/>
                <a:gd name="connsiteX2" fmla="*/ 904240 w 2164080"/>
                <a:gd name="connsiteY2" fmla="*/ 213360 h 1308653"/>
                <a:gd name="connsiteX3" fmla="*/ 1066800 w 2164080"/>
                <a:gd name="connsiteY3" fmla="*/ 1300480 h 1308653"/>
                <a:gd name="connsiteX4" fmla="*/ 1198880 w 2164080"/>
                <a:gd name="connsiteY4" fmla="*/ 680720 h 1308653"/>
                <a:gd name="connsiteX5" fmla="*/ 1280160 w 2164080"/>
                <a:gd name="connsiteY5" fmla="*/ 111760 h 1308653"/>
                <a:gd name="connsiteX6" fmla="*/ 1483360 w 2164080"/>
                <a:gd name="connsiteY6" fmla="*/ 20320 h 1308653"/>
                <a:gd name="connsiteX7" fmla="*/ 2164080 w 2164080"/>
                <a:gd name="connsiteY7" fmla="*/ 10160 h 1308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4080" h="1308653">
                  <a:moveTo>
                    <a:pt x="0" y="0"/>
                  </a:moveTo>
                  <a:lnTo>
                    <a:pt x="650240" y="20320"/>
                  </a:lnTo>
                  <a:cubicBezTo>
                    <a:pt x="800947" y="55880"/>
                    <a:pt x="834813" y="0"/>
                    <a:pt x="904240" y="213360"/>
                  </a:cubicBezTo>
                  <a:cubicBezTo>
                    <a:pt x="973667" y="426720"/>
                    <a:pt x="1017693" y="1222587"/>
                    <a:pt x="1066800" y="1300480"/>
                  </a:cubicBezTo>
                  <a:cubicBezTo>
                    <a:pt x="1115907" y="1378373"/>
                    <a:pt x="1163320" y="878840"/>
                    <a:pt x="1198880" y="680720"/>
                  </a:cubicBezTo>
                  <a:cubicBezTo>
                    <a:pt x="1234440" y="482600"/>
                    <a:pt x="1232747" y="221827"/>
                    <a:pt x="1280160" y="111760"/>
                  </a:cubicBezTo>
                  <a:cubicBezTo>
                    <a:pt x="1327573" y="1693"/>
                    <a:pt x="1336040" y="37253"/>
                    <a:pt x="1483360" y="20320"/>
                  </a:cubicBezTo>
                  <a:cubicBezTo>
                    <a:pt x="1630680" y="3387"/>
                    <a:pt x="2021840" y="13547"/>
                    <a:pt x="2164080" y="1016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1EB306C9-2E7C-49F2-AF35-C91A2AE168DF}"/>
                </a:ext>
              </a:extLst>
            </p:cNvPr>
            <p:cNvCxnSpPr>
              <a:cxnSpLocks/>
              <a:stCxn id="36" idx="3"/>
              <a:endCxn id="37" idx="3"/>
            </p:cNvCxnSpPr>
            <p:nvPr/>
          </p:nvCxnSpPr>
          <p:spPr>
            <a:xfrm>
              <a:off x="5718876" y="4257040"/>
              <a:ext cx="248920" cy="4171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5D374BFE-1894-4FEE-9628-74E05A03BF5B}"/>
                    </a:ext>
                  </a:extLst>
                </p:cNvPr>
                <p:cNvSpPr txBox="1"/>
                <p:nvPr/>
              </p:nvSpPr>
              <p:spPr>
                <a:xfrm>
                  <a:off x="5734116" y="4241958"/>
                  <a:ext cx="3145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5D374BFE-1894-4FEE-9628-74E05A03BF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4116" y="4241958"/>
                  <a:ext cx="31451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5000" r="-23077" b="-347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F264F997-CC7E-4FE4-9944-509A13F3E280}"/>
                </a:ext>
              </a:extLst>
            </p:cNvPr>
            <p:cNvSpPr/>
            <p:nvPr/>
          </p:nvSpPr>
          <p:spPr>
            <a:xfrm>
              <a:off x="4652076" y="2956560"/>
              <a:ext cx="2164080" cy="1308653"/>
            </a:xfrm>
            <a:custGeom>
              <a:avLst/>
              <a:gdLst>
                <a:gd name="connsiteX0" fmla="*/ 0 w 2164080"/>
                <a:gd name="connsiteY0" fmla="*/ 0 h 1308653"/>
                <a:gd name="connsiteX1" fmla="*/ 650240 w 2164080"/>
                <a:gd name="connsiteY1" fmla="*/ 20320 h 1308653"/>
                <a:gd name="connsiteX2" fmla="*/ 904240 w 2164080"/>
                <a:gd name="connsiteY2" fmla="*/ 213360 h 1308653"/>
                <a:gd name="connsiteX3" fmla="*/ 1066800 w 2164080"/>
                <a:gd name="connsiteY3" fmla="*/ 1300480 h 1308653"/>
                <a:gd name="connsiteX4" fmla="*/ 1198880 w 2164080"/>
                <a:gd name="connsiteY4" fmla="*/ 680720 h 1308653"/>
                <a:gd name="connsiteX5" fmla="*/ 1280160 w 2164080"/>
                <a:gd name="connsiteY5" fmla="*/ 111760 h 1308653"/>
                <a:gd name="connsiteX6" fmla="*/ 1483360 w 2164080"/>
                <a:gd name="connsiteY6" fmla="*/ 20320 h 1308653"/>
                <a:gd name="connsiteX7" fmla="*/ 2164080 w 2164080"/>
                <a:gd name="connsiteY7" fmla="*/ 10160 h 1308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4080" h="1308653">
                  <a:moveTo>
                    <a:pt x="0" y="0"/>
                  </a:moveTo>
                  <a:lnTo>
                    <a:pt x="650240" y="20320"/>
                  </a:lnTo>
                  <a:cubicBezTo>
                    <a:pt x="800947" y="55880"/>
                    <a:pt x="834813" y="0"/>
                    <a:pt x="904240" y="213360"/>
                  </a:cubicBezTo>
                  <a:cubicBezTo>
                    <a:pt x="973667" y="426720"/>
                    <a:pt x="1017693" y="1222587"/>
                    <a:pt x="1066800" y="1300480"/>
                  </a:cubicBezTo>
                  <a:cubicBezTo>
                    <a:pt x="1115907" y="1378373"/>
                    <a:pt x="1163320" y="878840"/>
                    <a:pt x="1198880" y="680720"/>
                  </a:cubicBezTo>
                  <a:cubicBezTo>
                    <a:pt x="1234440" y="482600"/>
                    <a:pt x="1232747" y="221827"/>
                    <a:pt x="1280160" y="111760"/>
                  </a:cubicBezTo>
                  <a:cubicBezTo>
                    <a:pt x="1327573" y="1693"/>
                    <a:pt x="1336040" y="37253"/>
                    <a:pt x="1483360" y="20320"/>
                  </a:cubicBezTo>
                  <a:cubicBezTo>
                    <a:pt x="1630680" y="3387"/>
                    <a:pt x="2021840" y="13547"/>
                    <a:pt x="2164080" y="10160"/>
                  </a:cubicBezTo>
                </a:path>
              </a:pathLst>
            </a:custGeom>
            <a:noFill/>
            <a:ln w="25400"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97FCFF35-7436-45E1-8100-AE8D44250F61}"/>
              </a:ext>
            </a:extLst>
          </p:cNvPr>
          <p:cNvSpPr txBox="1"/>
          <p:nvPr/>
        </p:nvSpPr>
        <p:spPr>
          <a:xfrm>
            <a:off x="1225485" y="5560880"/>
            <a:ext cx="832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Write the paper about the level attraction in metamaterials</a:t>
            </a:r>
          </a:p>
        </p:txBody>
      </p:sp>
    </p:spTree>
    <p:extLst>
      <p:ext uri="{BB962C8B-B14F-4D97-AF65-F5344CB8AC3E}">
        <p14:creationId xmlns:p14="http://schemas.microsoft.com/office/powerpoint/2010/main" val="369135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D115F-1FA4-452C-8876-1B691B8C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0345"/>
          </a:xfrm>
        </p:spPr>
        <p:txBody>
          <a:bodyPr/>
          <a:lstStyle/>
          <a:p>
            <a:r>
              <a:rPr lang="en-US" altLang="zh-CN" dirty="0"/>
              <a:t>Further experiment: DIY coupled pendulum</a:t>
            </a:r>
            <a:endParaRPr lang="zh-CN" altLang="en-US" dirty="0"/>
          </a:p>
        </p:txBody>
      </p:sp>
      <p:pic>
        <p:nvPicPr>
          <p:cNvPr id="1026" name="Picture 2" descr="https://ksr-ugc.imgix.net/assets/015/602/757/e3ef326da7b06fd2da8e8b3434eb1e55_original.JPG?ixlib=rb-1.1.0&amp;w=680&amp;fit=max&amp;v=1487787266&amp;auto=format&amp;gif-q=50&amp;q=92&amp;s=7b9f8e7b9a85553cfa0084102376358e">
            <a:extLst>
              <a:ext uri="{FF2B5EF4-FFF2-40B4-BE49-F238E27FC236}">
                <a16:creationId xmlns:a16="http://schemas.microsoft.com/office/drawing/2014/main" id="{855269CE-45EF-4FCF-AE9F-491CDA7772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6" r="29765"/>
          <a:stretch/>
        </p:blipFill>
        <p:spPr bwMode="auto">
          <a:xfrm>
            <a:off x="1310640" y="1610836"/>
            <a:ext cx="1442408" cy="245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Double_pendulum">
            <a:hlinkClick r:id="" action="ppaction://media"/>
            <a:extLst>
              <a:ext uri="{FF2B5EF4-FFF2-40B4-BE49-F238E27FC236}">
                <a16:creationId xmlns:a16="http://schemas.microsoft.com/office/drawing/2014/main" id="{0E07B240-B7BE-468C-87F0-9E73932298F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84395" y="1458198"/>
            <a:ext cx="4876800" cy="2743200"/>
          </a:xfrm>
          <a:prstGeom prst="rect">
            <a:avLst/>
          </a:prstGeom>
        </p:spPr>
      </p:pic>
      <p:pic>
        <p:nvPicPr>
          <p:cNvPr id="1028" name="Picture 4" descr="https://ksr-ugc.imgix.net/assets/015/674/567/ca22b6f542f9a2b94f5203e84a7fe24b_original.JPG?ixlib=rb-1.1.0&amp;w=680&amp;fit=max&amp;v=1488293291&amp;auto=format&amp;gif-q=50&amp;q=92&amp;s=a5b7c2f310aff2c7ce11611f991389ff">
            <a:extLst>
              <a:ext uri="{FF2B5EF4-FFF2-40B4-BE49-F238E27FC236}">
                <a16:creationId xmlns:a16="http://schemas.microsoft.com/office/drawing/2014/main" id="{91B05E0A-642A-4129-B201-B88A52E685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9" t="32327" r="34628" b="30026"/>
          <a:stretch/>
        </p:blipFill>
        <p:spPr bwMode="auto">
          <a:xfrm>
            <a:off x="1544008" y="5242057"/>
            <a:ext cx="1209040" cy="127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C6BAC89-25AF-4858-B54E-D2379D6FF2CD}"/>
              </a:ext>
            </a:extLst>
          </p:cNvPr>
          <p:cNvSpPr txBox="1"/>
          <p:nvPr/>
        </p:nvSpPr>
        <p:spPr>
          <a:xfrm>
            <a:off x="809059" y="4872725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High performance bearing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F5017A-46DD-4F75-9B4D-0C81975B4BF9}"/>
              </a:ext>
            </a:extLst>
          </p:cNvPr>
          <p:cNvSpPr txBox="1"/>
          <p:nvPr/>
        </p:nvSpPr>
        <p:spPr>
          <a:xfrm>
            <a:off x="910606" y="979606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Example on internet: double pendulum</a:t>
            </a:r>
            <a:endParaRPr lang="zh-CN" altLang="en-US" dirty="0"/>
          </a:p>
        </p:txBody>
      </p:sp>
      <p:pic>
        <p:nvPicPr>
          <p:cNvPr id="1030" name="Picture 6" descr="https://ksr-ugc.imgix.net/assets/015/674/570/c5588c5be16ecc21f73dc65b43963464_original.JPG?ixlib=rb-1.1.0&amp;w=680&amp;fit=max&amp;v=1488293321&amp;auto=format&amp;gif-q=50&amp;q=92&amp;s=3885939195867bf60e0490ef144268fa">
            <a:extLst>
              <a:ext uri="{FF2B5EF4-FFF2-40B4-BE49-F238E27FC236}">
                <a16:creationId xmlns:a16="http://schemas.microsoft.com/office/drawing/2014/main" id="{D56EE391-4ED4-4336-8F45-23062F6774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t="14967" r="21921" b="12676"/>
          <a:stretch/>
        </p:blipFill>
        <p:spPr bwMode="auto">
          <a:xfrm>
            <a:off x="5080000" y="5242057"/>
            <a:ext cx="1283892" cy="127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295CEF3-2EEC-4C00-BBC8-B549AB2F4A01}"/>
              </a:ext>
            </a:extLst>
          </p:cNvPr>
          <p:cNvSpPr txBox="1"/>
          <p:nvPr/>
        </p:nvSpPr>
        <p:spPr>
          <a:xfrm>
            <a:off x="4869789" y="487272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Aluminum tube</a:t>
            </a:r>
            <a:endParaRPr lang="zh-CN" altLang="en-US" dirty="0"/>
          </a:p>
        </p:txBody>
      </p:sp>
      <p:pic>
        <p:nvPicPr>
          <p:cNvPr id="1032" name="Picture 8" descr="https://ksr-ugc.imgix.net/assets/015/649/234/c1db804594282f27ab484d55cc4a65d1_original.JPG?ixlib=rb-1.1.0&amp;w=680&amp;fit=max&amp;v=1488133684&amp;auto=format&amp;gif-q=50&amp;q=92&amp;s=ff648e97ff9771fdcb238858b8abd7cb">
            <a:extLst>
              <a:ext uri="{FF2B5EF4-FFF2-40B4-BE49-F238E27FC236}">
                <a16:creationId xmlns:a16="http://schemas.microsoft.com/office/drawing/2014/main" id="{731530FB-7D48-4BBB-8374-FAA7EB427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105" y="4926693"/>
            <a:ext cx="2199655" cy="163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917AA32-027C-4573-BEEC-5736A2F77F98}"/>
              </a:ext>
            </a:extLst>
          </p:cNvPr>
          <p:cNvSpPr txBox="1"/>
          <p:nvPr/>
        </p:nvSpPr>
        <p:spPr>
          <a:xfrm>
            <a:off x="7833488" y="4557361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Long exposure shows chaos</a:t>
            </a:r>
            <a:endParaRPr lang="zh-CN" altLang="en-US" dirty="0"/>
          </a:p>
        </p:txBody>
      </p:sp>
      <p:pic>
        <p:nvPicPr>
          <p:cNvPr id="1034" name="Picture 10" descr="âdouble pendulumâçå¾çæç´¢ç»æ">
            <a:extLst>
              <a:ext uri="{FF2B5EF4-FFF2-40B4-BE49-F238E27FC236}">
                <a16:creationId xmlns:a16="http://schemas.microsoft.com/office/drawing/2014/main" id="{EC9E5FFF-6F09-49C8-AED4-73AA1DDC35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8" r="11679" b="23563"/>
          <a:stretch/>
        </p:blipFill>
        <p:spPr bwMode="auto">
          <a:xfrm>
            <a:off x="8070703" y="4926693"/>
            <a:ext cx="2370602" cy="174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69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7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116</Words>
  <Application>Microsoft Office PowerPoint</Application>
  <PresentationFormat>宽屏</PresentationFormat>
  <Paragraphs>47</Paragraphs>
  <Slides>6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Cambria Math</vt:lpstr>
      <vt:lpstr>Times New Roman</vt:lpstr>
      <vt:lpstr>Office 主题​​</vt:lpstr>
      <vt:lpstr>Measuring the field distribution of a planar cavity</vt:lpstr>
      <vt:lpstr>Experiment setup</vt:lpstr>
      <vt:lpstr>Electric field results</vt:lpstr>
      <vt:lpstr>PowerPoint 演示文稿</vt:lpstr>
      <vt:lpstr>Next step</vt:lpstr>
      <vt:lpstr>Further experiment: DIY coupled pendulum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the field distribution of a planar cavity</dc:title>
  <dc:creator>Yutong Zhao</dc:creator>
  <cp:lastModifiedBy>Yutong Zhao</cp:lastModifiedBy>
  <cp:revision>64</cp:revision>
  <dcterms:created xsi:type="dcterms:W3CDTF">2019-05-06T15:06:27Z</dcterms:created>
  <dcterms:modified xsi:type="dcterms:W3CDTF">2019-05-06T20:19:21Z</dcterms:modified>
</cp:coreProperties>
</file>