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A9081-9651-4612-B150-53D8AE88786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733C0-E55C-482A-BF3E-9C2F1C27C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733C0-E55C-482A-BF3E-9C2F1C27C0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733C0-E55C-482A-BF3E-9C2F1C27C0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4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95C5-61E5-4D2B-8284-2E0227AF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D7EF0-2D8B-43E4-AA02-3B332F7F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02E28-91FD-4676-9CD2-6B2D5D7E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5B997-EA6C-483C-90B4-FF2FE5D7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B78DB-D8C4-455A-B2EE-C4502EA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3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55E20-BFCD-48A9-9E50-0CD7D635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8DF67-686F-4304-B77E-ACC0D9C0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DA4C5-556E-45EC-B7AF-2B87EAF3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132A0-1C33-4022-B65C-25D07E0C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2B1F8-E236-4408-B1D0-51F6A9B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0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5BD520-3C68-4D3D-81EE-9ACD3881F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39523-1BF2-4781-92F3-B262D924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6848F-DFEE-4708-B381-EA9B34D8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9925A-1E23-441F-8DCB-576E02BB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439E6-41ED-43F5-B29A-50BECB2F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57078-4C9A-402A-A0B8-E8FF221C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7C85F-7BC1-424E-9EB5-C0CE32DF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7AC9C-49B6-4975-991C-77714FF6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51E13-1A86-497F-9F76-20C38540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5EC59-8321-455E-80AE-B95B5A51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4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7B7C1-47F0-43B0-B33E-088A0ED2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914F8-4379-4FB7-8150-BB3EDBA1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FD70A-8D2E-4725-8B40-6653D5A3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4D384-FF40-4D84-B74E-5EE43D11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BA239-707F-4022-AC2A-B0F29E6B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72495-BA9E-466B-9108-F85D4B15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DADD3-F23A-4677-B940-03247D363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3274C-B49E-4881-8896-584FF514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9A852-8A6D-479B-B75B-7499F0B7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E03E9-8E70-4A34-99C3-93819B65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BBA2F-62EF-4478-A3D7-865B9F77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4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AF1BE-84BC-49DF-AEA8-863E687D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23CFFE-5757-48B6-A1EA-1C8A4395B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5BAEF-FF98-41EB-8311-94E3A00B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18B4A4-A035-4103-A74F-07915EC1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FE963-3102-4A6F-83D8-3454BD304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C5D5B2-AAB5-4CAC-9003-488AB563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C1E5A-1F17-4D38-856F-D6966F0C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9FDB85-D48D-4B17-A69A-91AA49F0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7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ED1D-12E4-469F-9769-74D7D90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8458F8-AA3B-455A-A90C-6DCE1633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D01E55-8D04-44D9-9189-ABB4175B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970B1-77DD-4807-9014-C3AD61B7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746E-CCC5-4E39-8CAC-76877B6E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AD6B3-C089-40CE-BEFC-EAD33733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45D08-3F2B-4354-833C-DE51E516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F2F3-C18A-4517-8A0B-A98D23F2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2F1D6-8CCB-45FB-AD26-C1927C829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5364BF-B1AA-42B7-9B25-384739F9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C3CE3-E53C-48F0-984D-F0CF28C0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A879EB-C9A1-42F0-A486-D1AF57A0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D9B14-90F6-4DD8-890C-A0614E39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22B23-E2A2-4668-90DB-AC07CFBF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58F8BF-2E50-44F0-AF40-4BBA72D7F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5E440-05D8-42A7-B536-1DD0EF78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034EA-E298-4963-85C6-5BDBDB23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795C9-99DB-48E0-A082-9F2F927A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003A6-EDDC-410F-AA43-0A437A25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55C168-4AF7-46E8-9F2D-671EC00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353-4B25-44B9-AA1B-1FC304ED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FD97D-5850-4C64-9302-89A1ABE7D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A5B-4D4E-4189-8FB4-7DABDF5A466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F5B61-F984-4F40-B97F-A547F7245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90ABC-7D1D-45E9-A78E-3D93FCFA1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3E75-CA04-47E7-80F2-2A632E156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78528-5F60-499E-A6CA-EC670FB2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1575"/>
            <a:ext cx="9144000" cy="2554692"/>
          </a:xfrm>
        </p:spPr>
        <p:txBody>
          <a:bodyPr/>
          <a:lstStyle/>
          <a:p>
            <a:r>
              <a:rPr lang="en-US" altLang="zh-CN" dirty="0"/>
              <a:t>Determine the coupling strength in level attraction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187D0-1517-4693-952E-764864E40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079"/>
            <a:ext cx="9144000" cy="1181911"/>
          </a:xfrm>
        </p:spPr>
        <p:txBody>
          <a:bodyPr/>
          <a:lstStyle/>
          <a:p>
            <a:r>
              <a:rPr lang="en-US" altLang="zh-CN" dirty="0"/>
              <a:t>Yutong Zhao </a:t>
            </a:r>
          </a:p>
          <a:p>
            <a:r>
              <a:rPr lang="en-US" altLang="zh-CN" dirty="0"/>
              <a:t>Jun 10</a:t>
            </a:r>
            <a:r>
              <a:rPr lang="en-US" altLang="zh-CN" baseline="30000" dirty="0"/>
              <a:t>th</a:t>
            </a:r>
            <a:r>
              <a:rPr lang="en-US" altLang="zh-CN" dirty="0"/>
              <a:t>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80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650F75-4202-4E28-8D19-20407EE56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60" y="1143490"/>
            <a:ext cx="5175316" cy="903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F126F4-DBAF-47FE-8E91-912430E2F05E}"/>
              </a:ext>
            </a:extLst>
          </p:cNvPr>
          <p:cNvSpPr txBox="1"/>
          <p:nvPr/>
        </p:nvSpPr>
        <p:spPr>
          <a:xfrm>
            <a:off x="1166560" y="77415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shape of spectrum: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8CC9BF-3D69-4155-8215-B9D20C97F349}"/>
                  </a:ext>
                </a:extLst>
              </p:cNvPr>
              <p:cNvSpPr txBox="1"/>
              <p:nvPr/>
            </p:nvSpPr>
            <p:spPr>
              <a:xfrm>
                <a:off x="1052684" y="91028"/>
                <a:ext cx="68918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Determine the coupling strength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dirty="0"/>
                  <a:t> mapping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8CC9BF-3D69-4155-8215-B9D20C97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4" y="91028"/>
                <a:ext cx="6891823" cy="461665"/>
              </a:xfrm>
              <a:prstGeom prst="rect">
                <a:avLst/>
              </a:prstGeom>
              <a:blipFill>
                <a:blip r:embed="rId4"/>
                <a:stretch>
                  <a:fillRect l="-141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046B5D-59FB-4D6E-871F-DDE0ACAD9901}"/>
                  </a:ext>
                </a:extLst>
              </p:cNvPr>
              <p:cNvSpPr txBox="1"/>
              <p:nvPr/>
            </p:nvSpPr>
            <p:spPr>
              <a:xfrm>
                <a:off x="1987311" y="5352812"/>
                <a:ext cx="3908634" cy="132343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Parameters we need to fit: </a:t>
                </a:r>
              </a:p>
              <a:p>
                <a:pPr algn="ctr"/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/>
                  <a:t> start point : ~ 70 MHz (estimated)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/>
                  <a:t> start point :  ~ 10 MHz (estimated)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046B5D-59FB-4D6E-871F-DDE0ACAD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311" y="5352812"/>
                <a:ext cx="3908634" cy="1323439"/>
              </a:xfrm>
              <a:prstGeom prst="rect">
                <a:avLst/>
              </a:prstGeom>
              <a:blipFill>
                <a:blip r:embed="rId5"/>
                <a:stretch>
                  <a:fillRect l="-1240" t="-1357" r="-930" b="-6335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54A5D9-F97A-4058-BC99-4910F5A1DAD8}"/>
              </a:ext>
            </a:extLst>
          </p:cNvPr>
          <p:cNvCxnSpPr/>
          <p:nvPr/>
        </p:nvCxnSpPr>
        <p:spPr>
          <a:xfrm>
            <a:off x="3748014" y="2028644"/>
            <a:ext cx="150829" cy="179109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7FB729-006C-4C41-B7D7-7F45C4DE8F01}"/>
              </a:ext>
            </a:extLst>
          </p:cNvPr>
          <p:cNvCxnSpPr>
            <a:cxnSpLocks/>
          </p:cNvCxnSpPr>
          <p:nvPr/>
        </p:nvCxnSpPr>
        <p:spPr>
          <a:xfrm flipV="1">
            <a:off x="3898843" y="1886260"/>
            <a:ext cx="313323" cy="321493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3F3064-6FE1-4EDF-AEF6-A9888CA25F62}"/>
              </a:ext>
            </a:extLst>
          </p:cNvPr>
          <p:cNvCxnSpPr/>
          <p:nvPr/>
        </p:nvCxnSpPr>
        <p:spPr>
          <a:xfrm>
            <a:off x="4604984" y="1210990"/>
            <a:ext cx="150829" cy="179109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CB218A-73AA-43AA-9A6F-3D461E61236C}"/>
              </a:ext>
            </a:extLst>
          </p:cNvPr>
          <p:cNvCxnSpPr>
            <a:cxnSpLocks/>
          </p:cNvCxnSpPr>
          <p:nvPr/>
        </p:nvCxnSpPr>
        <p:spPr>
          <a:xfrm flipV="1">
            <a:off x="4755813" y="1068606"/>
            <a:ext cx="313323" cy="321493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8D96083-3912-4F77-B2A6-3D86083DCFB8}"/>
              </a:ext>
            </a:extLst>
          </p:cNvPr>
          <p:cNvCxnSpPr/>
          <p:nvPr/>
        </p:nvCxnSpPr>
        <p:spPr>
          <a:xfrm>
            <a:off x="2877784" y="2028644"/>
            <a:ext cx="150829" cy="179109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DAAD7C7-E338-43FC-A044-8CC2D279A0E2}"/>
              </a:ext>
            </a:extLst>
          </p:cNvPr>
          <p:cNvCxnSpPr>
            <a:cxnSpLocks/>
          </p:cNvCxnSpPr>
          <p:nvPr/>
        </p:nvCxnSpPr>
        <p:spPr>
          <a:xfrm flipV="1">
            <a:off x="3028613" y="1886260"/>
            <a:ext cx="313323" cy="321493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598F9E0-BA63-4476-8E48-CEC9C72208BD}"/>
              </a:ext>
            </a:extLst>
          </p:cNvPr>
          <p:cNvCxnSpPr/>
          <p:nvPr/>
        </p:nvCxnSpPr>
        <p:spPr>
          <a:xfrm>
            <a:off x="5326344" y="2028644"/>
            <a:ext cx="150829" cy="179109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5047D0-B3B0-4A6E-9F4F-FDD4A6CF14E4}"/>
              </a:ext>
            </a:extLst>
          </p:cNvPr>
          <p:cNvCxnSpPr>
            <a:cxnSpLocks/>
          </p:cNvCxnSpPr>
          <p:nvPr/>
        </p:nvCxnSpPr>
        <p:spPr>
          <a:xfrm flipV="1">
            <a:off x="5477173" y="1886260"/>
            <a:ext cx="313323" cy="321493"/>
          </a:xfrm>
          <a:prstGeom prst="line">
            <a:avLst/>
          </a:prstGeom>
          <a:ln w="38100" cap="rnd">
            <a:solidFill>
              <a:srgbClr val="33CC3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7718BFA7-BC64-416F-A30A-335B817A2244}"/>
              </a:ext>
            </a:extLst>
          </p:cNvPr>
          <p:cNvSpPr/>
          <p:nvPr/>
        </p:nvSpPr>
        <p:spPr>
          <a:xfrm>
            <a:off x="5375594" y="1368679"/>
            <a:ext cx="329912" cy="3299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2F528E-A394-4BAB-8C71-1892435A9C67}"/>
              </a:ext>
            </a:extLst>
          </p:cNvPr>
          <p:cNvSpPr txBox="1"/>
          <p:nvPr/>
        </p:nvSpPr>
        <p:spPr>
          <a:xfrm rot="20566771">
            <a:off x="6202460" y="18508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?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6F9CBE7-5FF9-4827-80C2-C2A70D589206}"/>
              </a:ext>
            </a:extLst>
          </p:cNvPr>
          <p:cNvCxnSpPr/>
          <p:nvPr/>
        </p:nvCxnSpPr>
        <p:spPr>
          <a:xfrm>
            <a:off x="6060414" y="2047006"/>
            <a:ext cx="2300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07A8B0E-3B3E-428C-88EC-1F84F39CD7BA}"/>
              </a:ext>
            </a:extLst>
          </p:cNvPr>
          <p:cNvGrpSpPr/>
          <p:nvPr/>
        </p:nvGrpSpPr>
        <p:grpSpPr>
          <a:xfrm>
            <a:off x="1162037" y="2352262"/>
            <a:ext cx="5245860" cy="2813847"/>
            <a:chOff x="1162037" y="2464221"/>
            <a:chExt cx="5245860" cy="2813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57303052-A68E-4589-A337-E1934960C4EE}"/>
                    </a:ext>
                  </a:extLst>
                </p:cNvPr>
                <p:cNvSpPr txBox="1"/>
                <p:nvPr/>
              </p:nvSpPr>
              <p:spPr>
                <a:xfrm>
                  <a:off x="1162037" y="2464221"/>
                  <a:ext cx="5245860" cy="2813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b="0" dirty="0">
                      <a:latin typeface="+mj-lt"/>
                    </a:rPr>
                    <a:t>Parameters we set fixed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𝑐𝑣𝑖𝑡𝑦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10.9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±0.5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</m:oMath>
                  </a14:m>
                  <a:endParaRPr lang="en-US" altLang="zh-CN" b="0" dirty="0"/>
                </a:p>
                <a:p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754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±8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𝑐𝑎𝑣𝑖𝑡𝑦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≈2.33 </m:t>
                      </m:r>
                    </m:oMath>
                  </a14:m>
                  <a:r>
                    <a:rPr lang="en-US" altLang="zh-CN" dirty="0"/>
                    <a:t>GHz  (influenced by dielectric material)</a:t>
                  </a:r>
                </a:p>
                <a:p>
                  <a:endParaRPr lang="en-US" altLang="zh-CN" dirty="0"/>
                </a:p>
                <a:p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3.0 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±0.2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</m:oMath>
                  </a14:m>
                  <a:r>
                    <a:rPr lang="en-US" altLang="zh-CN" dirty="0"/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altLang="zh-CN" dirty="0"/>
                    <a:t>  2.41 GHz      (influenced by dielectric material)</a:t>
                  </a:r>
                </a:p>
                <a:p>
                  <a:endParaRPr lang="en-US" altLang="zh-CN" dirty="0"/>
                </a:p>
                <a:p>
                  <a:r>
                    <a:rPr lang="en-US" altLang="zh-CN" dirty="0"/>
                    <a:t>Extrinsic damping of SRR</a:t>
                  </a:r>
                </a:p>
                <a:p>
                  <a:r>
                    <a:rPr lang="en-US" altLang="zh-CN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15.9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±0.1</m:t>
                      </m:r>
                      <m:r>
                        <m:rPr>
                          <m:nor/>
                        </m:rPr>
                        <a:rPr lang="en-US" altLang="zh-CN" b="0" dirty="0" smtClean="0"/>
                        <m:t>MHz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57303052-A68E-4589-A337-E1934960C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037" y="2464221"/>
                  <a:ext cx="5245860" cy="2813847"/>
                </a:xfrm>
                <a:prstGeom prst="rect">
                  <a:avLst/>
                </a:prstGeom>
                <a:blipFill>
                  <a:blip r:embed="rId6"/>
                  <a:stretch>
                    <a:fillRect l="-2791" t="-2820" r="-2093" b="-8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194147A-80A6-42BB-928C-D912F168805E}"/>
                </a:ext>
              </a:extLst>
            </p:cNvPr>
            <p:cNvSpPr txBox="1"/>
            <p:nvPr/>
          </p:nvSpPr>
          <p:spPr>
            <a:xfrm>
              <a:off x="3754218" y="3640311"/>
              <a:ext cx="344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B050"/>
                  </a:solidFill>
                </a:rPr>
                <a:t>?</a:t>
              </a:r>
              <a:endParaRPr lang="zh-CN" altLang="en-US" sz="2400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72F71C3-E1EF-48FF-BB20-5BDFDE1E63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403" r="7289"/>
          <a:stretch/>
        </p:blipFill>
        <p:spPr>
          <a:xfrm>
            <a:off x="7939224" y="3798000"/>
            <a:ext cx="3525700" cy="30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A503B87-C975-43BC-A521-C2C7B39DB397}"/>
                  </a:ext>
                </a:extLst>
              </p:cNvPr>
              <p:cNvSpPr/>
              <p:nvPr/>
            </p:nvSpPr>
            <p:spPr>
              <a:xfrm>
                <a:off x="8395517" y="3428668"/>
                <a:ext cx="2960234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𝑠𝑠𝑟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/>
                      <m:t>19.0</m:t>
                    </m:r>
                    <m:r>
                      <m:rPr>
                        <m:nor/>
                      </m:rPr>
                      <a:rPr lang="en-US" altLang="zh-CN" b="0" dirty="0" smtClean="0"/>
                      <m:t> </m:t>
                    </m:r>
                    <m:r>
                      <m:rPr>
                        <m:nor/>
                      </m:rPr>
                      <a:rPr lang="en-US" altLang="zh-CN" b="0" dirty="0" smtClean="0"/>
                      <m:t>MHz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±0.1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dirty="0" smtClean="0"/>
                      <m:t>MHz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A503B87-C975-43BC-A521-C2C7B39D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17" y="3428668"/>
                <a:ext cx="2960234" cy="369332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A70F1DCB-AFD8-4422-9542-E4525BE4F86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8737" r="8327"/>
          <a:stretch/>
        </p:blipFill>
        <p:spPr>
          <a:xfrm>
            <a:off x="7939224" y="134558"/>
            <a:ext cx="3416527" cy="3060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CDDE827-AF90-47FC-A2E9-7325571D61C1}"/>
              </a:ext>
            </a:extLst>
          </p:cNvPr>
          <p:cNvSpPr txBox="1"/>
          <p:nvPr/>
        </p:nvSpPr>
        <p:spPr>
          <a:xfrm>
            <a:off x="8569175" y="478618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Higher than zero!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94A1CC-5E2D-4AA0-B7D0-FDB0A453F08F}"/>
                  </a:ext>
                </a:extLst>
              </p:cNvPr>
              <p:cNvSpPr txBox="1"/>
              <p:nvPr/>
            </p:nvSpPr>
            <p:spPr>
              <a:xfrm>
                <a:off x="10288224" y="5835508"/>
                <a:ext cx="1748877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=17±1</m:t>
                    </m:r>
                    <m:r>
                      <m:rPr>
                        <m:nor/>
                      </m:rPr>
                      <a:rPr lang="en-US" altLang="zh-CN" sz="1600" b="0" dirty="0" smtClean="0"/>
                      <m:t>MHz</m:t>
                    </m:r>
                  </m:oMath>
                </a14:m>
                <a:endParaRPr lang="en-US" altLang="zh-CN" sz="1600" b="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=76.5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±0.9</m:t>
                    </m:r>
                    <m:r>
                      <m:rPr>
                        <m:nor/>
                      </m:rPr>
                      <a:rPr lang="en-US" altLang="zh-CN" sz="1600" b="0" dirty="0" smtClean="0"/>
                      <m:t>MHz</m:t>
                    </m:r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94A1CC-5E2D-4AA0-B7D0-FDB0A453F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224" y="5835508"/>
                <a:ext cx="1748877" cy="492443"/>
              </a:xfrm>
              <a:prstGeom prst="rect">
                <a:avLst/>
              </a:prstGeom>
              <a:blipFill>
                <a:blip r:embed="rId10"/>
                <a:stretch>
                  <a:fillRect l="-2439" r="-2439" b="-8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3ABFF76-685A-4E8B-A591-9ABA0C1CFB11}"/>
              </a:ext>
            </a:extLst>
          </p:cNvPr>
          <p:cNvCxnSpPr>
            <a:cxnSpLocks/>
          </p:cNvCxnSpPr>
          <p:nvPr/>
        </p:nvCxnSpPr>
        <p:spPr>
          <a:xfrm>
            <a:off x="8601560" y="858271"/>
            <a:ext cx="2666515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264CB75-E10A-4DE6-ACC1-ED6740876FC0}"/>
              </a:ext>
            </a:extLst>
          </p:cNvPr>
          <p:cNvCxnSpPr>
            <a:cxnSpLocks/>
          </p:cNvCxnSpPr>
          <p:nvPr/>
        </p:nvCxnSpPr>
        <p:spPr>
          <a:xfrm>
            <a:off x="8642200" y="4348231"/>
            <a:ext cx="2666515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AFC59C-4146-4721-918B-315A944176FA}"/>
              </a:ext>
            </a:extLst>
          </p:cNvPr>
          <p:cNvSpPr txBox="1"/>
          <p:nvPr/>
        </p:nvSpPr>
        <p:spPr>
          <a:xfrm>
            <a:off x="838987" y="131974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Solution space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E05464-9042-4512-A187-6A78B9559EF5}"/>
                  </a:ext>
                </a:extLst>
              </p:cNvPr>
              <p:cNvSpPr txBox="1"/>
              <p:nvPr/>
            </p:nvSpPr>
            <p:spPr>
              <a:xfrm>
                <a:off x="1015637" y="707010"/>
                <a:ext cx="3619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Is this the only solution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dirty="0"/>
                  <a:t> 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E05464-9042-4512-A187-6A78B9559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37" y="707010"/>
                <a:ext cx="3619581" cy="369332"/>
              </a:xfrm>
              <a:prstGeom prst="rect">
                <a:avLst/>
              </a:prstGeom>
              <a:blipFill>
                <a:blip r:embed="rId3"/>
                <a:stretch>
                  <a:fillRect l="-1518" t="-9836" r="-50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EBB5CB-4198-4C92-B6C9-E8579574277E}"/>
                  </a:ext>
                </a:extLst>
              </p:cNvPr>
              <p:cNvSpPr txBox="1"/>
              <p:nvPr/>
            </p:nvSpPr>
            <p:spPr>
              <a:xfrm>
                <a:off x="838987" y="1331087"/>
                <a:ext cx="4691028" cy="837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𝑐𝑎𝑙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dirty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</m:d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𝑚𝑒𝑎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EBB5CB-4198-4C92-B6C9-E8579574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7" y="1331087"/>
                <a:ext cx="4691028" cy="837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4589201-D742-4BBC-A78F-5EA11BDA4A73}"/>
              </a:ext>
            </a:extLst>
          </p:cNvPr>
          <p:cNvGrpSpPr/>
          <p:nvPr/>
        </p:nvGrpSpPr>
        <p:grpSpPr>
          <a:xfrm>
            <a:off x="317715" y="3231464"/>
            <a:ext cx="9183420" cy="3494562"/>
            <a:chOff x="716550" y="2050351"/>
            <a:chExt cx="9183420" cy="349456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3FE6E03-D193-456E-AE68-70D2439E36C3}"/>
                </a:ext>
              </a:extLst>
            </p:cNvPr>
            <p:cNvGrpSpPr/>
            <p:nvPr/>
          </p:nvGrpSpPr>
          <p:grpSpPr>
            <a:xfrm>
              <a:off x="716550" y="2059515"/>
              <a:ext cx="4582903" cy="3467398"/>
              <a:chOff x="6402035" y="707010"/>
              <a:chExt cx="4582903" cy="3467398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B0754AD-802C-4ACD-B5E6-3E2F16060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2035" y="790408"/>
                <a:ext cx="4582903" cy="3384000"/>
              </a:xfrm>
              <a:prstGeom prst="rect">
                <a:avLst/>
              </a:prstGeom>
            </p:spPr>
          </p:pic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1CD463-8012-4F7B-A840-773155F6A8C3}"/>
                  </a:ext>
                </a:extLst>
              </p:cNvPr>
              <p:cNvSpPr txBox="1"/>
              <p:nvPr/>
            </p:nvSpPr>
            <p:spPr>
              <a:xfrm>
                <a:off x="9866719" y="707010"/>
                <a:ext cx="990494" cy="37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Log (D)</a:t>
                </a:r>
                <a:endParaRPr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8187A0D-7289-4D51-B244-DA2D507DE4EC}"/>
                </a:ext>
              </a:extLst>
            </p:cNvPr>
            <p:cNvGrpSpPr/>
            <p:nvPr/>
          </p:nvGrpSpPr>
          <p:grpSpPr>
            <a:xfrm>
              <a:off x="5339970" y="2050351"/>
              <a:ext cx="4560000" cy="3494562"/>
              <a:chOff x="6810627" y="3410836"/>
              <a:chExt cx="4560000" cy="3494562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12DD80-FAA3-4D5D-A17D-3F01B3364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627" y="3485398"/>
                <a:ext cx="4560000" cy="342000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0D3F378-A8B2-471C-BC7E-D32B0D036131}"/>
                  </a:ext>
                </a:extLst>
              </p:cNvPr>
              <p:cNvSpPr txBox="1"/>
              <p:nvPr/>
            </p:nvSpPr>
            <p:spPr>
              <a:xfrm>
                <a:off x="10234794" y="3410836"/>
                <a:ext cx="990494" cy="378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Log (D)</a:t>
                </a:r>
                <a:endParaRPr lang="zh-CN" altLang="en-US" dirty="0"/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CB6C7AE-C455-4160-87F6-4D58F2CCDA9E}"/>
                </a:ext>
              </a:extLst>
            </p:cNvPr>
            <p:cNvSpPr txBox="1"/>
            <p:nvPr/>
          </p:nvSpPr>
          <p:spPr>
            <a:xfrm>
              <a:off x="1927264" y="2064097"/>
              <a:ext cx="1796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Large range view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8252F0-B483-484D-8B9D-4D368DC8A8F2}"/>
                </a:ext>
              </a:extLst>
            </p:cNvPr>
            <p:cNvSpPr txBox="1"/>
            <p:nvPr/>
          </p:nvSpPr>
          <p:spPr>
            <a:xfrm>
              <a:off x="6571977" y="2059515"/>
              <a:ext cx="1788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Zoomed in View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051B73-2E81-4100-BBB7-C222D0C1E438}"/>
                  </a:ext>
                </a:extLst>
              </p:cNvPr>
              <p:cNvSpPr txBox="1"/>
              <p:nvPr/>
            </p:nvSpPr>
            <p:spPr>
              <a:xfrm>
                <a:off x="9928464" y="5444655"/>
                <a:ext cx="1748877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 dirty="0"/>
                  <a:t> From curve fitting: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=17±1</m:t>
                    </m:r>
                    <m:r>
                      <m:rPr>
                        <m:nor/>
                      </m:rPr>
                      <a:rPr lang="en-US" altLang="zh-CN" sz="1600" b="0" dirty="0" smtClean="0"/>
                      <m:t>MHz</m:t>
                    </m:r>
                  </m:oMath>
                </a14:m>
                <a:endParaRPr lang="en-US" altLang="zh-CN" sz="1600" b="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=76.5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±0.9</m:t>
                    </m:r>
                    <m:r>
                      <m:rPr>
                        <m:nor/>
                      </m:rPr>
                      <a:rPr lang="en-US" altLang="zh-CN" sz="1600" b="0" dirty="0" smtClean="0"/>
                      <m:t>MHz</m:t>
                    </m:r>
                  </m:oMath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051B73-2E81-4100-BBB7-C222D0C1E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464" y="5444655"/>
                <a:ext cx="1748877" cy="738664"/>
              </a:xfrm>
              <a:prstGeom prst="rect">
                <a:avLst/>
              </a:prstGeom>
              <a:blipFill>
                <a:blip r:embed="rId7"/>
                <a:stretch>
                  <a:fillRect l="-4530" t="-8264" r="-243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ABAA147D-1751-468F-B5AF-A8027D16FB7B}"/>
              </a:ext>
            </a:extLst>
          </p:cNvPr>
          <p:cNvGrpSpPr/>
          <p:nvPr/>
        </p:nvGrpSpPr>
        <p:grpSpPr>
          <a:xfrm>
            <a:off x="7556784" y="81095"/>
            <a:ext cx="4486618" cy="3187650"/>
            <a:chOff x="7556784" y="81095"/>
            <a:chExt cx="4486618" cy="3187650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314D572-2C2C-4598-B4BC-60A54F27C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56784" y="81095"/>
              <a:ext cx="4486618" cy="3187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ADDF3FB-A578-4328-87C9-3D33B59C26FE}"/>
                    </a:ext>
                  </a:extLst>
                </p:cNvPr>
                <p:cNvSpPr/>
                <p:nvPr/>
              </p:nvSpPr>
              <p:spPr>
                <a:xfrm>
                  <a:off x="8365302" y="337678"/>
                  <a:ext cx="10161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𝑐𝑎𝑙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ADDF3FB-A578-4328-87C9-3D33B59C2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2" y="337678"/>
                  <a:ext cx="10161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FCB374B-A44B-45CE-B4D9-920227531763}"/>
              </a:ext>
            </a:extLst>
          </p:cNvPr>
          <p:cNvSpPr txBox="1"/>
          <p:nvPr/>
        </p:nvSpPr>
        <p:spPr>
          <a:xfrm>
            <a:off x="8365302" y="-31654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Fit with Robust parameter sweep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70F69B-1485-402A-B917-FB8125885B56}"/>
                  </a:ext>
                </a:extLst>
              </p:cNvPr>
              <p:cNvSpPr/>
              <p:nvPr/>
            </p:nvSpPr>
            <p:spPr>
              <a:xfrm>
                <a:off x="9818788" y="3589256"/>
                <a:ext cx="1689565" cy="64633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= 17.2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MHz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dirty="0"/>
                  <a:t> = 76.06 MHz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70F69B-1485-402A-B917-FB8125885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788" y="3589256"/>
                <a:ext cx="1689565" cy="646331"/>
              </a:xfrm>
              <a:prstGeom prst="rect">
                <a:avLst/>
              </a:prstGeom>
              <a:blipFill>
                <a:blip r:embed="rId10"/>
                <a:stretch>
                  <a:fillRect t="-4630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8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4ED1A908-9F8D-4F12-9FC6-31200D8EBD42}"/>
              </a:ext>
            </a:extLst>
          </p:cNvPr>
          <p:cNvGrpSpPr/>
          <p:nvPr/>
        </p:nvGrpSpPr>
        <p:grpSpPr>
          <a:xfrm>
            <a:off x="1045806" y="1343465"/>
            <a:ext cx="9120000" cy="3420000"/>
            <a:chOff x="1046572" y="2342706"/>
            <a:chExt cx="9120000" cy="3420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EB9A0E-BE1D-42BC-A86E-23B8E9A0D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572" y="2342706"/>
              <a:ext cx="4560000" cy="342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41040B-1E9B-4799-85E9-B9469E25D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572" y="2342706"/>
              <a:ext cx="4560000" cy="34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50CE37-AF14-4B0D-97B4-F137E069FEB3}"/>
                  </a:ext>
                </a:extLst>
              </p:cNvPr>
              <p:cNvSpPr txBox="1"/>
              <p:nvPr/>
            </p:nvSpPr>
            <p:spPr>
              <a:xfrm>
                <a:off x="1045806" y="482552"/>
                <a:ext cx="56446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Further check: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/>
                  <a:t> not always greater than zero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50CE37-AF14-4B0D-97B4-F137E069F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06" y="482552"/>
                <a:ext cx="5644687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r="-108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BD3B93-2FFB-46FA-AFE8-4D048AE28801}"/>
                  </a:ext>
                </a:extLst>
              </p:cNvPr>
              <p:cNvSpPr txBox="1"/>
              <p:nvPr/>
            </p:nvSpPr>
            <p:spPr>
              <a:xfrm>
                <a:off x="2315110" y="5114425"/>
                <a:ext cx="5401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sz="2000" dirty="0"/>
                  <a:t>There is only one set of the solution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/>
                  <a:t> !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BD3B93-2FFB-46FA-AFE8-4D048AE2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10" y="5114425"/>
                <a:ext cx="5401222" cy="400110"/>
              </a:xfrm>
              <a:prstGeom prst="rect">
                <a:avLst/>
              </a:prstGeom>
              <a:blipFill>
                <a:blip r:embed="rId5"/>
                <a:stretch>
                  <a:fillRect l="-1242" t="-9091" r="-22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92E2965-9962-4548-B5C4-B518C5F766F3}"/>
              </a:ext>
            </a:extLst>
          </p:cNvPr>
          <p:cNvSpPr txBox="1"/>
          <p:nvPr/>
        </p:nvSpPr>
        <p:spPr>
          <a:xfrm>
            <a:off x="6730134" y="1204148"/>
            <a:ext cx="17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Zoomed in View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E2227C-01F7-4C61-AEE8-35D1E3CF04F5}"/>
              </a:ext>
            </a:extLst>
          </p:cNvPr>
          <p:cNvSpPr txBox="1"/>
          <p:nvPr/>
        </p:nvSpPr>
        <p:spPr>
          <a:xfrm>
            <a:off x="2427643" y="1204148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 range view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A639A7-875C-4A65-8590-F13C7F5C7DD6}"/>
              </a:ext>
            </a:extLst>
          </p:cNvPr>
          <p:cNvSpPr txBox="1"/>
          <p:nvPr/>
        </p:nvSpPr>
        <p:spPr>
          <a:xfrm>
            <a:off x="4520474" y="1204148"/>
            <a:ext cx="990494" cy="378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 (D)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6927E-431C-49E1-8A12-024DDA0E60C4}"/>
              </a:ext>
            </a:extLst>
          </p:cNvPr>
          <p:cNvSpPr txBox="1"/>
          <p:nvPr/>
        </p:nvSpPr>
        <p:spPr>
          <a:xfrm>
            <a:off x="9080474" y="1204148"/>
            <a:ext cx="990494" cy="378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 (D)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89FC27-A041-4860-8321-78F08DDCC48F}"/>
              </a:ext>
            </a:extLst>
          </p:cNvPr>
          <p:cNvCxnSpPr/>
          <p:nvPr/>
        </p:nvCxnSpPr>
        <p:spPr>
          <a:xfrm flipH="1">
            <a:off x="1741251" y="1582644"/>
            <a:ext cx="2779223" cy="265861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6482DF-DB1D-4D29-8F09-871D1738D75D}"/>
              </a:ext>
            </a:extLst>
          </p:cNvPr>
          <p:cNvGrpSpPr/>
          <p:nvPr/>
        </p:nvGrpSpPr>
        <p:grpSpPr>
          <a:xfrm>
            <a:off x="2116666" y="551133"/>
            <a:ext cx="7958668" cy="5755734"/>
            <a:chOff x="2116666" y="458799"/>
            <a:chExt cx="7958668" cy="5755734"/>
          </a:xfrm>
        </p:grpSpPr>
        <p:pic>
          <p:nvPicPr>
            <p:cNvPr id="7" name="图片 6" descr="图片包含 文字, 地图&#10;&#10;描述已自动生成">
              <a:extLst>
                <a:ext uri="{FF2B5EF4-FFF2-40B4-BE49-F238E27FC236}">
                  <a16:creationId xmlns:a16="http://schemas.microsoft.com/office/drawing/2014/main" id="{542D30F9-862F-43C1-8FE8-13A8D8800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666" y="643466"/>
              <a:ext cx="7958668" cy="557106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8102C74-EA8B-4EC5-BF69-6C67DE1BBF5D}"/>
                </a:ext>
              </a:extLst>
            </p:cNvPr>
            <p:cNvSpPr txBox="1"/>
            <p:nvPr/>
          </p:nvSpPr>
          <p:spPr>
            <a:xfrm>
              <a:off x="3403076" y="458800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Coupling strength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DFA0FF-FAD6-4309-8CB4-F26C40C844DA}"/>
                </a:ext>
              </a:extLst>
            </p:cNvPr>
            <p:cNvSpPr txBox="1"/>
            <p:nvPr/>
          </p:nvSpPr>
          <p:spPr>
            <a:xfrm>
              <a:off x="6792693" y="458799"/>
              <a:ext cx="2374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Total Coupling strength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E257108-8402-4F39-9A04-BDFDEFBB1840}"/>
                </a:ext>
              </a:extLst>
            </p:cNvPr>
            <p:cNvSpPr txBox="1"/>
            <p:nvPr/>
          </p:nvSpPr>
          <p:spPr>
            <a:xfrm>
              <a:off x="6993036" y="3244333"/>
              <a:ext cx="19736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Damping evolution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211378-F476-4F03-A782-60B7F58C8538}"/>
                </a:ext>
              </a:extLst>
            </p:cNvPr>
            <p:cNvSpPr txBox="1"/>
            <p:nvPr/>
          </p:nvSpPr>
          <p:spPr>
            <a:xfrm>
              <a:off x="3733294" y="3244333"/>
              <a:ext cx="1184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Dispersion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096549-85CE-49B3-9083-0DC2ACB19159}"/>
              </a:ext>
            </a:extLst>
          </p:cNvPr>
          <p:cNvSpPr txBox="1"/>
          <p:nvPr/>
        </p:nvSpPr>
        <p:spPr>
          <a:xfrm>
            <a:off x="2116666" y="8946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Fitting Results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8874F04-484D-4855-8A97-B270F70B74FD}"/>
              </a:ext>
            </a:extLst>
          </p:cNvPr>
          <p:cNvCxnSpPr>
            <a:cxnSpLocks/>
          </p:cNvCxnSpPr>
          <p:nvPr/>
        </p:nvCxnSpPr>
        <p:spPr>
          <a:xfrm>
            <a:off x="7892140" y="4597172"/>
            <a:ext cx="3277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552BA0-9F70-4851-95D5-A9FCA46B93D9}"/>
              </a:ext>
            </a:extLst>
          </p:cNvPr>
          <p:cNvCxnSpPr>
            <a:cxnSpLocks/>
          </p:cNvCxnSpPr>
          <p:nvPr/>
        </p:nvCxnSpPr>
        <p:spPr>
          <a:xfrm flipH="1">
            <a:off x="6590196" y="4185368"/>
            <a:ext cx="253955" cy="0"/>
          </a:xfrm>
          <a:prstGeom prst="straightConnector1">
            <a:avLst/>
          </a:prstGeom>
          <a:ln w="38100">
            <a:solidFill>
              <a:srgbClr val="003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7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DEAEDA-3B1C-47F4-90D3-B2D6AEF1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5231" y="548231"/>
            <a:ext cx="7961538" cy="57615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F915E-84C1-47F5-B367-4A8382DFBC86}"/>
              </a:ext>
            </a:extLst>
          </p:cNvPr>
          <p:cNvSpPr txBox="1"/>
          <p:nvPr/>
        </p:nvSpPr>
        <p:spPr>
          <a:xfrm>
            <a:off x="2115231" y="1788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Modified  Fig.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281188-05FD-41E4-B914-6B3137003C89}"/>
              </a:ext>
            </a:extLst>
          </p:cNvPr>
          <p:cNvSpPr txBox="1"/>
          <p:nvPr/>
        </p:nvSpPr>
        <p:spPr>
          <a:xfrm>
            <a:off x="6634264" y="427044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Calculation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B35933-593E-4271-9371-15DCD5BC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4461" y="544384"/>
            <a:ext cx="7923077" cy="5769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34D5B3-8830-4AC1-87F1-A47EC6CDD422}"/>
              </a:ext>
            </a:extLst>
          </p:cNvPr>
          <p:cNvSpPr txBox="1"/>
          <p:nvPr/>
        </p:nvSpPr>
        <p:spPr>
          <a:xfrm>
            <a:off x="6634264" y="427044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Calculation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DE2F17-2344-4190-9D65-02B23C2C31DC}"/>
              </a:ext>
            </a:extLst>
          </p:cNvPr>
          <p:cNvSpPr txBox="1"/>
          <p:nvPr/>
        </p:nvSpPr>
        <p:spPr>
          <a:xfrm>
            <a:off x="2115231" y="17889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Alternatively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4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257</Words>
  <Application>Microsoft Office PowerPoint</Application>
  <PresentationFormat>宽屏</PresentationFormat>
  <Paragraphs>56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Office 主题​​</vt:lpstr>
      <vt:lpstr>Determine the coupling strength in level attraction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the coupling strength </dc:title>
  <dc:creator>Yutong Zhao</dc:creator>
  <cp:lastModifiedBy>Yutong Zhao</cp:lastModifiedBy>
  <cp:revision>29</cp:revision>
  <dcterms:created xsi:type="dcterms:W3CDTF">2019-06-06T21:35:54Z</dcterms:created>
  <dcterms:modified xsi:type="dcterms:W3CDTF">2019-06-17T18:39:09Z</dcterms:modified>
</cp:coreProperties>
</file>