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FADE-AD95-4BF5-806D-5CD5B33C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AC7208-8B7B-4D56-B9DE-97CDA902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05A8F-5250-423D-96D5-0366EFF5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3A3CF-9A26-45CB-B973-F416B7ED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0FE05-588E-47B2-9517-DAB372F1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7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516F-7F5D-4A1C-BB2C-7A357C60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7207F-6DF3-449C-8D6A-46FC1BEB6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77A09-C7FA-47F8-8F18-D4573330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1B9E6-4D60-4318-BCF0-26D62B76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F0555-5490-476B-AB0F-1DE8A53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7A8906-1010-49A3-94BD-2891F226D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DA87B-B04F-4186-9C2B-E3DBCB09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D47EC-8C45-4A1B-8457-11B459FA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F1968-C5DA-4FBB-9B18-586EF66D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8FA05-C745-4204-8E6B-FA9990B9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1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2C9BC-A197-4585-B0DB-27EE6F88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32CA1-0F47-4C1A-94B8-B78AC90D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4A2A6-83A2-44BC-B37A-B4B6E607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A2994-337A-4096-8E8C-EDD85BB2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F8876-3A44-4F48-90B7-F730CB28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1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F3644-6264-40C7-BBD0-E369323D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49B6B-0400-4E6C-98FF-6A5865B82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9E997-683A-466E-A671-3D8FFC84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55EC0-5C89-4932-B6BC-F6026B94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85F16-61AA-4E56-9A89-6D7A0BA5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2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0BA01-B0B2-44F1-BE55-55096EE5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407A0-30C6-4B2C-8A67-581655D5D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1E52D2-4A10-41D1-9E03-205C15AD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6FA17-F8D5-456D-B8F4-DCCFB696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F71FC-CAD0-4F6E-B930-BD2F0FEB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4E7FF-0E32-4BD2-821A-D7BEB0E6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5D5D6-DE5B-4619-A83A-F73B6451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26413-D943-4BC0-9F0A-426DDE2F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A08C9-D889-4816-947C-A1E127DAD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47890-2B89-4901-AA0D-DD5ADBF84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490750-4AF9-4725-8E4A-AF7492D91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36FB10-4D39-4E79-B0F4-2B418FC9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EE590-6103-4896-BA62-43D00077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676A9-B023-452E-BC4D-A05D6115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0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9ADC-0ECC-46FD-B963-382FD932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13920B-368C-41C1-8F86-FA1B541A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6864E-4B86-4D7F-B3D2-B0FC7BC5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5D7864-0683-448E-852D-1FE7AFD4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2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16FF71-A130-4777-81A8-27533ECA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76F1D-0948-442B-8104-49245B24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928B6-2592-4E63-B58E-A0B9D499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9024-EC4C-4BDA-A61C-BAA7C3F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8713D-FC7C-486D-9ECE-463181A1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673EB-C6D0-4BD6-8831-68F35A05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7543E-C3EC-4BF1-8385-03BEA375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3FC4A-26E0-4018-BA39-F5636285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DD93D-DEB5-438A-91AF-43FAEE4F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16981-2952-452B-ACA2-6EA65478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9769AD-8498-4DBF-9EFD-BEB8907D3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C3AFA-BC71-484B-8F02-041BDBB12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33FF8-B2D8-4805-8110-CCC5834D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3FF766-8191-452B-BE86-52207F32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5B870-6B29-442B-AB8A-A80BF34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DFB085-62F9-4BC5-93C5-9E07FBCC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C9D05-CE20-4715-B1EA-21F24B96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46ECA-C597-448E-BA4E-499668032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DDC9-A019-4ED0-8365-15928AB8598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36BF3-7C69-4FD6-8DB9-BAC15241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7645D-BF23-4903-8677-CBFD14F24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B25BD-4B11-4D16-A2BD-9E62DBC7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3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0832C-2DAD-432E-BB57-E80C5B461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Damping Influenced level attraction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BB0DD6-780F-48A7-81F2-DD4CFA141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5310"/>
            <a:ext cx="9144000" cy="1102489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Aug 19</a:t>
            </a:r>
            <a:r>
              <a:rPr lang="en-US" altLang="zh-CN" baseline="30000" dirty="0"/>
              <a:t>th</a:t>
            </a:r>
            <a:r>
              <a:rPr lang="en-US" altLang="zh-CN" dirty="0"/>
              <a:t>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37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>
            <a:extLst>
              <a:ext uri="{FF2B5EF4-FFF2-40B4-BE49-F238E27FC236}">
                <a16:creationId xmlns:a16="http://schemas.microsoft.com/office/drawing/2014/main" id="{C53739B5-F15A-4068-8045-DB53B54D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62" y="3614835"/>
            <a:ext cx="4320000" cy="32400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986D53CA-E160-4072-B193-F78C36544A32}"/>
              </a:ext>
            </a:extLst>
          </p:cNvPr>
          <p:cNvSpPr txBox="1"/>
          <p:nvPr/>
        </p:nvSpPr>
        <p:spPr>
          <a:xfrm>
            <a:off x="1263558" y="653206"/>
            <a:ext cx="120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 view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DB736D1-D829-4281-B053-AAE39D56C0C7}"/>
              </a:ext>
            </a:extLst>
          </p:cNvPr>
          <p:cNvGrpSpPr/>
          <p:nvPr/>
        </p:nvGrpSpPr>
        <p:grpSpPr>
          <a:xfrm>
            <a:off x="103330" y="1054754"/>
            <a:ext cx="3386106" cy="2672617"/>
            <a:chOff x="422923" y="228491"/>
            <a:chExt cx="3386106" cy="267261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31F465B-2D81-4900-A67B-6FA78211FBAA}"/>
                </a:ext>
              </a:extLst>
            </p:cNvPr>
            <p:cNvGrpSpPr/>
            <p:nvPr/>
          </p:nvGrpSpPr>
          <p:grpSpPr>
            <a:xfrm>
              <a:off x="422923" y="228491"/>
              <a:ext cx="3386106" cy="2672617"/>
              <a:chOff x="578565" y="539776"/>
              <a:chExt cx="3386106" cy="267261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07D553C2-E464-4F9B-B1DD-D26EBC55ED94}"/>
                  </a:ext>
                </a:extLst>
              </p:cNvPr>
              <p:cNvGrpSpPr/>
              <p:nvPr/>
            </p:nvGrpSpPr>
            <p:grpSpPr>
              <a:xfrm>
                <a:off x="937725" y="544608"/>
                <a:ext cx="2667785" cy="2667785"/>
                <a:chOff x="1295943" y="695437"/>
                <a:chExt cx="2667785" cy="2667785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01B7A27-05FA-4921-A19F-BC3AFF2435B1}"/>
                    </a:ext>
                  </a:extLst>
                </p:cNvPr>
                <p:cNvSpPr/>
                <p:nvPr/>
              </p:nvSpPr>
              <p:spPr>
                <a:xfrm rot="5400000">
                  <a:off x="1295947" y="1957330"/>
                  <a:ext cx="2667785" cy="144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04B6363A-87CA-4875-9DD4-95942B926F42}"/>
                    </a:ext>
                  </a:extLst>
                </p:cNvPr>
                <p:cNvSpPr/>
                <p:nvPr/>
              </p:nvSpPr>
              <p:spPr>
                <a:xfrm>
                  <a:off x="1295943" y="1929447"/>
                  <a:ext cx="2667785" cy="144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EB1EDF9A-6186-408A-9CFC-D8C454EC380F}"/>
                    </a:ext>
                  </a:extLst>
                </p:cNvPr>
                <p:cNvSpPr/>
                <p:nvPr/>
              </p:nvSpPr>
              <p:spPr>
                <a:xfrm>
                  <a:off x="2546159" y="1921639"/>
                  <a:ext cx="159615" cy="15961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E9CC57E6-3A30-41B2-9DB4-4692F8D7E5B5}"/>
                  </a:ext>
                </a:extLst>
              </p:cNvPr>
              <p:cNvGrpSpPr/>
              <p:nvPr/>
            </p:nvGrpSpPr>
            <p:grpSpPr>
              <a:xfrm>
                <a:off x="1227474" y="1043762"/>
                <a:ext cx="235704" cy="235704"/>
                <a:chOff x="3143823" y="805975"/>
                <a:chExt cx="235704" cy="235704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E0411736-7DBB-4CD2-B35C-E3E70E6D5BB2}"/>
                    </a:ext>
                  </a:extLst>
                </p:cNvPr>
                <p:cNvSpPr/>
                <p:nvPr/>
              </p:nvSpPr>
              <p:spPr>
                <a:xfrm>
                  <a:off x="3143823" y="805975"/>
                  <a:ext cx="235704" cy="23570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EBB50799-94FC-451B-BDD1-F1237807EB95}"/>
                    </a:ext>
                  </a:extLst>
                </p:cNvPr>
                <p:cNvSpPr/>
                <p:nvPr/>
              </p:nvSpPr>
              <p:spPr>
                <a:xfrm>
                  <a:off x="3219104" y="881256"/>
                  <a:ext cx="85140" cy="851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1E56E1B0-606C-4BA4-A1A6-F6456E8114A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861" y="616958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0E64A9E0-25C6-444B-9AC3-B9F46602A3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861" y="616958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r="-22500" b="-70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4CBE5FA-19FA-4E7D-B3C8-9BE9FB3294D0}"/>
                  </a:ext>
                </a:extLst>
              </p:cNvPr>
              <p:cNvSpPr txBox="1"/>
              <p:nvPr/>
            </p:nvSpPr>
            <p:spPr>
              <a:xfrm>
                <a:off x="2343622" y="539776"/>
                <a:ext cx="1450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C000"/>
                    </a:solidFill>
                  </a:rPr>
                  <a:t>Cross cavity 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39123E8-25FC-4E1E-8201-AC480F426102}"/>
                  </a:ext>
                </a:extLst>
              </p:cNvPr>
              <p:cNvSpPr txBox="1"/>
              <p:nvPr/>
            </p:nvSpPr>
            <p:spPr>
              <a:xfrm>
                <a:off x="2343622" y="1428256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YIG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4B0A3C-C472-48F8-832F-665133128A70}"/>
                  </a:ext>
                </a:extLst>
              </p:cNvPr>
              <p:cNvSpPr txBox="1"/>
              <p:nvPr/>
            </p:nvSpPr>
            <p:spPr>
              <a:xfrm>
                <a:off x="578565" y="1665951"/>
                <a:ext cx="391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C345005-31DB-474D-807D-97A48A488D43}"/>
                  </a:ext>
                </a:extLst>
              </p:cNvPr>
              <p:cNvSpPr txBox="1"/>
              <p:nvPr/>
            </p:nvSpPr>
            <p:spPr>
              <a:xfrm>
                <a:off x="3572867" y="1665951"/>
                <a:ext cx="39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EFAA246-9183-4FCB-86AD-249A1B10FE9D}"/>
                </a:ext>
              </a:extLst>
            </p:cNvPr>
            <p:cNvSpPr/>
            <p:nvPr/>
          </p:nvSpPr>
          <p:spPr>
            <a:xfrm>
              <a:off x="1833953" y="1272009"/>
              <a:ext cx="534645" cy="5346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DEF7C09-689A-4FA1-8407-F55EEE1B2720}"/>
                </a:ext>
              </a:extLst>
            </p:cNvPr>
            <p:cNvSpPr txBox="1"/>
            <p:nvPr/>
          </p:nvSpPr>
          <p:spPr>
            <a:xfrm>
              <a:off x="1167960" y="1677023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</a:rPr>
                <a:t>:loop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2046FD7-FC08-4ACF-80CC-E08F6BF59A69}"/>
              </a:ext>
            </a:extLst>
          </p:cNvPr>
          <p:cNvGrpSpPr/>
          <p:nvPr/>
        </p:nvGrpSpPr>
        <p:grpSpPr>
          <a:xfrm>
            <a:off x="103330" y="4077734"/>
            <a:ext cx="3462034" cy="1907783"/>
            <a:chOff x="985957" y="3838575"/>
            <a:chExt cx="3462034" cy="190778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EA84B25-AF57-4EF5-B4EB-B590FE84D8C7}"/>
                </a:ext>
              </a:extLst>
            </p:cNvPr>
            <p:cNvSpPr/>
            <p:nvPr/>
          </p:nvSpPr>
          <p:spPr>
            <a:xfrm>
              <a:off x="1388402" y="5489693"/>
              <a:ext cx="2667785" cy="14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72876BF-A121-4B7B-80E1-2716ABAE7749}"/>
                </a:ext>
              </a:extLst>
            </p:cNvPr>
            <p:cNvSpPr txBox="1"/>
            <p:nvPr/>
          </p:nvSpPr>
          <p:spPr>
            <a:xfrm>
              <a:off x="985957" y="5377026"/>
              <a:ext cx="391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6ACD024-808A-431B-94E1-1E824D4CE171}"/>
                </a:ext>
              </a:extLst>
            </p:cNvPr>
            <p:cNvSpPr txBox="1"/>
            <p:nvPr/>
          </p:nvSpPr>
          <p:spPr>
            <a:xfrm>
              <a:off x="4056187" y="5377026"/>
              <a:ext cx="391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5773826-D980-404D-9B8A-68DD7127EDB9}"/>
                </a:ext>
              </a:extLst>
            </p:cNvPr>
            <p:cNvSpPr/>
            <p:nvPr/>
          </p:nvSpPr>
          <p:spPr>
            <a:xfrm>
              <a:off x="2732458" y="5244189"/>
              <a:ext cx="159615" cy="15961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73AC281-E0F1-4A06-8410-30B7D9B33460}"/>
                </a:ext>
              </a:extLst>
            </p:cNvPr>
            <p:cNvSpPr txBox="1"/>
            <p:nvPr/>
          </p:nvSpPr>
          <p:spPr>
            <a:xfrm>
              <a:off x="2913341" y="511255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YIG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F820E8E-36B8-40F1-8EA3-9F708B5CD824}"/>
                </a:ext>
              </a:extLst>
            </p:cNvPr>
            <p:cNvSpPr txBox="1"/>
            <p:nvPr/>
          </p:nvSpPr>
          <p:spPr>
            <a:xfrm>
              <a:off x="1614024" y="41312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</a:rPr>
                <a:t>:loop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ED10E46-731C-4CEE-A1A3-8127DDC22A28}"/>
                </a:ext>
              </a:extLst>
            </p:cNvPr>
            <p:cNvCxnSpPr/>
            <p:nvPr/>
          </p:nvCxnSpPr>
          <p:spPr>
            <a:xfrm flipV="1">
              <a:off x="3904129" y="4328033"/>
              <a:ext cx="0" cy="7845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EF42BE9-E037-45A6-912C-D6E541678262}"/>
                    </a:ext>
                  </a:extLst>
                </p:cNvPr>
                <p:cNvSpPr txBox="1"/>
                <p:nvPr/>
              </p:nvSpPr>
              <p:spPr>
                <a:xfrm>
                  <a:off x="4001826" y="4328033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EF42BE9-E037-45A6-912C-D6E541678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826" y="4328033"/>
                  <a:ext cx="245708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2500" r="-20000" b="-70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F61981A-3C26-4252-822A-11897F7D34A6}"/>
                </a:ext>
              </a:extLst>
            </p:cNvPr>
            <p:cNvSpPr/>
            <p:nvPr/>
          </p:nvSpPr>
          <p:spPr>
            <a:xfrm>
              <a:off x="2544942" y="5008131"/>
              <a:ext cx="534645" cy="816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8085FBF-6079-4CD2-9153-73279696E034}"/>
                </a:ext>
              </a:extLst>
            </p:cNvPr>
            <p:cNvCxnSpPr>
              <a:stCxn id="59" idx="2"/>
            </p:cNvCxnSpPr>
            <p:nvPr/>
          </p:nvCxnSpPr>
          <p:spPr>
            <a:xfrm flipV="1">
              <a:off x="2544942" y="4435517"/>
              <a:ext cx="0" cy="6134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8F21959-B358-48EB-BB79-B636C4C598EB}"/>
                </a:ext>
              </a:extLst>
            </p:cNvPr>
            <p:cNvSpPr txBox="1"/>
            <p:nvPr/>
          </p:nvSpPr>
          <p:spPr>
            <a:xfrm>
              <a:off x="2123256" y="3838575"/>
              <a:ext cx="1378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Bottom view</a:t>
              </a:r>
              <a:endParaRPr lang="zh-CN" altLang="en-US" dirty="0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1378DE2E-0656-4F22-8D88-83374EC6B0B3}"/>
              </a:ext>
            </a:extLst>
          </p:cNvPr>
          <p:cNvSpPr txBox="1"/>
          <p:nvPr/>
        </p:nvSpPr>
        <p:spPr>
          <a:xfrm>
            <a:off x="1771542" y="5864249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Cross cavity 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5412233-47AF-4B58-A950-6A2327E1CE88}"/>
              </a:ext>
            </a:extLst>
          </p:cNvPr>
          <p:cNvSpPr txBox="1"/>
          <p:nvPr/>
        </p:nvSpPr>
        <p:spPr>
          <a:xfrm>
            <a:off x="934023" y="253096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Experiment setup</a:t>
            </a:r>
            <a:endParaRPr lang="zh-CN" altLang="en-US" sz="2000" dirty="0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8E0D8F78-7D32-4D0D-ACA4-E23058374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289" y="323234"/>
            <a:ext cx="4320000" cy="3240000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FB8CA7D4-4AA9-4478-9951-72C6AD622157}"/>
              </a:ext>
            </a:extLst>
          </p:cNvPr>
          <p:cNvSpPr txBox="1"/>
          <p:nvPr/>
        </p:nvSpPr>
        <p:spPr>
          <a:xfrm>
            <a:off x="7118825" y="31869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Measured mapping</a:t>
            </a:r>
            <a:endParaRPr lang="zh-CN" altLang="en-US" sz="2000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167A6DA5-9CF2-487A-9BB9-DE08C1FA7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872" y="378000"/>
            <a:ext cx="4320000" cy="324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AB3B00B-78EC-407D-9C58-1E2252B40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000" y="3618000"/>
            <a:ext cx="4320000" cy="3240000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7A5647C-54AF-4175-A951-8AB6981DD36A}"/>
              </a:ext>
            </a:extLst>
          </p:cNvPr>
          <p:cNvSpPr/>
          <p:nvPr/>
        </p:nvSpPr>
        <p:spPr>
          <a:xfrm>
            <a:off x="5539105" y="1753484"/>
            <a:ext cx="548640" cy="3581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5D569E6-7F58-4467-A1BC-B2217EC5DEB1}"/>
              </a:ext>
            </a:extLst>
          </p:cNvPr>
          <p:cNvSpPr/>
          <p:nvPr/>
        </p:nvSpPr>
        <p:spPr>
          <a:xfrm>
            <a:off x="6087745" y="1406024"/>
            <a:ext cx="548640" cy="3581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18FBCFA-B9FE-4396-B1E3-F1C3F0A9B78C}"/>
              </a:ext>
            </a:extLst>
          </p:cNvPr>
          <p:cNvSpPr txBox="1"/>
          <p:nvPr/>
        </p:nvSpPr>
        <p:spPr>
          <a:xfrm>
            <a:off x="6640906" y="13203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2F826A6-D1B9-4E6E-9F7D-4F49FA9E50D8}"/>
              </a:ext>
            </a:extLst>
          </p:cNvPr>
          <p:cNvSpPr txBox="1"/>
          <p:nvPr/>
        </p:nvSpPr>
        <p:spPr>
          <a:xfrm>
            <a:off x="8455346" y="67015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381CC0D-DAD8-4DF3-A859-6DEB5AF72CE6}"/>
              </a:ext>
            </a:extLst>
          </p:cNvPr>
          <p:cNvSpPr txBox="1"/>
          <p:nvPr/>
        </p:nvSpPr>
        <p:spPr>
          <a:xfrm>
            <a:off x="8455346" y="391015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97FB808-C5C3-4830-8664-4A02743767A1}"/>
              </a:ext>
            </a:extLst>
          </p:cNvPr>
          <p:cNvSpPr txBox="1"/>
          <p:nvPr/>
        </p:nvSpPr>
        <p:spPr>
          <a:xfrm>
            <a:off x="10326493" y="32639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Center ZDC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59E9AB8-F8CA-4896-B05A-D0B1884E48EB}"/>
              </a:ext>
            </a:extLst>
          </p:cNvPr>
          <p:cNvSpPr txBox="1"/>
          <p:nvPr/>
        </p:nvSpPr>
        <p:spPr>
          <a:xfrm>
            <a:off x="10429085" y="35663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Side ZDC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75CB20A-7CE3-4303-99E2-89A1D1B9A266}"/>
              </a:ext>
            </a:extLst>
          </p:cNvPr>
          <p:cNvSpPr txBox="1"/>
          <p:nvPr/>
        </p:nvSpPr>
        <p:spPr>
          <a:xfrm>
            <a:off x="5397047" y="20621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66B2388-6E6F-412C-A636-F31CE1830DE7}"/>
              </a:ext>
            </a:extLst>
          </p:cNvPr>
          <p:cNvSpPr txBox="1"/>
          <p:nvPr/>
        </p:nvSpPr>
        <p:spPr>
          <a:xfrm>
            <a:off x="5286174" y="3515451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Typical spectra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426C076-6A59-40D3-B3E0-5D9C807858C3}"/>
              </a:ext>
            </a:extLst>
          </p:cNvPr>
          <p:cNvCxnSpPr>
            <a:cxnSpLocks/>
          </p:cNvCxnSpPr>
          <p:nvPr/>
        </p:nvCxnSpPr>
        <p:spPr>
          <a:xfrm>
            <a:off x="6977307" y="5819214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E49C9FB-BBA8-4FFD-9B4E-6C4C703AA152}"/>
              </a:ext>
            </a:extLst>
          </p:cNvPr>
          <p:cNvSpPr txBox="1"/>
          <p:nvPr/>
        </p:nvSpPr>
        <p:spPr>
          <a:xfrm>
            <a:off x="6972191" y="591948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30 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4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09A3B4-229E-44BD-8BCF-76CBA9DCD8BD}"/>
              </a:ext>
            </a:extLst>
          </p:cNvPr>
          <p:cNvGrpSpPr/>
          <p:nvPr/>
        </p:nvGrpSpPr>
        <p:grpSpPr>
          <a:xfrm>
            <a:off x="123650" y="499479"/>
            <a:ext cx="3462034" cy="1863142"/>
            <a:chOff x="123650" y="499479"/>
            <a:chExt cx="3462034" cy="186314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FD76EA-F84C-45EE-BA93-156FFFA9FD78}"/>
                </a:ext>
              </a:extLst>
            </p:cNvPr>
            <p:cNvGrpSpPr/>
            <p:nvPr/>
          </p:nvGrpSpPr>
          <p:grpSpPr>
            <a:xfrm>
              <a:off x="123650" y="499479"/>
              <a:ext cx="3462034" cy="1615078"/>
              <a:chOff x="985957" y="4131280"/>
              <a:chExt cx="3462034" cy="161507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0FE0E18-A8A4-473D-A05B-7317165AFB81}"/>
                  </a:ext>
                </a:extLst>
              </p:cNvPr>
              <p:cNvSpPr/>
              <p:nvPr/>
            </p:nvSpPr>
            <p:spPr>
              <a:xfrm>
                <a:off x="1388402" y="5489693"/>
                <a:ext cx="2667785" cy="144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860F23-73CA-4C8A-9614-F567C1435464}"/>
                  </a:ext>
                </a:extLst>
              </p:cNvPr>
              <p:cNvSpPr txBox="1"/>
              <p:nvPr/>
            </p:nvSpPr>
            <p:spPr>
              <a:xfrm>
                <a:off x="985957" y="5377026"/>
                <a:ext cx="391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4A7D08-5969-4B6D-82BA-91D2BA2FAD69}"/>
                  </a:ext>
                </a:extLst>
              </p:cNvPr>
              <p:cNvSpPr txBox="1"/>
              <p:nvPr/>
            </p:nvSpPr>
            <p:spPr>
              <a:xfrm>
                <a:off x="4056187" y="5377026"/>
                <a:ext cx="39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1DBF2C55-CC58-4425-9EE0-26A987AEC1DC}"/>
                  </a:ext>
                </a:extLst>
              </p:cNvPr>
              <p:cNvSpPr/>
              <p:nvPr/>
            </p:nvSpPr>
            <p:spPr>
              <a:xfrm>
                <a:off x="2732458" y="5244189"/>
                <a:ext cx="159615" cy="15961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3B1A9B-BFBD-4985-8A02-2B6AFBBBCFFB}"/>
                  </a:ext>
                </a:extLst>
              </p:cNvPr>
              <p:cNvSpPr txBox="1"/>
              <p:nvPr/>
            </p:nvSpPr>
            <p:spPr>
              <a:xfrm>
                <a:off x="2913341" y="5112553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YIG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43CA312-2D51-4147-A345-25C07167A017}"/>
                  </a:ext>
                </a:extLst>
              </p:cNvPr>
              <p:cNvSpPr txBox="1"/>
              <p:nvPr/>
            </p:nvSpPr>
            <p:spPr>
              <a:xfrm>
                <a:off x="1614024" y="4131280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:loop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EB3904B0-8B8F-4027-9F88-9AB6BE24A290}"/>
                  </a:ext>
                </a:extLst>
              </p:cNvPr>
              <p:cNvCxnSpPr/>
              <p:nvPr/>
            </p:nvCxnSpPr>
            <p:spPr>
              <a:xfrm flipV="1">
                <a:off x="3904129" y="4328033"/>
                <a:ext cx="0" cy="784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5556F472-B09A-4D51-BC60-7A866F8F561F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826" y="432803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5556F472-B09A-4D51-BC60-7A866F8F56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826" y="4328033"/>
                    <a:ext cx="245708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22500" b="-70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ADA768A-45EF-4F76-A2E8-10179B741A5B}"/>
                  </a:ext>
                </a:extLst>
              </p:cNvPr>
              <p:cNvSpPr/>
              <p:nvPr/>
            </p:nvSpPr>
            <p:spPr>
              <a:xfrm>
                <a:off x="2548322" y="5112553"/>
                <a:ext cx="534645" cy="8164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BB519C4-5768-47B9-A061-FBB01BBD47B0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 flipV="1">
                <a:off x="2548322" y="4539939"/>
                <a:ext cx="0" cy="61343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1B02C3-DF66-456A-9E5E-CD641EFB20B3}"/>
                </a:ext>
              </a:extLst>
            </p:cNvPr>
            <p:cNvSpPr txBox="1"/>
            <p:nvPr/>
          </p:nvSpPr>
          <p:spPr>
            <a:xfrm>
              <a:off x="1791862" y="1993289"/>
              <a:ext cx="1450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</a:rPr>
                <a:t>Cross cavity 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53335C-76C9-4DC5-8143-12453AF36E8E}"/>
              </a:ext>
            </a:extLst>
          </p:cNvPr>
          <p:cNvGrpSpPr/>
          <p:nvPr/>
        </p:nvGrpSpPr>
        <p:grpSpPr>
          <a:xfrm>
            <a:off x="139134" y="3757011"/>
            <a:ext cx="3462034" cy="2030669"/>
            <a:chOff x="123650" y="331952"/>
            <a:chExt cx="3462034" cy="203066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058E2FC-60A8-49BF-BD56-26328F81126A}"/>
                </a:ext>
              </a:extLst>
            </p:cNvPr>
            <p:cNvGrpSpPr/>
            <p:nvPr/>
          </p:nvGrpSpPr>
          <p:grpSpPr>
            <a:xfrm>
              <a:off x="123650" y="331952"/>
              <a:ext cx="3462034" cy="1782605"/>
              <a:chOff x="985957" y="3963753"/>
              <a:chExt cx="3462034" cy="178260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ED8219E-ED70-488E-9A75-F37F5BF8A94A}"/>
                  </a:ext>
                </a:extLst>
              </p:cNvPr>
              <p:cNvSpPr/>
              <p:nvPr/>
            </p:nvSpPr>
            <p:spPr>
              <a:xfrm>
                <a:off x="1388402" y="5489693"/>
                <a:ext cx="2667785" cy="144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A3B89BA-16D9-4885-85A5-67BA71246C6E}"/>
                  </a:ext>
                </a:extLst>
              </p:cNvPr>
              <p:cNvSpPr txBox="1"/>
              <p:nvPr/>
            </p:nvSpPr>
            <p:spPr>
              <a:xfrm>
                <a:off x="985957" y="5377026"/>
                <a:ext cx="391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2547C79-EFF3-4BE2-A333-FBCFF8F604BE}"/>
                  </a:ext>
                </a:extLst>
              </p:cNvPr>
              <p:cNvSpPr txBox="1"/>
              <p:nvPr/>
            </p:nvSpPr>
            <p:spPr>
              <a:xfrm>
                <a:off x="4056187" y="5377026"/>
                <a:ext cx="39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1B135F0-2DC3-48E7-927C-422634F4D6E1}"/>
                  </a:ext>
                </a:extLst>
              </p:cNvPr>
              <p:cNvSpPr/>
              <p:nvPr/>
            </p:nvSpPr>
            <p:spPr>
              <a:xfrm>
                <a:off x="2732458" y="5244189"/>
                <a:ext cx="159615" cy="15961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E93A392-7BCF-4E96-992C-939596D5859A}"/>
                  </a:ext>
                </a:extLst>
              </p:cNvPr>
              <p:cNvSpPr txBox="1"/>
              <p:nvPr/>
            </p:nvSpPr>
            <p:spPr>
              <a:xfrm>
                <a:off x="2913341" y="5112553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YIG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01FB129-7D4F-4717-A901-A88796BC3E76}"/>
                  </a:ext>
                </a:extLst>
              </p:cNvPr>
              <p:cNvSpPr txBox="1"/>
              <p:nvPr/>
            </p:nvSpPr>
            <p:spPr>
              <a:xfrm>
                <a:off x="1614024" y="4131280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:loop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FC6B68BA-E8FD-4880-A1AC-EB3265E2671D}"/>
                  </a:ext>
                </a:extLst>
              </p:cNvPr>
              <p:cNvCxnSpPr/>
              <p:nvPr/>
            </p:nvCxnSpPr>
            <p:spPr>
              <a:xfrm flipV="1">
                <a:off x="3904129" y="4328033"/>
                <a:ext cx="0" cy="784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B7A7B53E-21D7-4A4A-AA01-194C3B6DD8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826" y="432803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B7A7B53E-21D7-4A4A-AA01-194C3B6DD8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826" y="4328033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20000" b="-70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BCA36DF-B18C-4539-9610-6182742D99A6}"/>
                  </a:ext>
                </a:extLst>
              </p:cNvPr>
              <p:cNvSpPr/>
              <p:nvPr/>
            </p:nvSpPr>
            <p:spPr>
              <a:xfrm>
                <a:off x="2537299" y="4536367"/>
                <a:ext cx="534645" cy="8164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76298F7B-D0DB-43F2-821D-B2D562C73408}"/>
                  </a:ext>
                </a:extLst>
              </p:cNvPr>
              <p:cNvCxnSpPr>
                <a:stCxn id="30" idx="2"/>
              </p:cNvCxnSpPr>
              <p:nvPr/>
            </p:nvCxnSpPr>
            <p:spPr>
              <a:xfrm flipV="1">
                <a:off x="2537299" y="3963753"/>
                <a:ext cx="0" cy="61343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6B4776-07AA-4B02-9EF7-0448F98352EA}"/>
                </a:ext>
              </a:extLst>
            </p:cNvPr>
            <p:cNvSpPr txBox="1"/>
            <p:nvPr/>
          </p:nvSpPr>
          <p:spPr>
            <a:xfrm>
              <a:off x="1791862" y="1993289"/>
              <a:ext cx="1450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</a:rPr>
                <a:t>Cross cavity 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F1CFDF6-6ACF-4C0B-87BD-AD9F41508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36" y="40938"/>
            <a:ext cx="4320000" cy="324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91FDF12-C1BE-414D-BFB3-FDA6925CE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736" y="3577062"/>
            <a:ext cx="4320000" cy="324000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9484153F-E1FC-45E8-B627-EFB6A258C8F2}"/>
              </a:ext>
            </a:extLst>
          </p:cNvPr>
          <p:cNvSpPr/>
          <p:nvPr/>
        </p:nvSpPr>
        <p:spPr>
          <a:xfrm>
            <a:off x="3908496" y="357706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  Loop far 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DA1A31C-D099-4B6B-9B53-91D6A6188470}"/>
              </a:ext>
            </a:extLst>
          </p:cNvPr>
          <p:cNvSpPr/>
          <p:nvPr/>
        </p:nvSpPr>
        <p:spPr>
          <a:xfrm>
            <a:off x="3833082" y="-612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Data2: Loop near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AA97811-88F2-4806-9477-33665CB1FC4E}"/>
              </a:ext>
            </a:extLst>
          </p:cNvPr>
          <p:cNvSpPr/>
          <p:nvPr/>
        </p:nvSpPr>
        <p:spPr>
          <a:xfrm>
            <a:off x="6025515" y="1088492"/>
            <a:ext cx="299190" cy="2991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01C953B-0065-4C1E-8A26-281687F5BBE6}"/>
              </a:ext>
            </a:extLst>
          </p:cNvPr>
          <p:cNvSpPr/>
          <p:nvPr/>
        </p:nvSpPr>
        <p:spPr>
          <a:xfrm>
            <a:off x="6370086" y="4220851"/>
            <a:ext cx="299190" cy="2991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BFDA8E2-A92B-477B-9F79-373CA8871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000" y="3655143"/>
            <a:ext cx="4320000" cy="324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E5FE534-E6A1-4092-8EB6-E5696C912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009" y="-6123"/>
            <a:ext cx="4320000" cy="32400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907D36E-808C-4C91-8405-37B4C978AFB3}"/>
              </a:ext>
            </a:extLst>
          </p:cNvPr>
          <p:cNvSpPr txBox="1"/>
          <p:nvPr/>
        </p:nvSpPr>
        <p:spPr>
          <a:xfrm>
            <a:off x="10579573" y="14226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Side ZDC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140751-9920-478E-81AA-37D08974C6F9}"/>
              </a:ext>
            </a:extLst>
          </p:cNvPr>
          <p:cNvSpPr txBox="1"/>
          <p:nvPr/>
        </p:nvSpPr>
        <p:spPr>
          <a:xfrm>
            <a:off x="8585165" y="1940094"/>
            <a:ext cx="13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 ZDC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C7F730E-F553-4738-923B-85F7E5C7048C}"/>
              </a:ext>
            </a:extLst>
          </p:cNvPr>
          <p:cNvSpPr txBox="1"/>
          <p:nvPr/>
        </p:nvSpPr>
        <p:spPr>
          <a:xfrm>
            <a:off x="10536013" y="510583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Side ZDC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06F041-39F2-4FC0-9B4F-E419D0684E28}"/>
              </a:ext>
            </a:extLst>
          </p:cNvPr>
          <p:cNvSpPr txBox="1"/>
          <p:nvPr/>
        </p:nvSpPr>
        <p:spPr>
          <a:xfrm>
            <a:off x="8627973" y="5491832"/>
            <a:ext cx="13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 ZDC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FFC7C2F-CE55-4557-979D-F62B40BD4EA4}"/>
              </a:ext>
            </a:extLst>
          </p:cNvPr>
          <p:cNvSpPr txBox="1"/>
          <p:nvPr/>
        </p:nvSpPr>
        <p:spPr>
          <a:xfrm>
            <a:off x="9369267" y="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12  </a:t>
            </a:r>
            <a:r>
              <a:rPr lang="en-US" altLang="zh-CN" dirty="0"/>
              <a:t>waterfall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FCAD427-D982-4AAD-8C54-DA9385CFC9AB}"/>
              </a:ext>
            </a:extLst>
          </p:cNvPr>
          <p:cNvSpPr txBox="1"/>
          <p:nvPr/>
        </p:nvSpPr>
        <p:spPr>
          <a:xfrm>
            <a:off x="9369267" y="355520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12  </a:t>
            </a:r>
            <a:r>
              <a:rPr lang="en-US" altLang="zh-CN" dirty="0"/>
              <a:t>waterfall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73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86A25A-2939-4B5E-95CB-6473594B206F}"/>
              </a:ext>
            </a:extLst>
          </p:cNvPr>
          <p:cNvSpPr txBox="1"/>
          <p:nvPr/>
        </p:nvSpPr>
        <p:spPr>
          <a:xfrm>
            <a:off x="866140" y="355600"/>
            <a:ext cx="608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Signal Read out from Port 3 </a:t>
            </a:r>
            <a:endParaRPr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9E0CCAA-96E8-4654-A12F-8D48526CE36C}"/>
              </a:ext>
            </a:extLst>
          </p:cNvPr>
          <p:cNvGrpSpPr/>
          <p:nvPr/>
        </p:nvGrpSpPr>
        <p:grpSpPr>
          <a:xfrm>
            <a:off x="1950494" y="1211776"/>
            <a:ext cx="3462034" cy="1891873"/>
            <a:chOff x="123650" y="499479"/>
            <a:chExt cx="3462034" cy="189187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E10F1FD-7A54-4B99-BE8D-6B9B169713CA}"/>
                </a:ext>
              </a:extLst>
            </p:cNvPr>
            <p:cNvGrpSpPr/>
            <p:nvPr/>
          </p:nvGrpSpPr>
          <p:grpSpPr>
            <a:xfrm>
              <a:off x="123650" y="499479"/>
              <a:ext cx="3462034" cy="1615078"/>
              <a:chOff x="985957" y="4131280"/>
              <a:chExt cx="3462034" cy="161507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EAE3BF-1780-4D89-B2D9-7DFD6D8099FB}"/>
                  </a:ext>
                </a:extLst>
              </p:cNvPr>
              <p:cNvSpPr/>
              <p:nvPr/>
            </p:nvSpPr>
            <p:spPr>
              <a:xfrm>
                <a:off x="1388402" y="5489693"/>
                <a:ext cx="2667785" cy="144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11BC62-6602-4D67-8F0E-97FF881AF6ED}"/>
                  </a:ext>
                </a:extLst>
              </p:cNvPr>
              <p:cNvSpPr txBox="1"/>
              <p:nvPr/>
            </p:nvSpPr>
            <p:spPr>
              <a:xfrm>
                <a:off x="985957" y="5377026"/>
                <a:ext cx="391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7913A8A-68A6-43DD-BC87-DCFD4791B0D8}"/>
                  </a:ext>
                </a:extLst>
              </p:cNvPr>
              <p:cNvSpPr txBox="1"/>
              <p:nvPr/>
            </p:nvSpPr>
            <p:spPr>
              <a:xfrm>
                <a:off x="4056187" y="5377026"/>
                <a:ext cx="39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C27FB9B-6F7C-418C-9D49-1683C3446264}"/>
                  </a:ext>
                </a:extLst>
              </p:cNvPr>
              <p:cNvSpPr/>
              <p:nvPr/>
            </p:nvSpPr>
            <p:spPr>
              <a:xfrm>
                <a:off x="2732458" y="5244189"/>
                <a:ext cx="159615" cy="15961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5A82312-217A-4D62-8144-462BA6FF1AC8}"/>
                  </a:ext>
                </a:extLst>
              </p:cNvPr>
              <p:cNvSpPr txBox="1"/>
              <p:nvPr/>
            </p:nvSpPr>
            <p:spPr>
              <a:xfrm>
                <a:off x="2913341" y="5112553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YIG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5B97C5E-B7FB-442A-9650-461ADE7A4A16}"/>
                  </a:ext>
                </a:extLst>
              </p:cNvPr>
              <p:cNvSpPr txBox="1"/>
              <p:nvPr/>
            </p:nvSpPr>
            <p:spPr>
              <a:xfrm>
                <a:off x="1614024" y="4131280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:loop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A1AC8F3-98F7-47B3-9EC8-5CCB423D150D}"/>
                  </a:ext>
                </a:extLst>
              </p:cNvPr>
              <p:cNvCxnSpPr/>
              <p:nvPr/>
            </p:nvCxnSpPr>
            <p:spPr>
              <a:xfrm flipV="1">
                <a:off x="3904129" y="4328033"/>
                <a:ext cx="0" cy="784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072DD01-796C-4B0F-B360-9C75D1E8318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826" y="432803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072DD01-796C-4B0F-B360-9C75D1E83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826" y="4328033"/>
                    <a:ext cx="245708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500" r="-20000" b="-70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9A9C14C-3EF9-4443-B166-DE6DB2A5F1AD}"/>
                  </a:ext>
                </a:extLst>
              </p:cNvPr>
              <p:cNvSpPr/>
              <p:nvPr/>
            </p:nvSpPr>
            <p:spPr>
              <a:xfrm>
                <a:off x="2559708" y="5055432"/>
                <a:ext cx="534645" cy="8164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16F5876-41EE-40AC-81C7-1A40748FA784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 flipV="1">
                <a:off x="2559708" y="4482818"/>
                <a:ext cx="0" cy="61343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580B247-27A4-43D0-A0DE-845AE640069C}"/>
                </a:ext>
              </a:extLst>
            </p:cNvPr>
            <p:cNvSpPr txBox="1"/>
            <p:nvPr/>
          </p:nvSpPr>
          <p:spPr>
            <a:xfrm>
              <a:off x="165979" y="2022020"/>
              <a:ext cx="1450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</a:rPr>
                <a:t>Cross cavity 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CBAA36A2-EBFD-435E-B202-446E7608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74" y="200959"/>
            <a:ext cx="4320000" cy="324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B8154D-F26D-4F95-9D05-AD69D0960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511" y="3429000"/>
            <a:ext cx="4320000" cy="324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70A3CD3-32E1-49CC-B3F4-CC7F5B2C3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543" y="3440959"/>
            <a:ext cx="4320000" cy="324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0084F24-FB11-4862-B71B-0A67774ADFB8}"/>
              </a:ext>
            </a:extLst>
          </p:cNvPr>
          <p:cNvSpPr txBox="1"/>
          <p:nvPr/>
        </p:nvSpPr>
        <p:spPr>
          <a:xfrm rot="16200000">
            <a:off x="5768965" y="5031481"/>
            <a:ext cx="554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|S</a:t>
            </a:r>
            <a:r>
              <a:rPr lang="en-US" altLang="zh-CN" baseline="-25000" dirty="0"/>
              <a:t>11</a:t>
            </a:r>
            <a:r>
              <a:rPr lang="en-US" altLang="zh-CN" dirty="0"/>
              <a:t>|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36411E-1933-41E7-BA9A-A63F5C3507DD}"/>
              </a:ext>
            </a:extLst>
          </p:cNvPr>
          <p:cNvSpPr txBox="1"/>
          <p:nvPr/>
        </p:nvSpPr>
        <p:spPr>
          <a:xfrm>
            <a:off x="8004562" y="170934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33</a:t>
            </a:r>
            <a:endParaRPr lang="zh-CN" altLang="en-US" baseline="-25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DBF378-01DD-4256-A8E5-353721F8C3E5}"/>
              </a:ext>
            </a:extLst>
          </p:cNvPr>
          <p:cNvSpPr txBox="1"/>
          <p:nvPr/>
        </p:nvSpPr>
        <p:spPr>
          <a:xfrm rot="16200000">
            <a:off x="1348899" y="5199116"/>
            <a:ext cx="5597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|S</a:t>
            </a:r>
            <a:r>
              <a:rPr lang="en-US" altLang="zh-CN" baseline="-25000" dirty="0"/>
              <a:t>33</a:t>
            </a:r>
            <a:r>
              <a:rPr lang="en-US" altLang="zh-CN" dirty="0"/>
              <a:t>|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E0E7EF-9FA9-4D09-8174-4684F6C7348B}"/>
              </a:ext>
            </a:extLst>
          </p:cNvPr>
          <p:cNvSpPr txBox="1"/>
          <p:nvPr/>
        </p:nvSpPr>
        <p:spPr>
          <a:xfrm rot="16200000">
            <a:off x="5766112" y="5034333"/>
            <a:ext cx="5597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|S</a:t>
            </a:r>
            <a:r>
              <a:rPr lang="en-US" altLang="zh-CN" baseline="-25000" dirty="0"/>
              <a:t>33</a:t>
            </a:r>
            <a:r>
              <a:rPr lang="en-US" altLang="zh-CN" dirty="0"/>
              <a:t>|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04370FE-E70D-45DF-9017-63EA25F5F561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4610911" y="2642189"/>
            <a:ext cx="4098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3245722-2D25-4808-A109-6D0C0B4D7222}"/>
              </a:ext>
            </a:extLst>
          </p:cNvPr>
          <p:cNvSpPr txBox="1"/>
          <p:nvPr/>
        </p:nvSpPr>
        <p:spPr>
          <a:xfrm>
            <a:off x="4266802" y="2979861"/>
            <a:ext cx="118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MW input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12B653-FF07-4C22-ABF9-FB863573E507}"/>
              </a:ext>
            </a:extLst>
          </p:cNvPr>
          <p:cNvSpPr txBox="1"/>
          <p:nvPr/>
        </p:nvSpPr>
        <p:spPr>
          <a:xfrm>
            <a:off x="3200891" y="3436235"/>
            <a:ext cx="13452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33</a:t>
            </a:r>
            <a:r>
              <a:rPr lang="en-US" altLang="zh-CN" dirty="0"/>
              <a:t> waterfall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8CFF98-704A-4922-8857-11E07F37EB62}"/>
              </a:ext>
            </a:extLst>
          </p:cNvPr>
          <p:cNvSpPr txBox="1"/>
          <p:nvPr/>
        </p:nvSpPr>
        <p:spPr>
          <a:xfrm>
            <a:off x="6785600" y="3711627"/>
            <a:ext cx="18646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33</a:t>
            </a:r>
            <a:r>
              <a:rPr lang="en-US" altLang="zh-CN" dirty="0"/>
              <a:t> typical spectra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37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2C56B5-F6CC-4C37-B0F3-806D8344F4C3}"/>
              </a:ext>
            </a:extLst>
          </p:cNvPr>
          <p:cNvSpPr txBox="1"/>
          <p:nvPr/>
        </p:nvSpPr>
        <p:spPr>
          <a:xfrm>
            <a:off x="866140" y="355600"/>
            <a:ext cx="245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Summary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B1BA2-2CBC-4FC6-808E-58E8E9ACB1B7}"/>
              </a:ext>
            </a:extLst>
          </p:cNvPr>
          <p:cNvSpPr txBox="1"/>
          <p:nvPr/>
        </p:nvSpPr>
        <p:spPr>
          <a:xfrm>
            <a:off x="1551651" y="3273006"/>
            <a:ext cx="9278907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The damping of YIG sphere can be modified  by adding a magnetic probe and controlling the distance.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The Zero Damping Condition (ZDC)  will be influenced.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297DCDF-2F5B-44E1-9023-0BD00AC4F2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20816"/>
                  </p:ext>
                </p:extLst>
              </p:nvPr>
            </p:nvGraphicFramePr>
            <p:xfrm>
              <a:off x="1456546" y="817265"/>
              <a:ext cx="927890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2969">
                      <a:extLst>
                        <a:ext uri="{9D8B030D-6E8A-4147-A177-3AD203B41FA5}">
                          <a16:colId xmlns:a16="http://schemas.microsoft.com/office/drawing/2014/main" val="2531964896"/>
                        </a:ext>
                      </a:extLst>
                    </a:gridCol>
                    <a:gridCol w="3092969">
                      <a:extLst>
                        <a:ext uri="{9D8B030D-6E8A-4147-A177-3AD203B41FA5}">
                          <a16:colId xmlns:a16="http://schemas.microsoft.com/office/drawing/2014/main" val="2764313964"/>
                        </a:ext>
                      </a:extLst>
                    </a:gridCol>
                    <a:gridCol w="3092969">
                      <a:extLst>
                        <a:ext uri="{9D8B030D-6E8A-4147-A177-3AD203B41FA5}">
                          <a16:colId xmlns:a16="http://schemas.microsoft.com/office/drawing/2014/main" val="1992153592"/>
                        </a:ext>
                      </a:extLst>
                    </a:gridCol>
                  </a:tblGrid>
                  <a:tr h="2278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r>
                            <a:rPr lang="en-US" altLang="zh-CN" baseline="-25000" dirty="0"/>
                            <a:t>12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719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Distance (loop from YIG)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Center ZDC  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Side ZDC    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3255735"/>
                      </a:ext>
                    </a:extLst>
                  </a:tr>
                  <a:tr h="3224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dirty="0"/>
                            <a:t>1 </a:t>
                          </a:r>
                          <a:r>
                            <a:rPr lang="en-CA" altLang="zh-CN" dirty="0"/>
                            <a:t>~</a:t>
                          </a:r>
                          <a:r>
                            <a:rPr lang="en-US" altLang="zh-CN" dirty="0"/>
                            <a:t> 0.5 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dirty="0"/>
                            <a:t>5.808 GHz   (-41 MHz)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dirty="0"/>
                            <a:t>6.005 GHz   (173 MHz)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944360"/>
                      </a:ext>
                    </a:extLst>
                  </a:tr>
                  <a:tr h="158198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 </a:t>
                          </a:r>
                          <a:r>
                            <a:rPr lang="en-CA" altLang="zh-CN" dirty="0"/>
                            <a:t>~</a:t>
                          </a:r>
                          <a:r>
                            <a:rPr lang="en-US" altLang="zh-CN" dirty="0"/>
                            <a:t> 1.0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5.810 GHz   (-43 MHz)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6.100 GHz   (263 MHz)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187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 </a:t>
                          </a:r>
                          <a:r>
                            <a:rPr lang="en-CA" altLang="zh-CN" dirty="0"/>
                            <a:t>~ </a:t>
                          </a:r>
                          <a:r>
                            <a:rPr lang="en-US" altLang="zh-CN" dirty="0"/>
                            <a:t>1.5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5.811 GHz   (-44 MHz)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6.155 GHz   (313 MHz)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537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altLang="zh-CN" dirty="0"/>
                            <a:t>4 ~ 2.0 mm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altLang="zh-CN" dirty="0"/>
                            <a:t>5.822 GHz  </a:t>
                          </a:r>
                          <a:r>
                            <a:rPr lang="en-US" altLang="zh-CN" dirty="0"/>
                            <a:t> (-43 MHz)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altLang="zh-CN" dirty="0"/>
                            <a:t>6.206 GHz   (362 MHz)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37520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297DCDF-2F5B-44E1-9023-0BD00AC4F2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20816"/>
                  </p:ext>
                </p:extLst>
              </p:nvPr>
            </p:nvGraphicFramePr>
            <p:xfrm>
              <a:off x="1456546" y="817265"/>
              <a:ext cx="927890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2969">
                      <a:extLst>
                        <a:ext uri="{9D8B030D-6E8A-4147-A177-3AD203B41FA5}">
                          <a16:colId xmlns:a16="http://schemas.microsoft.com/office/drawing/2014/main" val="2531964896"/>
                        </a:ext>
                      </a:extLst>
                    </a:gridCol>
                    <a:gridCol w="3092969">
                      <a:extLst>
                        <a:ext uri="{9D8B030D-6E8A-4147-A177-3AD203B41FA5}">
                          <a16:colId xmlns:a16="http://schemas.microsoft.com/office/drawing/2014/main" val="2764313964"/>
                        </a:ext>
                      </a:extLst>
                    </a:gridCol>
                    <a:gridCol w="3092969">
                      <a:extLst>
                        <a:ext uri="{9D8B030D-6E8A-4147-A177-3AD203B41FA5}">
                          <a16:colId xmlns:a16="http://schemas.microsoft.com/office/drawing/2014/main" val="199215359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r>
                            <a:rPr lang="en-US" altLang="zh-CN" baseline="-25000" dirty="0"/>
                            <a:t>12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719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Distance (loop from YIG)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97" t="-106557" r="-100787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197" t="-106557" r="-787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3255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dirty="0"/>
                            <a:t>1 </a:t>
                          </a:r>
                          <a:r>
                            <a:rPr lang="en-CA" altLang="zh-CN" dirty="0"/>
                            <a:t>~</a:t>
                          </a:r>
                          <a:r>
                            <a:rPr lang="en-US" altLang="zh-CN" dirty="0"/>
                            <a:t> 0.5 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dirty="0"/>
                            <a:t>5.808 GHz   (-41 MHz)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dirty="0"/>
                            <a:t>6.005 GHz   (173 MHz)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9443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 </a:t>
                          </a:r>
                          <a:r>
                            <a:rPr lang="en-CA" altLang="zh-CN" dirty="0"/>
                            <a:t>~</a:t>
                          </a:r>
                          <a:r>
                            <a:rPr lang="en-US" altLang="zh-CN" dirty="0"/>
                            <a:t> 1.0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5.810 GHz   (-43 MHz)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6.100 GHz   (263 MHz)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187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 </a:t>
                          </a:r>
                          <a:r>
                            <a:rPr lang="en-CA" altLang="zh-CN" dirty="0"/>
                            <a:t>~ </a:t>
                          </a:r>
                          <a:r>
                            <a:rPr lang="en-US" altLang="zh-CN" dirty="0"/>
                            <a:t>1.5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5.811 GHz   (-44 MHz)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6.155 GHz   (313 MHz)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537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altLang="zh-CN" dirty="0"/>
                            <a:t>4 ~ 2.0 mm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altLang="zh-CN" dirty="0"/>
                            <a:t>5.822 GHz  </a:t>
                          </a:r>
                          <a:r>
                            <a:rPr lang="en-US" altLang="zh-CN" dirty="0"/>
                            <a:t> (-43 MHz)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altLang="zh-CN" dirty="0"/>
                            <a:t>6.206 GHz   (362 MHz)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3752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8F7953D-F1C2-46FA-AEF8-B57CDEB0ABF2}"/>
              </a:ext>
            </a:extLst>
          </p:cNvPr>
          <p:cNvSpPr txBox="1"/>
          <p:nvPr/>
        </p:nvSpPr>
        <p:spPr>
          <a:xfrm>
            <a:off x="866139" y="4759779"/>
            <a:ext cx="245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Next step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D47171-10B3-45F3-8C79-DB8C119CD5DA}"/>
              </a:ext>
            </a:extLst>
          </p:cNvPr>
          <p:cNvSpPr txBox="1"/>
          <p:nvPr/>
        </p:nvSpPr>
        <p:spPr>
          <a:xfrm>
            <a:off x="1551651" y="5419146"/>
            <a:ext cx="9278907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Continue the experiment and analysis the data, check how the coupling is changed.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Confirm the damping change by using a transmission line.</a:t>
            </a:r>
          </a:p>
        </p:txBody>
      </p:sp>
    </p:spTree>
    <p:extLst>
      <p:ext uri="{BB962C8B-B14F-4D97-AF65-F5344CB8AC3E}">
        <p14:creationId xmlns:p14="http://schemas.microsoft.com/office/powerpoint/2010/main" val="196034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9F4E9F-A4A3-4EAA-BD7A-5FEAB61B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264" y="378000"/>
            <a:ext cx="4320000" cy="324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6BDCB4-9BEF-4CB2-8521-D4F431739E1C}"/>
              </a:ext>
            </a:extLst>
          </p:cNvPr>
          <p:cNvSpPr txBox="1"/>
          <p:nvPr/>
        </p:nvSpPr>
        <p:spPr>
          <a:xfrm>
            <a:off x="5397047" y="20621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67DF1-8DDC-454B-8FBA-5DDB1F8528E3}"/>
              </a:ext>
            </a:extLst>
          </p:cNvPr>
          <p:cNvSpPr txBox="1"/>
          <p:nvPr/>
        </p:nvSpPr>
        <p:spPr>
          <a:xfrm>
            <a:off x="5283721" y="281605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Coupling influenced area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FD1192-4C96-475D-966A-155C960F65F5}"/>
              </a:ext>
            </a:extLst>
          </p:cNvPr>
          <p:cNvSpPr/>
          <p:nvPr/>
        </p:nvSpPr>
        <p:spPr>
          <a:xfrm>
            <a:off x="4489987" y="2276802"/>
            <a:ext cx="1204035" cy="688152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260</Words>
  <Application>Microsoft Office PowerPoint</Application>
  <PresentationFormat>宽屏</PresentationFormat>
  <Paragraphs>85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Office 主题​​</vt:lpstr>
      <vt:lpstr> Damping Influenced level attraction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46</cp:revision>
  <dcterms:created xsi:type="dcterms:W3CDTF">2019-08-19T14:34:46Z</dcterms:created>
  <dcterms:modified xsi:type="dcterms:W3CDTF">2019-08-19T22:14:06Z</dcterms:modified>
</cp:coreProperties>
</file>